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6.xml" ContentType="application/vnd.openxmlformats-officedocument.presentationml.notesSlide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703" r:id="rId2"/>
    <p:sldId id="696" r:id="rId3"/>
    <p:sldId id="678" r:id="rId4"/>
    <p:sldId id="699" r:id="rId5"/>
    <p:sldId id="702" r:id="rId6"/>
    <p:sldId id="701" r:id="rId7"/>
    <p:sldId id="700" r:id="rId8"/>
    <p:sldId id="697" r:id="rId9"/>
    <p:sldId id="698" r:id="rId10"/>
    <p:sldId id="684" r:id="rId11"/>
    <p:sldId id="685" r:id="rId12"/>
    <p:sldId id="689" r:id="rId13"/>
    <p:sldId id="690" r:id="rId14"/>
    <p:sldId id="675" r:id="rId15"/>
    <p:sldId id="679" r:id="rId16"/>
    <p:sldId id="672" r:id="rId17"/>
    <p:sldId id="673" r:id="rId18"/>
    <p:sldId id="691" r:id="rId19"/>
    <p:sldId id="687" r:id="rId20"/>
    <p:sldId id="686" r:id="rId21"/>
    <p:sldId id="704" r:id="rId22"/>
  </p:sldIdLst>
  <p:sldSz cx="9144000" cy="6858000" type="screen4x3"/>
  <p:notesSz cx="6797675" cy="9874250"/>
  <p:defaultTextStyle>
    <a:defPPr>
      <a:defRPr lang="fi-FI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55" autoAdjust="0"/>
    <p:restoredTop sz="94660"/>
  </p:normalViewPr>
  <p:slideViewPr>
    <p:cSldViewPr>
      <p:cViewPr>
        <p:scale>
          <a:sx n="66" d="100"/>
          <a:sy n="66" d="100"/>
        </p:scale>
        <p:origin x="-1650" y="-7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 sz="105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fi-FI" sz="2400" dirty="0"/>
              <a:t>Kainuun perusopetuksen oppilaat vuosina 2005-2012</a:t>
            </a:r>
          </a:p>
        </c:rich>
      </c:tx>
      <c:layout>
        <c:manualLayout>
          <c:xMode val="edge"/>
          <c:yMode val="edge"/>
          <c:x val="0.13114424484236054"/>
          <c:y val="1.0126652594156221E-3"/>
        </c:manualLayout>
      </c:layout>
      <c:spPr>
        <a:noFill/>
        <a:ln w="25400">
          <a:noFill/>
        </a:ln>
      </c:spPr>
    </c:title>
    <c:view3D>
      <c:hPercent val="57"/>
      <c:depthPercent val="100"/>
      <c:rAngAx val="1"/>
    </c:view3D>
    <c:floor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sideWall>
    <c:backWall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8.1005586592178769E-2"/>
          <c:y val="0.13002394084280081"/>
          <c:w val="0.80307262569832405"/>
          <c:h val="0.77305143010174293"/>
        </c:manualLayout>
      </c:layout>
      <c:bar3DChart>
        <c:barDir val="col"/>
        <c:grouping val="clustered"/>
        <c:ser>
          <c:idx val="0"/>
          <c:order val="0"/>
          <c:spPr>
            <a:solidFill>
              <a:srgbClr val="8080FF"/>
            </a:solidFill>
            <a:ln w="12700">
              <a:solidFill>
                <a:srgbClr val="000000"/>
              </a:solidFill>
              <a:prstDash val="solid"/>
            </a:ln>
          </c:spPr>
          <c:dLbls>
            <c:dLbl>
              <c:idx val="0"/>
              <c:layout>
                <c:manualLayout>
                  <c:x val="1.11731843575419E-2"/>
                  <c:y val="-6.3041765169424748E-3"/>
                </c:manualLayout>
              </c:layout>
              <c:showVal val="1"/>
            </c:dLbl>
            <c:dLbl>
              <c:idx val="1"/>
              <c:layout>
                <c:manualLayout>
                  <c:x val="9.3109869646182536E-3"/>
                  <c:y val="-1.2608353033884951E-2"/>
                </c:manualLayout>
              </c:layout>
              <c:showVal val="1"/>
            </c:dLbl>
            <c:dLbl>
              <c:idx val="2"/>
              <c:layout>
                <c:manualLayout>
                  <c:x val="1.6759776536312852E-2"/>
                  <c:y val="-9.4562647754137148E-3"/>
                </c:manualLayout>
              </c:layout>
              <c:showVal val="1"/>
            </c:dLbl>
            <c:dLbl>
              <c:idx val="3"/>
              <c:layout>
                <c:manualLayout>
                  <c:x val="1.11731843575419E-2"/>
                  <c:y val="-1.260835303388492E-2"/>
                </c:manualLayout>
              </c:layout>
              <c:showVal val="1"/>
            </c:dLbl>
            <c:dLbl>
              <c:idx val="4"/>
              <c:layout>
                <c:manualLayout>
                  <c:x val="1.3035381750465619E-2"/>
                  <c:y val="-1.8912529550827426E-2"/>
                </c:manualLayout>
              </c:layout>
              <c:showVal val="1"/>
            </c:dLbl>
            <c:dLbl>
              <c:idx val="5"/>
              <c:layout>
                <c:manualLayout>
                  <c:x val="1.4897579143389203E-2"/>
                  <c:y val="-2.5216706067769903E-2"/>
                </c:manualLayout>
              </c:layout>
              <c:showVal val="1"/>
            </c:dLbl>
            <c:dLbl>
              <c:idx val="6"/>
              <c:layout>
                <c:manualLayout>
                  <c:x val="1.4897579143389203E-2"/>
                  <c:y val="-9.4562647754137148E-3"/>
                </c:manualLayout>
              </c:layout>
              <c:showVal val="1"/>
            </c:dLbl>
            <c:dLbl>
              <c:idx val="7"/>
              <c:layout>
                <c:manualLayout>
                  <c:x val="1.3035381750465551E-2"/>
                  <c:y val="-1.8912529550827426E-2"/>
                </c:manualLayout>
              </c:layout>
              <c:showVal val="1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Val val="1"/>
          </c:dLbls>
          <c:cat>
            <c:numRef>
              <c:f>'perusopetus 2005-2012'!$B$4:$I$4</c:f>
              <c:numCache>
                <c:formatCode>General</c:formatCode>
                <c:ptCount val="8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</c:numCache>
            </c:numRef>
          </c:cat>
          <c:val>
            <c:numRef>
              <c:f>'perusopetus 2005-2012'!$B$15:$I$15</c:f>
              <c:numCache>
                <c:formatCode>General</c:formatCode>
                <c:ptCount val="8"/>
                <c:pt idx="0">
                  <c:v>9284</c:v>
                </c:pt>
                <c:pt idx="1">
                  <c:v>8992</c:v>
                </c:pt>
                <c:pt idx="2">
                  <c:v>8715</c:v>
                </c:pt>
                <c:pt idx="3">
                  <c:v>8327</c:v>
                </c:pt>
                <c:pt idx="4">
                  <c:v>7999</c:v>
                </c:pt>
                <c:pt idx="5">
                  <c:v>7755</c:v>
                </c:pt>
                <c:pt idx="6">
                  <c:v>7471</c:v>
                </c:pt>
                <c:pt idx="7">
                  <c:v>7269</c:v>
                </c:pt>
              </c:numCache>
            </c:numRef>
          </c:val>
        </c:ser>
        <c:dLbls/>
        <c:shape val="box"/>
        <c:axId val="95602944"/>
        <c:axId val="95608832"/>
        <c:axId val="0"/>
      </c:bar3DChart>
      <c:catAx>
        <c:axId val="95602944"/>
        <c:scaling>
          <c:orientation val="minMax"/>
        </c:scaling>
        <c:axPos val="b"/>
        <c:numFmt formatCode="General" sourceLinked="1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7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5608832"/>
        <c:crosses val="autoZero"/>
        <c:auto val="1"/>
        <c:lblAlgn val="ctr"/>
        <c:lblOffset val="100"/>
        <c:tickLblSkip val="1"/>
        <c:tickMarkSkip val="1"/>
      </c:catAx>
      <c:valAx>
        <c:axId val="95608832"/>
        <c:scaling>
          <c:orientation val="minMax"/>
          <c:min val="0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7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560294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87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fi-FI"/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16" y="0"/>
            <a:ext cx="2945659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fi-FI"/>
          </a:p>
        </p:txBody>
      </p:sp>
      <p:sp>
        <p:nvSpPr>
          <p:cNvPr id="134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80537"/>
            <a:ext cx="2945659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fi-FI"/>
          </a:p>
        </p:txBody>
      </p:sp>
      <p:sp>
        <p:nvSpPr>
          <p:cNvPr id="134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16" y="9380537"/>
            <a:ext cx="2945659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4024B683-24A7-4AB6-B361-5B7D17DF309D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5617973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fi-FI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fi-FI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1863" y="741363"/>
            <a:ext cx="4933950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690269"/>
            <a:ext cx="5438140" cy="444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8824"/>
            <a:ext cx="2945659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fi-FI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378824"/>
            <a:ext cx="2945659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09CEBBF2-5CD6-4E25-BAE2-AB569732FAA4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37944541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 txBox="1">
            <a:spLocks noGrp="1" noChangeArrowheads="1"/>
          </p:cNvSpPr>
          <p:nvPr/>
        </p:nvSpPr>
        <p:spPr bwMode="auto">
          <a:xfrm>
            <a:off x="3850294" y="9379542"/>
            <a:ext cx="2945862" cy="493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224" tIns="47611" rIns="95224" bIns="47611" anchor="b"/>
          <a:lstStyle>
            <a:lvl1pPr defTabSz="990600"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125CDF4-5D3F-40B1-B61A-8873AAE7C604}" type="slidenum">
              <a:rPr lang="fi-FI" sz="1200">
                <a:latin typeface="Times New Roman" pitchFamily="18" charset="0"/>
              </a:rPr>
              <a:pPr algn="r" eaLnBrk="1" hangingPunct="1"/>
              <a:t>1</a:t>
            </a:fld>
            <a:endParaRPr lang="fi-FI" sz="1200">
              <a:latin typeface="Times New Roman" pitchFamily="18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41363"/>
            <a:ext cx="4933950" cy="3702050"/>
          </a:xfrm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i-FI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423" eaLnBrk="0" hangingPunct="0">
              <a:defRPr sz="3000">
                <a:solidFill>
                  <a:schemeClr val="tx1"/>
                </a:solidFill>
                <a:latin typeface="Arial" charset="0"/>
              </a:defRPr>
            </a:lvl1pPr>
            <a:lvl2pPr marL="685817" indent="-263776" defTabSz="914423" eaLnBrk="0" hangingPunct="0">
              <a:defRPr sz="3000">
                <a:solidFill>
                  <a:schemeClr val="tx1"/>
                </a:solidFill>
                <a:latin typeface="Arial" charset="0"/>
              </a:defRPr>
            </a:lvl2pPr>
            <a:lvl3pPr marL="1055103" indent="-211021" defTabSz="914423" eaLnBrk="0" hangingPunct="0">
              <a:defRPr sz="3000">
                <a:solidFill>
                  <a:schemeClr val="tx1"/>
                </a:solidFill>
                <a:latin typeface="Arial" charset="0"/>
              </a:defRPr>
            </a:lvl3pPr>
            <a:lvl4pPr marL="1477145" indent="-211021" defTabSz="914423" eaLnBrk="0" hangingPunct="0">
              <a:defRPr sz="3000">
                <a:solidFill>
                  <a:schemeClr val="tx1"/>
                </a:solidFill>
                <a:latin typeface="Arial" charset="0"/>
              </a:defRPr>
            </a:lvl4pPr>
            <a:lvl5pPr marL="1899186" indent="-211021" defTabSz="914423" eaLnBrk="0" hangingPunct="0">
              <a:defRPr sz="3000">
                <a:solidFill>
                  <a:schemeClr val="tx1"/>
                </a:solidFill>
                <a:latin typeface="Arial" charset="0"/>
              </a:defRPr>
            </a:lvl5pPr>
            <a:lvl6pPr marL="2321227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charset="0"/>
              </a:defRPr>
            </a:lvl6pPr>
            <a:lvl7pPr marL="2743269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charset="0"/>
              </a:defRPr>
            </a:lvl7pPr>
            <a:lvl8pPr marL="3165310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charset="0"/>
              </a:defRPr>
            </a:lvl8pPr>
            <a:lvl9pPr marL="3587351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E625183-A3A9-4964-B420-DB4F66F3FB2F}" type="slidenum">
              <a:rPr lang="fi-FI" sz="1200">
                <a:latin typeface="Times" pitchFamily="18" charset="0"/>
              </a:rPr>
              <a:pPr eaLnBrk="1" hangingPunct="1"/>
              <a:t>10</a:t>
            </a:fld>
            <a:endParaRPr lang="fi-FI" sz="1200">
              <a:latin typeface="Times" pitchFamily="18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41363"/>
            <a:ext cx="4933950" cy="3702050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i-FI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CF5C533A-AD05-4CD2-815D-60917E4E9FDD}" type="slidenum">
              <a:rPr lang="fi-FI" sz="1200">
                <a:latin typeface="Times"/>
              </a:rPr>
              <a:pPr/>
              <a:t>11</a:t>
            </a:fld>
            <a:endParaRPr lang="fi-FI" sz="1200">
              <a:latin typeface="Times"/>
            </a:endParaRPr>
          </a:p>
        </p:txBody>
      </p:sp>
      <p:sp>
        <p:nvSpPr>
          <p:cNvPr id="46083" name="Rectangle 7"/>
          <p:cNvSpPr txBox="1">
            <a:spLocks noGrp="1" noChangeArrowheads="1"/>
          </p:cNvSpPr>
          <p:nvPr/>
        </p:nvSpPr>
        <p:spPr bwMode="auto">
          <a:xfrm>
            <a:off x="3850097" y="9379030"/>
            <a:ext cx="2945979" cy="493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8" rIns="91436" bIns="45718" anchor="b"/>
          <a:lstStyle>
            <a:lvl1pPr>
              <a:defRPr sz="23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r"/>
            <a:fld id="{D5488A0C-3D84-4918-960F-4C2133E6CFA4}" type="slidenum">
              <a:rPr lang="fi-FI" sz="1200">
                <a:latin typeface="Times"/>
              </a:rPr>
              <a:pPr algn="r"/>
              <a:t>11</a:t>
            </a:fld>
            <a:endParaRPr lang="fi-FI" sz="1200">
              <a:latin typeface="Times"/>
            </a:endParaRPr>
          </a:p>
        </p:txBody>
      </p:sp>
      <p:sp>
        <p:nvSpPr>
          <p:cNvPr id="46084" name="Rectangle 7"/>
          <p:cNvSpPr txBox="1">
            <a:spLocks noGrp="1" noChangeArrowheads="1"/>
          </p:cNvSpPr>
          <p:nvPr/>
        </p:nvSpPr>
        <p:spPr bwMode="auto">
          <a:xfrm>
            <a:off x="3850097" y="9379030"/>
            <a:ext cx="2945979" cy="493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8" rIns="91436" bIns="45718" anchor="b"/>
          <a:lstStyle>
            <a:lvl1pPr>
              <a:defRPr sz="23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r"/>
            <a:fld id="{1CA0C534-1E3D-4612-BEE3-53E6FF37563A}" type="slidenum">
              <a:rPr lang="fi-FI" sz="1200">
                <a:latin typeface="Times"/>
              </a:rPr>
              <a:pPr algn="r"/>
              <a:t>11</a:t>
            </a:fld>
            <a:endParaRPr lang="fi-FI" sz="1200">
              <a:latin typeface="Times"/>
            </a:endParaRPr>
          </a:p>
        </p:txBody>
      </p:sp>
      <p:sp>
        <p:nvSpPr>
          <p:cNvPr id="460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41363"/>
            <a:ext cx="4935538" cy="3702050"/>
          </a:xfrm>
          <a:ln/>
        </p:spPr>
      </p:sp>
      <p:sp>
        <p:nvSpPr>
          <p:cNvPr id="460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8" rIns="91436" bIns="45718"/>
          <a:lstStyle/>
          <a:p>
            <a:endParaRPr lang="fi-FI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CF5C533A-AD05-4CD2-815D-60917E4E9FDD}" type="slidenum">
              <a:rPr lang="fi-FI" sz="1200">
                <a:latin typeface="Times"/>
              </a:rPr>
              <a:pPr/>
              <a:t>12</a:t>
            </a:fld>
            <a:endParaRPr lang="fi-FI" sz="1200">
              <a:latin typeface="Times"/>
            </a:endParaRPr>
          </a:p>
        </p:txBody>
      </p:sp>
      <p:sp>
        <p:nvSpPr>
          <p:cNvPr id="46083" name="Rectangle 7"/>
          <p:cNvSpPr txBox="1">
            <a:spLocks noGrp="1" noChangeArrowheads="1"/>
          </p:cNvSpPr>
          <p:nvPr/>
        </p:nvSpPr>
        <p:spPr bwMode="auto">
          <a:xfrm>
            <a:off x="3850097" y="9379030"/>
            <a:ext cx="2945979" cy="493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8" rIns="91436" bIns="45718" anchor="b"/>
          <a:lstStyle>
            <a:lvl1pPr>
              <a:defRPr sz="23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r"/>
            <a:fld id="{D5488A0C-3D84-4918-960F-4C2133E6CFA4}" type="slidenum">
              <a:rPr lang="fi-FI" sz="1200">
                <a:latin typeface="Times"/>
              </a:rPr>
              <a:pPr algn="r"/>
              <a:t>12</a:t>
            </a:fld>
            <a:endParaRPr lang="fi-FI" sz="1200">
              <a:latin typeface="Times"/>
            </a:endParaRPr>
          </a:p>
        </p:txBody>
      </p:sp>
      <p:sp>
        <p:nvSpPr>
          <p:cNvPr id="46084" name="Rectangle 7"/>
          <p:cNvSpPr txBox="1">
            <a:spLocks noGrp="1" noChangeArrowheads="1"/>
          </p:cNvSpPr>
          <p:nvPr/>
        </p:nvSpPr>
        <p:spPr bwMode="auto">
          <a:xfrm>
            <a:off x="3850097" y="9379030"/>
            <a:ext cx="2945979" cy="493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8" rIns="91436" bIns="45718" anchor="b"/>
          <a:lstStyle>
            <a:lvl1pPr>
              <a:defRPr sz="23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r"/>
            <a:fld id="{1CA0C534-1E3D-4612-BEE3-53E6FF37563A}" type="slidenum">
              <a:rPr lang="fi-FI" sz="1200">
                <a:latin typeface="Times"/>
              </a:rPr>
              <a:pPr algn="r"/>
              <a:t>12</a:t>
            </a:fld>
            <a:endParaRPr lang="fi-FI" sz="1200">
              <a:latin typeface="Times"/>
            </a:endParaRPr>
          </a:p>
        </p:txBody>
      </p:sp>
      <p:sp>
        <p:nvSpPr>
          <p:cNvPr id="460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41363"/>
            <a:ext cx="4935538" cy="3702050"/>
          </a:xfrm>
          <a:ln/>
        </p:spPr>
      </p:sp>
      <p:sp>
        <p:nvSpPr>
          <p:cNvPr id="460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8" rIns="91436" bIns="45718"/>
          <a:lstStyle/>
          <a:p>
            <a:endParaRPr lang="fi-FI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CF5C533A-AD05-4CD2-815D-60917E4E9FDD}" type="slidenum">
              <a:rPr lang="fi-FI" sz="1200">
                <a:latin typeface="Times"/>
              </a:rPr>
              <a:pPr/>
              <a:t>13</a:t>
            </a:fld>
            <a:endParaRPr lang="fi-FI" sz="1200">
              <a:latin typeface="Times"/>
            </a:endParaRPr>
          </a:p>
        </p:txBody>
      </p:sp>
      <p:sp>
        <p:nvSpPr>
          <p:cNvPr id="46083" name="Rectangle 7"/>
          <p:cNvSpPr txBox="1">
            <a:spLocks noGrp="1" noChangeArrowheads="1"/>
          </p:cNvSpPr>
          <p:nvPr/>
        </p:nvSpPr>
        <p:spPr bwMode="auto">
          <a:xfrm>
            <a:off x="3850097" y="9379030"/>
            <a:ext cx="2945979" cy="493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8" rIns="91436" bIns="45718" anchor="b"/>
          <a:lstStyle>
            <a:lvl1pPr>
              <a:defRPr sz="23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r"/>
            <a:fld id="{D5488A0C-3D84-4918-960F-4C2133E6CFA4}" type="slidenum">
              <a:rPr lang="fi-FI" sz="1200">
                <a:latin typeface="Times"/>
              </a:rPr>
              <a:pPr algn="r"/>
              <a:t>13</a:t>
            </a:fld>
            <a:endParaRPr lang="fi-FI" sz="1200">
              <a:latin typeface="Times"/>
            </a:endParaRPr>
          </a:p>
        </p:txBody>
      </p:sp>
      <p:sp>
        <p:nvSpPr>
          <p:cNvPr id="46084" name="Rectangle 7"/>
          <p:cNvSpPr txBox="1">
            <a:spLocks noGrp="1" noChangeArrowheads="1"/>
          </p:cNvSpPr>
          <p:nvPr/>
        </p:nvSpPr>
        <p:spPr bwMode="auto">
          <a:xfrm>
            <a:off x="3850097" y="9379030"/>
            <a:ext cx="2945979" cy="493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8" rIns="91436" bIns="45718" anchor="b"/>
          <a:lstStyle>
            <a:lvl1pPr>
              <a:defRPr sz="23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r"/>
            <a:fld id="{1CA0C534-1E3D-4612-BEE3-53E6FF37563A}" type="slidenum">
              <a:rPr lang="fi-FI" sz="1200">
                <a:latin typeface="Times"/>
              </a:rPr>
              <a:pPr algn="r"/>
              <a:t>13</a:t>
            </a:fld>
            <a:endParaRPr lang="fi-FI" sz="1200">
              <a:latin typeface="Times"/>
            </a:endParaRPr>
          </a:p>
        </p:txBody>
      </p:sp>
      <p:sp>
        <p:nvSpPr>
          <p:cNvPr id="460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41363"/>
            <a:ext cx="4935538" cy="3702050"/>
          </a:xfrm>
          <a:ln/>
        </p:spPr>
      </p:sp>
      <p:sp>
        <p:nvSpPr>
          <p:cNvPr id="460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8" rIns="91436" bIns="45718"/>
          <a:lstStyle/>
          <a:p>
            <a:endParaRPr lang="fi-FI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Dian kuvan paikkamerkki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1863" y="741363"/>
            <a:ext cx="4935537" cy="3702050"/>
          </a:xfrm>
          <a:ln/>
        </p:spPr>
      </p:sp>
      <p:sp>
        <p:nvSpPr>
          <p:cNvPr id="44035" name="Huomautusten paikkamerkki 2"/>
          <p:cNvSpPr>
            <a:spLocks noGrp="1"/>
          </p:cNvSpPr>
          <p:nvPr>
            <p:ph type="body" idx="1"/>
          </p:nvPr>
        </p:nvSpPr>
        <p:spPr>
          <a:xfrm>
            <a:off x="680557" y="4690505"/>
            <a:ext cx="5438140" cy="4443884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/>
          <a:lstStyle/>
          <a:p>
            <a:pPr eaLnBrk="1" hangingPunct="1">
              <a:spcBef>
                <a:spcPct val="0"/>
              </a:spcBef>
            </a:pPr>
            <a:endParaRPr lang="fi-FI" smtClean="0"/>
          </a:p>
        </p:txBody>
      </p:sp>
      <p:sp>
        <p:nvSpPr>
          <p:cNvPr id="44036" name="Dian numeron paikkamerkki 3"/>
          <p:cNvSpPr txBox="1">
            <a:spLocks noGrp="1"/>
          </p:cNvSpPr>
          <p:nvPr/>
        </p:nvSpPr>
        <p:spPr bwMode="auto">
          <a:xfrm>
            <a:off x="3851227" y="9379438"/>
            <a:ext cx="2944869" cy="493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99F028F2-D883-4C6A-9D65-079EC5721EA6}" type="slidenum">
              <a:rPr lang="fi-FI" sz="1200">
                <a:latin typeface="Times"/>
              </a:rPr>
              <a:pPr algn="r">
                <a:spcBef>
                  <a:spcPct val="0"/>
                </a:spcBef>
                <a:buFontTx/>
                <a:buNone/>
              </a:pPr>
              <a:t>14</a:t>
            </a:fld>
            <a:endParaRPr lang="fi-FI" sz="1200">
              <a:latin typeface="Time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viikko30,2007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Hannu Leskinen   Kainuun maakunta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3030E8-811A-439D-A93C-96AC20A342ED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825446385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viikko30,2007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Hannu Leskinen   Kainuun maakunta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13A846-2685-49A7-8613-D05FB3EBFABA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307201278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viikko30,2007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Hannu Leskinen   Kainuun maakunta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1D0C7C-6210-40F9-8B2C-379B7A9C43DD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1762046743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Otsikko ja taulu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aulukon paikkamerkki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15.9.2005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F46DFC4-9407-4DED-BAEF-C58B71EA4926}" type="slidenum">
              <a:rPr lang="fi-FI"/>
              <a:pPr/>
              <a:t>‹#›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Kainuun maakunta - Anssi Tuominen</a:t>
            </a:r>
          </a:p>
        </p:txBody>
      </p:sp>
    </p:spTree>
    <p:extLst>
      <p:ext uri="{BB962C8B-B14F-4D97-AF65-F5344CB8AC3E}">
        <p14:creationId xmlns:p14="http://schemas.microsoft.com/office/powerpoint/2010/main" xmlns="" val="11364244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A78E58-8759-4E7A-95E5-1831D4F50F6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3161150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viikko30,2007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Hannu Leskinen   Kainuun maakunta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9E2215-742B-4FF4-A45E-89E562691E1A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348475650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viikko30,2007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Hannu Leskinen   Kainuun maakunta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DA95CA-A855-4FB1-AC21-F3FC1AD2B3E9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317983546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viikko30,2007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Hannu Leskinen   Kainuun maakunta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5BAD64-48A3-40E6-8927-F7296EA85F87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163725228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viikko30,2007</a:t>
            </a:r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Hannu Leskinen   Kainuun maakunta</a:t>
            </a:r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899DA8-2F2E-4C5A-A88E-271744282F45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246864149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viikko30,2007</a:t>
            </a: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Hannu Leskinen   Kainuun maakunta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BD8F5B-2B50-4DA5-A315-D3868576BE58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159893707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viikko30,2007</a:t>
            </a:r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Hannu Leskinen   Kainuun maakunta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C5B990-3FB0-4F90-8D6D-097A2273F343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219582453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viikko30,2007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Hannu Leskinen   Kainuun maakunta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990B9F-CD6E-4AA1-A275-0B015C509558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151601420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viikko30,2007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Hannu Leskinen   Kainuun maakunta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C53FC1-D366-4185-B615-F73949E29ACD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16446865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otsikon perustyyliä napsauttamalla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r>
              <a:rPr lang="fi-FI"/>
              <a:t>viikko30,2007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95600" y="6248400"/>
            <a:ext cx="3352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r>
              <a:rPr lang="fi-FI"/>
              <a:t>Hannu Leskinen   Kainuun maakunta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fld id="{4B59E778-EEF4-476E-A5B9-0078256B9E04}" type="slidenum">
              <a:rPr lang="fi-FI"/>
              <a:pPr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3.xls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Microsoft_Office_Excel_Chart4.xls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Chart2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331913" y="188913"/>
            <a:ext cx="6913562" cy="4392612"/>
          </a:xfrm>
        </p:spPr>
        <p:txBody>
          <a:bodyPr/>
          <a:lstStyle/>
          <a:p>
            <a:pPr eaLnBrk="1" hangingPunct="1"/>
            <a:r>
              <a:rPr lang="fi-FI" b="1" i="1" dirty="0" smtClean="0">
                <a:solidFill>
                  <a:srgbClr val="FF3300"/>
                </a:solidFill>
                <a:latin typeface="Comic Sans MS" pitchFamily="66" charset="0"/>
              </a:rPr>
              <a:t/>
            </a:r>
            <a:br>
              <a:rPr lang="fi-FI" b="1" i="1" dirty="0" smtClean="0">
                <a:solidFill>
                  <a:srgbClr val="FF3300"/>
                </a:solidFill>
                <a:latin typeface="Comic Sans MS" pitchFamily="66" charset="0"/>
              </a:rPr>
            </a:br>
            <a:r>
              <a:rPr lang="fi-FI" b="1" i="1" dirty="0" smtClean="0">
                <a:solidFill>
                  <a:srgbClr val="FF3300"/>
                </a:solidFill>
                <a:latin typeface="Comic Sans MS" pitchFamily="66" charset="0"/>
              </a:rPr>
              <a:t/>
            </a:r>
            <a:br>
              <a:rPr lang="fi-FI" b="1" i="1" dirty="0" smtClean="0">
                <a:solidFill>
                  <a:srgbClr val="FF3300"/>
                </a:solidFill>
                <a:latin typeface="Comic Sans MS" pitchFamily="66" charset="0"/>
              </a:rPr>
            </a:br>
            <a:r>
              <a:rPr lang="fi-FI" b="1" i="1" dirty="0" smtClean="0">
                <a:solidFill>
                  <a:srgbClr val="FF3300"/>
                </a:solidFill>
                <a:latin typeface="Comic Sans MS" pitchFamily="66" charset="0"/>
              </a:rPr>
              <a:t> </a:t>
            </a:r>
            <a:r>
              <a:rPr lang="fi-FI" sz="5400" b="1" i="1" dirty="0" smtClean="0">
                <a:solidFill>
                  <a:srgbClr val="FF3300"/>
                </a:solidFill>
                <a:latin typeface="Comic Sans MS" pitchFamily="66" charset="0"/>
              </a:rPr>
              <a:t>Kajaanin yliopistokeskuksen henkilöstöpäivä</a:t>
            </a:r>
            <a:r>
              <a:rPr lang="fi-FI" sz="5400" b="1" i="1" dirty="0" smtClean="0">
                <a:solidFill>
                  <a:srgbClr val="FF0000"/>
                </a:solidFill>
                <a:latin typeface="Arial" charset="0"/>
              </a:rPr>
              <a:t/>
            </a:r>
            <a:br>
              <a:rPr lang="fi-FI" sz="5400" b="1" i="1" dirty="0" smtClean="0">
                <a:solidFill>
                  <a:srgbClr val="FF0000"/>
                </a:solidFill>
                <a:latin typeface="Arial" charset="0"/>
              </a:rPr>
            </a:br>
            <a:r>
              <a:rPr lang="fi-FI" sz="1800" b="1" i="1" dirty="0" smtClean="0">
                <a:solidFill>
                  <a:srgbClr val="FF0000"/>
                </a:solidFill>
                <a:latin typeface="Arial" charset="0"/>
              </a:rPr>
              <a:t/>
            </a:r>
            <a:br>
              <a:rPr lang="fi-FI" sz="1800" b="1" i="1" dirty="0" smtClean="0">
                <a:solidFill>
                  <a:srgbClr val="FF0000"/>
                </a:solidFill>
                <a:latin typeface="Arial" charset="0"/>
              </a:rPr>
            </a:br>
            <a:r>
              <a:rPr lang="fi-FI" sz="1800" b="1" i="1" dirty="0" smtClean="0">
                <a:solidFill>
                  <a:srgbClr val="FF0000"/>
                </a:solidFill>
                <a:latin typeface="Arial" charset="0"/>
              </a:rPr>
              <a:t/>
            </a:r>
            <a:br>
              <a:rPr lang="fi-FI" sz="1800" b="1" i="1" dirty="0" smtClean="0">
                <a:solidFill>
                  <a:srgbClr val="FF0000"/>
                </a:solidFill>
                <a:latin typeface="Arial" charset="0"/>
              </a:rPr>
            </a:br>
            <a:r>
              <a:rPr lang="fi-FI" sz="5400" b="1" i="1" dirty="0" smtClean="0">
                <a:solidFill>
                  <a:srgbClr val="FF0000"/>
                </a:solidFill>
                <a:latin typeface="Comic Sans MS" pitchFamily="66" charset="0"/>
              </a:rPr>
              <a:t>Kajaani, TAITO 2</a:t>
            </a:r>
            <a:br>
              <a:rPr lang="fi-FI" sz="5400" b="1" i="1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fi-FI" sz="5400" b="1" i="1" dirty="0" smtClean="0">
                <a:solidFill>
                  <a:srgbClr val="FF0000"/>
                </a:solidFill>
                <a:latin typeface="Comic Sans MS" pitchFamily="66" charset="0"/>
              </a:rPr>
              <a:t>ke 5.12.2012</a:t>
            </a:r>
            <a:br>
              <a:rPr lang="fi-FI" sz="5400" b="1" i="1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fi-FI" sz="1800" b="1" dirty="0" smtClean="0">
                <a:latin typeface="Comic Sans MS" pitchFamily="66" charset="0"/>
              </a:rPr>
              <a:t/>
            </a:r>
            <a:br>
              <a:rPr lang="fi-FI" sz="1800" b="1" dirty="0" smtClean="0">
                <a:latin typeface="Comic Sans MS" pitchFamily="66" charset="0"/>
              </a:rPr>
            </a:br>
            <a:r>
              <a:rPr lang="fi-FI" sz="1800" b="1" dirty="0" smtClean="0">
                <a:latin typeface="Comic Sans MS" pitchFamily="66" charset="0"/>
              </a:rPr>
              <a:t/>
            </a:r>
            <a:br>
              <a:rPr lang="fi-FI" sz="1800" b="1" dirty="0" smtClean="0">
                <a:latin typeface="Comic Sans MS" pitchFamily="66" charset="0"/>
              </a:rPr>
            </a:br>
            <a:r>
              <a:rPr lang="fi-FI" sz="1800" b="1" dirty="0" smtClean="0">
                <a:latin typeface="Comic Sans MS" pitchFamily="66" charset="0"/>
              </a:rPr>
              <a:t>Anssi Tuominen</a:t>
            </a:r>
            <a:br>
              <a:rPr lang="fi-FI" sz="1800" b="1" dirty="0" smtClean="0">
                <a:latin typeface="Comic Sans MS" pitchFamily="66" charset="0"/>
              </a:rPr>
            </a:br>
            <a:r>
              <a:rPr lang="fi-FI" sz="1800" b="1" dirty="0" smtClean="0">
                <a:latin typeface="Comic Sans MS" pitchFamily="66" charset="0"/>
              </a:rPr>
              <a:t>koulutustoimialan johtaja</a:t>
            </a:r>
            <a:br>
              <a:rPr lang="fi-FI" sz="1800" b="1" dirty="0" smtClean="0">
                <a:latin typeface="Comic Sans MS" pitchFamily="66" charset="0"/>
              </a:rPr>
            </a:br>
            <a:r>
              <a:rPr lang="fi-FI" sz="1800" b="1" dirty="0" smtClean="0">
                <a:latin typeface="Comic Sans MS" pitchFamily="66" charset="0"/>
              </a:rPr>
              <a:t>Kainuun maakunta -kuntayhtymä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547813" y="6838950"/>
            <a:ext cx="6248400" cy="46038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endParaRPr lang="fi-FI" sz="2400" smtClean="0"/>
          </a:p>
          <a:p>
            <a:pPr marL="0" indent="0" algn="ctr" eaLnBrk="1" hangingPunct="1">
              <a:buFontTx/>
              <a:buNone/>
            </a:pPr>
            <a:endParaRPr lang="fi-FI" sz="2400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33654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87123" tIns="43563" rIns="87123" bIns="43563"/>
          <a:lstStyle/>
          <a:p>
            <a:pPr defTabSz="815975"/>
            <a:endParaRPr lang="fi-FI" smtClean="0">
              <a:latin typeface="Comic Sans MS" pitchFamily="66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 lIns="87123" tIns="43563" rIns="87123" bIns="43563"/>
          <a:lstStyle/>
          <a:p>
            <a:pPr marL="306388" indent="-306388" defTabSz="815975"/>
            <a:endParaRPr lang="fi-FI" smtClean="0">
              <a:latin typeface="Comic Sans MS" pitchFamily="66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673100" y="4905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 anchor="ctr"/>
          <a:lstStyle/>
          <a:p>
            <a:pPr algn="ctr"/>
            <a:r>
              <a:rPr lang="fi-FI" sz="3600" dirty="0">
                <a:solidFill>
                  <a:srgbClr val="FF0000"/>
                </a:solidFill>
                <a:latin typeface="Comic Sans MS" pitchFamily="66" charset="0"/>
              </a:rPr>
              <a:t>  </a:t>
            </a:r>
            <a:r>
              <a:rPr lang="fi-FI" sz="3600" dirty="0" smtClean="0">
                <a:solidFill>
                  <a:srgbClr val="FF0000"/>
                </a:solidFill>
                <a:latin typeface="Comic Sans MS" pitchFamily="66" charset="0"/>
              </a:rPr>
              <a:t>Kajaanin kaupungin </a:t>
            </a:r>
          </a:p>
          <a:p>
            <a:pPr algn="ctr"/>
            <a:r>
              <a:rPr lang="fi-FI" sz="3600" dirty="0" smtClean="0">
                <a:solidFill>
                  <a:srgbClr val="FF0000"/>
                </a:solidFill>
                <a:latin typeface="Comic Sans MS" pitchFamily="66" charset="0"/>
              </a:rPr>
              <a:t>toisen asteen koulutusliikelaitos 2013</a:t>
            </a:r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899592" y="1790700"/>
            <a:ext cx="8245996" cy="466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/>
          <a:lstStyle/>
          <a:p>
            <a:pPr marL="306388" indent="-306388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fi-FI" sz="2800" dirty="0">
                <a:latin typeface="Comic Sans MS" pitchFamily="66" charset="0"/>
              </a:rPr>
              <a:t>Opiskelijoita noin </a:t>
            </a:r>
            <a:r>
              <a:rPr lang="fi-FI" sz="2800" dirty="0" smtClean="0">
                <a:latin typeface="Comic Sans MS" pitchFamily="66" charset="0"/>
              </a:rPr>
              <a:t>4600</a:t>
            </a:r>
          </a:p>
          <a:p>
            <a:pPr marL="663575" lvl="1" indent="-25400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fi-FI" sz="2800" dirty="0" smtClean="0">
                <a:latin typeface="Comic Sans MS" pitchFamily="66" charset="0"/>
              </a:rPr>
              <a:t>ammatillinen noin 4000 </a:t>
            </a:r>
          </a:p>
          <a:p>
            <a:pPr marL="663575" lvl="1" indent="-254000">
              <a:lnSpc>
                <a:spcPct val="80000"/>
              </a:lnSpc>
              <a:spcBef>
                <a:spcPct val="20000"/>
              </a:spcBef>
            </a:pPr>
            <a:r>
              <a:rPr lang="fi-FI" sz="2800" dirty="0" smtClean="0">
                <a:latin typeface="Comic Sans MS" pitchFamily="66" charset="0"/>
              </a:rPr>
              <a:t>   </a:t>
            </a:r>
            <a:r>
              <a:rPr lang="fi-FI" sz="2800" dirty="0">
                <a:latin typeface="Comic Sans MS" pitchFamily="66" charset="0"/>
              </a:rPr>
              <a:t>(sis. </a:t>
            </a:r>
            <a:r>
              <a:rPr lang="fi-FI" sz="2800" dirty="0" smtClean="0">
                <a:latin typeface="Comic Sans MS" pitchFamily="66" charset="0"/>
              </a:rPr>
              <a:t>Kuhmon, Kuusamon ja SS toimipaikat ja </a:t>
            </a:r>
            <a:r>
              <a:rPr lang="fi-FI" sz="2800" dirty="0">
                <a:latin typeface="Comic Sans MS" pitchFamily="66" charset="0"/>
              </a:rPr>
              <a:t>aikuiskoulutus sekä </a:t>
            </a:r>
            <a:r>
              <a:rPr lang="fi-FI" sz="2800" dirty="0" smtClean="0">
                <a:latin typeface="Comic Sans MS" pitchFamily="66" charset="0"/>
              </a:rPr>
              <a:t>oppisopimuskoulutus</a:t>
            </a:r>
            <a:r>
              <a:rPr lang="fi-FI" sz="2800" dirty="0">
                <a:latin typeface="Comic Sans MS" pitchFamily="66" charset="0"/>
              </a:rPr>
              <a:t>)</a:t>
            </a:r>
          </a:p>
          <a:p>
            <a:pPr marL="663575" lvl="1" indent="-25400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fi-FI" sz="2800" dirty="0" smtClean="0">
                <a:latin typeface="Comic Sans MS" pitchFamily="66" charset="0"/>
              </a:rPr>
              <a:t>lukio </a:t>
            </a:r>
            <a:r>
              <a:rPr lang="fi-FI" sz="2800" dirty="0">
                <a:latin typeface="Comic Sans MS" pitchFamily="66" charset="0"/>
              </a:rPr>
              <a:t>noin </a:t>
            </a:r>
            <a:r>
              <a:rPr lang="fi-FI" sz="2800" dirty="0" smtClean="0">
                <a:latin typeface="Comic Sans MS" pitchFamily="66" charset="0"/>
              </a:rPr>
              <a:t>600 </a:t>
            </a:r>
          </a:p>
          <a:p>
            <a:pPr marL="306388" indent="-306388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fi-FI" sz="2800" dirty="0" smtClean="0">
                <a:latin typeface="Comic Sans MS" pitchFamily="66" charset="0"/>
              </a:rPr>
              <a:t>Henkilökuntaa noin 470</a:t>
            </a:r>
          </a:p>
          <a:p>
            <a:pPr marL="663575" lvl="1" indent="-25400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fi-FI" sz="2800" dirty="0" smtClean="0">
                <a:latin typeface="Comic Sans MS" pitchFamily="66" charset="0"/>
              </a:rPr>
              <a:t>ammatillinen </a:t>
            </a:r>
            <a:r>
              <a:rPr lang="fi-FI" sz="2800" dirty="0">
                <a:latin typeface="Comic Sans MS" pitchFamily="66" charset="0"/>
              </a:rPr>
              <a:t>noin 430</a:t>
            </a:r>
          </a:p>
          <a:p>
            <a:pPr marL="663575" lvl="1" indent="-25400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fi-FI" sz="2800" dirty="0" smtClean="0">
                <a:latin typeface="Comic Sans MS" pitchFamily="66" charset="0"/>
              </a:rPr>
              <a:t>lukio </a:t>
            </a:r>
            <a:r>
              <a:rPr lang="fi-FI" sz="2800" dirty="0">
                <a:latin typeface="Comic Sans MS" pitchFamily="66" charset="0"/>
              </a:rPr>
              <a:t>noin </a:t>
            </a:r>
            <a:r>
              <a:rPr lang="fi-FI" sz="2800" dirty="0" smtClean="0">
                <a:latin typeface="Comic Sans MS" pitchFamily="66" charset="0"/>
              </a:rPr>
              <a:t>40</a:t>
            </a:r>
            <a:endParaRPr lang="fi-FI" sz="2800" dirty="0">
              <a:latin typeface="Comic Sans MS" pitchFamily="66" charset="0"/>
            </a:endParaRPr>
          </a:p>
          <a:p>
            <a:pPr marL="306388" indent="-306388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fi-FI" sz="2800" dirty="0" smtClean="0">
                <a:latin typeface="Comic Sans MS" pitchFamily="66" charset="0"/>
              </a:rPr>
              <a:t>Talousarvion </a:t>
            </a:r>
            <a:r>
              <a:rPr lang="fi-FI" sz="2800" dirty="0">
                <a:latin typeface="Comic Sans MS" pitchFamily="66" charset="0"/>
              </a:rPr>
              <a:t>loppusumma noin </a:t>
            </a:r>
            <a:r>
              <a:rPr lang="fi-FI" sz="2800" dirty="0" smtClean="0">
                <a:latin typeface="Comic Sans MS" pitchFamily="66" charset="0"/>
              </a:rPr>
              <a:t>44 </a:t>
            </a:r>
            <a:r>
              <a:rPr lang="fi-FI" sz="2800" dirty="0">
                <a:latin typeface="Comic Sans MS" pitchFamily="66" charset="0"/>
              </a:rPr>
              <a:t>M€</a:t>
            </a:r>
          </a:p>
          <a:p>
            <a:pPr marL="663575" lvl="1" indent="-25400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fi-FI" sz="2800" dirty="0" smtClean="0">
                <a:latin typeface="Comic Sans MS" pitchFamily="66" charset="0"/>
              </a:rPr>
              <a:t>henkilöstömenot noin 60 % </a:t>
            </a:r>
          </a:p>
          <a:p>
            <a:pPr marL="663575" lvl="1" indent="-25400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fi-FI" dirty="0">
                <a:latin typeface="Comic Sans MS" pitchFamily="66" charset="0"/>
              </a:rPr>
              <a:t>t</a:t>
            </a:r>
            <a:r>
              <a:rPr lang="fi-FI" sz="2800" dirty="0" smtClean="0">
                <a:latin typeface="Comic Sans MS" pitchFamily="66" charset="0"/>
              </a:rPr>
              <a:t>oimitilat noin 14 %</a:t>
            </a:r>
            <a:endParaRPr lang="fi-FI" sz="2800" dirty="0">
              <a:latin typeface="Comic Sans MS" pitchFamily="66" charset="0"/>
            </a:endParaRPr>
          </a:p>
          <a:p>
            <a:pPr marL="306388" indent="-306388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fi-FI" sz="2500" dirty="0"/>
          </a:p>
        </p:txBody>
      </p:sp>
    </p:spTree>
    <p:extLst>
      <p:ext uri="{BB962C8B-B14F-4D97-AF65-F5344CB8AC3E}">
        <p14:creationId xmlns:p14="http://schemas.microsoft.com/office/powerpoint/2010/main" xmlns="" val="30884304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06904" y="260649"/>
            <a:ext cx="7772400" cy="1076362"/>
          </a:xfrm>
        </p:spPr>
        <p:txBody>
          <a:bodyPr lIns="87123" tIns="43563" rIns="87123" bIns="43563"/>
          <a:lstStyle/>
          <a:p>
            <a:r>
              <a:rPr lang="fi-FI" sz="3600" u="sng" dirty="0" smtClean="0">
                <a:solidFill>
                  <a:srgbClr val="FF0000"/>
                </a:solidFill>
                <a:latin typeface="Comic Sans MS" pitchFamily="66" charset="0"/>
              </a:rPr>
              <a:t>Toiminta 2013</a:t>
            </a:r>
            <a:endParaRPr lang="fi-FI" sz="3600" u="sng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45672" y="1268760"/>
            <a:ext cx="8022771" cy="5472607"/>
          </a:xfrm>
        </p:spPr>
        <p:txBody>
          <a:bodyPr lIns="87123" tIns="43563" rIns="87123" bIns="43563"/>
          <a:lstStyle/>
          <a:p>
            <a:pPr>
              <a:lnSpc>
                <a:spcPct val="80000"/>
              </a:lnSpc>
            </a:pPr>
            <a:r>
              <a:rPr lang="fi-FI" sz="2800" dirty="0">
                <a:latin typeface="Comic Sans MS" pitchFamily="66" charset="0"/>
              </a:rPr>
              <a:t>Uusi organisaatio hiotaan valmiiksi ja se toimii keskeisenä osaamisen kehittäjänä alueellaan</a:t>
            </a:r>
          </a:p>
          <a:p>
            <a:pPr>
              <a:lnSpc>
                <a:spcPct val="80000"/>
              </a:lnSpc>
            </a:pPr>
            <a:r>
              <a:rPr lang="fi-FI" sz="2800" dirty="0" smtClean="0">
                <a:latin typeface="Comic Sans MS" pitchFamily="66" charset="0"/>
              </a:rPr>
              <a:t>Strategisessa </a:t>
            </a:r>
            <a:r>
              <a:rPr lang="fi-FI" sz="2800" dirty="0">
                <a:latin typeface="Comic Sans MS" pitchFamily="66" charset="0"/>
              </a:rPr>
              <a:t>suunnittelussa varaudutaan </a:t>
            </a:r>
            <a:r>
              <a:rPr lang="fi-FI" sz="2800" dirty="0" smtClean="0">
                <a:latin typeface="Comic Sans MS" pitchFamily="66" charset="0"/>
              </a:rPr>
              <a:t>valtionosuuksien pienenemiseen erityisesti </a:t>
            </a:r>
            <a:r>
              <a:rPr lang="fi-FI" sz="2800" dirty="0">
                <a:latin typeface="Comic Sans MS" pitchFamily="66" charset="0"/>
              </a:rPr>
              <a:t>vuodesta </a:t>
            </a:r>
            <a:r>
              <a:rPr lang="fi-FI" sz="2800" dirty="0" smtClean="0">
                <a:latin typeface="Comic Sans MS" pitchFamily="66" charset="0"/>
              </a:rPr>
              <a:t>2014 alkaen</a:t>
            </a:r>
          </a:p>
          <a:p>
            <a:pPr>
              <a:lnSpc>
                <a:spcPct val="80000"/>
              </a:lnSpc>
            </a:pPr>
            <a:r>
              <a:rPr lang="fi-FI" sz="2800" dirty="0">
                <a:latin typeface="Comic Sans MS" pitchFamily="66" charset="0"/>
              </a:rPr>
              <a:t>Luopumisosaamisen ymmärtäminen ja tukeminen</a:t>
            </a:r>
          </a:p>
          <a:p>
            <a:pPr>
              <a:lnSpc>
                <a:spcPct val="80000"/>
              </a:lnSpc>
            </a:pPr>
            <a:r>
              <a:rPr lang="fi-FI" sz="2800" dirty="0" smtClean="0">
                <a:latin typeface="Comic Sans MS" pitchFamily="66" charset="0"/>
              </a:rPr>
              <a:t>Vuorovaikutusta ympäröivän </a:t>
            </a:r>
            <a:r>
              <a:rPr lang="fi-FI" sz="2800" dirty="0">
                <a:latin typeface="Comic Sans MS" pitchFamily="66" charset="0"/>
              </a:rPr>
              <a:t>yhteiskunnan </a:t>
            </a:r>
            <a:r>
              <a:rPr lang="fi-FI" sz="2800" dirty="0" smtClean="0">
                <a:latin typeface="Comic Sans MS" pitchFamily="66" charset="0"/>
              </a:rPr>
              <a:t>, henkilöstön ja </a:t>
            </a:r>
            <a:r>
              <a:rPr lang="fi-FI" sz="2800" dirty="0">
                <a:latin typeface="Comic Sans MS" pitchFamily="66" charset="0"/>
              </a:rPr>
              <a:t>opiskelijoiden </a:t>
            </a:r>
            <a:r>
              <a:rPr lang="fi-FI" sz="2800" dirty="0" smtClean="0">
                <a:latin typeface="Comic Sans MS" pitchFamily="66" charset="0"/>
              </a:rPr>
              <a:t>välillä parannetaan </a:t>
            </a:r>
            <a:r>
              <a:rPr lang="fi-FI" sz="2800" dirty="0">
                <a:latin typeface="Comic Sans MS" pitchFamily="66" charset="0"/>
              </a:rPr>
              <a:t>	</a:t>
            </a:r>
          </a:p>
          <a:p>
            <a:pPr>
              <a:lnSpc>
                <a:spcPct val="80000"/>
              </a:lnSpc>
            </a:pPr>
            <a:r>
              <a:rPr lang="fi-FI" sz="2800" dirty="0">
                <a:latin typeface="Comic Sans MS" pitchFamily="66" charset="0"/>
              </a:rPr>
              <a:t>KAO pääsee valtakunnan kymmenen parhaan ammatillisen oppilaitoksen joukkoon </a:t>
            </a:r>
            <a:r>
              <a:rPr lang="fi-FI" sz="2800" dirty="0" err="1">
                <a:latin typeface="Comic Sans MS" pitchFamily="66" charset="0"/>
              </a:rPr>
              <a:t>OKM:n</a:t>
            </a:r>
            <a:r>
              <a:rPr lang="fi-FI" sz="2800" dirty="0">
                <a:latin typeface="Comic Sans MS" pitchFamily="66" charset="0"/>
              </a:rPr>
              <a:t> tuloksellisuusmittauksissa isojen ammattiopistojen sarjassa</a:t>
            </a:r>
          </a:p>
          <a:p>
            <a:pPr>
              <a:lnSpc>
                <a:spcPct val="80000"/>
              </a:lnSpc>
            </a:pPr>
            <a:endParaRPr lang="fi-FI" sz="18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28448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06904" y="260649"/>
            <a:ext cx="7772400" cy="1076362"/>
          </a:xfrm>
        </p:spPr>
        <p:txBody>
          <a:bodyPr lIns="87123" tIns="43563" rIns="87123" bIns="43563"/>
          <a:lstStyle/>
          <a:p>
            <a:r>
              <a:rPr lang="fi-FI" sz="3600" u="sng" dirty="0" smtClean="0">
                <a:solidFill>
                  <a:srgbClr val="FF0000"/>
                </a:solidFill>
                <a:latin typeface="Comic Sans MS" pitchFamily="66" charset="0"/>
              </a:rPr>
              <a:t>Haasteet 2013</a:t>
            </a:r>
            <a:r>
              <a:rPr lang="fi-FI" sz="3600" dirty="0" smtClean="0">
                <a:solidFill>
                  <a:srgbClr val="FF0000"/>
                </a:solidFill>
                <a:latin typeface="Comic Sans MS" pitchFamily="66" charset="0"/>
              </a:rPr>
              <a:t>  </a:t>
            </a:r>
            <a:r>
              <a:rPr lang="fi-FI" sz="3600" dirty="0" smtClean="0">
                <a:solidFill>
                  <a:schemeClr val="tx1"/>
                </a:solidFill>
                <a:latin typeface="Comic Sans MS" pitchFamily="66" charset="0"/>
              </a:rPr>
              <a:t>1/2</a:t>
            </a:r>
            <a:endParaRPr lang="fi-FI" sz="36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45672" y="1268760"/>
            <a:ext cx="8022771" cy="5472607"/>
          </a:xfrm>
        </p:spPr>
        <p:txBody>
          <a:bodyPr lIns="87123" tIns="43563" rIns="87123" bIns="43563"/>
          <a:lstStyle/>
          <a:p>
            <a:pPr>
              <a:lnSpc>
                <a:spcPct val="80000"/>
              </a:lnSpc>
            </a:pPr>
            <a:r>
              <a:rPr lang="fi-FI" sz="2800" dirty="0" smtClean="0">
                <a:latin typeface="Comic Sans MS" pitchFamily="66" charset="0"/>
              </a:rPr>
              <a:t>Hallitusohjelman ja </a:t>
            </a:r>
            <a:r>
              <a:rPr lang="fi-FI" sz="2800" dirty="0" err="1" smtClean="0">
                <a:latin typeface="Comic Sans MS" pitchFamily="66" charset="0"/>
              </a:rPr>
              <a:t>OKM:n</a:t>
            </a:r>
            <a:r>
              <a:rPr lang="fi-FI" sz="2800" dirty="0" smtClean="0">
                <a:latin typeface="Comic Sans MS" pitchFamily="66" charset="0"/>
              </a:rPr>
              <a:t> tavoite leikata </a:t>
            </a:r>
            <a:r>
              <a:rPr lang="fi-FI" sz="2800" dirty="0" err="1" smtClean="0">
                <a:latin typeface="Comic Sans MS" pitchFamily="66" charset="0"/>
              </a:rPr>
              <a:t>amm.peruskoulutuksen</a:t>
            </a:r>
            <a:r>
              <a:rPr lang="fi-FI" sz="2800" dirty="0" smtClean="0">
                <a:latin typeface="Comic Sans MS" pitchFamily="66" charset="0"/>
              </a:rPr>
              <a:t> järjestämislupia vuosina 2014-16 yhteensä 7350 (93 M €) opiskelupaikan verran ja lisäksi n. 3000 opiskelupaikkaa kohdennetaan kysynnän kautta kasvukeskuksiin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fi-FI" sz="2800" dirty="0">
                <a:latin typeface="Comic Sans MS" pitchFamily="66" charset="0"/>
              </a:rPr>
              <a:t>	</a:t>
            </a:r>
            <a:r>
              <a:rPr lang="fi-FI" sz="2800" dirty="0" smtClean="0">
                <a:latin typeface="Comic Sans MS" pitchFamily="66" charset="0"/>
              </a:rPr>
              <a:t>- </a:t>
            </a:r>
            <a:r>
              <a:rPr lang="fi-FI" sz="2800" dirty="0" smtClean="0">
                <a:solidFill>
                  <a:srgbClr val="FF0000"/>
                </a:solidFill>
                <a:latin typeface="Comic Sans MS" pitchFamily="66" charset="0"/>
              </a:rPr>
              <a:t>Kainuu -220 (8,3%)</a:t>
            </a:r>
            <a:r>
              <a:rPr lang="fi-FI" sz="2800" dirty="0" smtClean="0">
                <a:latin typeface="Comic Sans MS" pitchFamily="66" charset="0"/>
              </a:rPr>
              <a:t>, </a:t>
            </a:r>
            <a:r>
              <a:rPr lang="fi-FI" sz="2800" dirty="0" err="1" smtClean="0">
                <a:latin typeface="Comic Sans MS" pitchFamily="66" charset="0"/>
              </a:rPr>
              <a:t>P-Karjala</a:t>
            </a:r>
            <a:r>
              <a:rPr lang="fi-FI" sz="2800" dirty="0" smtClean="0">
                <a:latin typeface="Comic Sans MS" pitchFamily="66" charset="0"/>
              </a:rPr>
              <a:t> -1200 	(22%), </a:t>
            </a:r>
            <a:r>
              <a:rPr lang="fi-FI" sz="2800" dirty="0" err="1" smtClean="0">
                <a:latin typeface="Comic Sans MS" pitchFamily="66" charset="0"/>
              </a:rPr>
              <a:t>K-Pohjanmaa</a:t>
            </a:r>
            <a:r>
              <a:rPr lang="fi-FI" sz="2800" dirty="0" smtClean="0">
                <a:latin typeface="Comic Sans MS" pitchFamily="66" charset="0"/>
              </a:rPr>
              <a:t> -750 (26,5%), </a:t>
            </a:r>
            <a:r>
              <a:rPr lang="fi-FI" sz="2800" dirty="0" err="1" smtClean="0">
                <a:latin typeface="Comic Sans MS" pitchFamily="66" charset="0"/>
              </a:rPr>
              <a:t>P-Savo</a:t>
            </a:r>
            <a:r>
              <a:rPr lang="fi-FI" sz="2800" dirty="0" smtClean="0">
                <a:latin typeface="Comic Sans MS" pitchFamily="66" charset="0"/>
              </a:rPr>
              <a:t> 	-950 (13%), </a:t>
            </a:r>
            <a:r>
              <a:rPr lang="fi-FI" sz="2800" dirty="0" err="1" smtClean="0">
                <a:latin typeface="Comic Sans MS" pitchFamily="66" charset="0"/>
              </a:rPr>
              <a:t>E-Savo</a:t>
            </a:r>
            <a:r>
              <a:rPr lang="fi-FI" sz="2800" dirty="0" smtClean="0">
                <a:latin typeface="Comic Sans MS" pitchFamily="66" charset="0"/>
              </a:rPr>
              <a:t> -1065 (26,5%) 	Lappi -1700 (26%),</a:t>
            </a:r>
            <a:endParaRPr lang="fi-FI" sz="2800" dirty="0">
              <a:latin typeface="Comic Sans MS" pitchFamily="66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fi-FI" sz="2800" dirty="0" smtClean="0">
                <a:latin typeface="Comic Sans MS" pitchFamily="66" charset="0"/>
              </a:rPr>
              <a:t>	- taloudellinen vaikutus </a:t>
            </a:r>
            <a:r>
              <a:rPr lang="fi-FI" sz="2800" dirty="0" err="1" smtClean="0">
                <a:latin typeface="Comic Sans MS" pitchFamily="66" charset="0"/>
              </a:rPr>
              <a:t>KAO:lle</a:t>
            </a:r>
            <a:r>
              <a:rPr lang="fi-FI" sz="2800" dirty="0" smtClean="0">
                <a:latin typeface="Comic Sans MS" pitchFamily="66" charset="0"/>
              </a:rPr>
              <a:t> n. </a:t>
            </a:r>
            <a:r>
              <a:rPr lang="fi-FI" sz="2800" dirty="0" smtClean="0">
                <a:solidFill>
                  <a:srgbClr val="FF0000"/>
                </a:solidFill>
                <a:latin typeface="Comic Sans MS" pitchFamily="66" charset="0"/>
              </a:rPr>
              <a:t>-2 M €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fi-FI" sz="2800" dirty="0">
                <a:latin typeface="Comic Sans MS" pitchFamily="66" charset="0"/>
              </a:rPr>
              <a:t>	</a:t>
            </a:r>
            <a:r>
              <a:rPr lang="fi-FI" sz="2800" dirty="0" smtClean="0">
                <a:latin typeface="Comic Sans MS" pitchFamily="66" charset="0"/>
              </a:rPr>
              <a:t>- kohdennetaan matkailu- ja ravitsemis-	alan sekä kulttuurialan koulutuksiin</a:t>
            </a:r>
          </a:p>
          <a:p>
            <a:pPr marL="0" indent="0">
              <a:lnSpc>
                <a:spcPct val="80000"/>
              </a:lnSpc>
              <a:buNone/>
            </a:pPr>
            <a:endParaRPr lang="fi-FI" sz="2800" dirty="0">
              <a:latin typeface="Comic Sans MS" pitchFamily="66" charset="0"/>
            </a:endParaRPr>
          </a:p>
          <a:p>
            <a:pPr>
              <a:lnSpc>
                <a:spcPct val="80000"/>
              </a:lnSpc>
            </a:pPr>
            <a:endParaRPr lang="fi-FI" sz="18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56349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06904" y="260649"/>
            <a:ext cx="7772400" cy="1076362"/>
          </a:xfrm>
        </p:spPr>
        <p:txBody>
          <a:bodyPr lIns="87123" tIns="43563" rIns="87123" bIns="43563"/>
          <a:lstStyle/>
          <a:p>
            <a:r>
              <a:rPr lang="fi-FI" sz="3600" u="sng" dirty="0" smtClean="0">
                <a:solidFill>
                  <a:srgbClr val="FF0000"/>
                </a:solidFill>
                <a:latin typeface="Comic Sans MS" pitchFamily="66" charset="0"/>
              </a:rPr>
              <a:t>Haasteet 2013</a:t>
            </a:r>
            <a:r>
              <a:rPr lang="fi-FI" sz="3600" dirty="0" smtClean="0">
                <a:solidFill>
                  <a:srgbClr val="FF0000"/>
                </a:solidFill>
                <a:latin typeface="Comic Sans MS" pitchFamily="66" charset="0"/>
              </a:rPr>
              <a:t>  </a:t>
            </a:r>
            <a:r>
              <a:rPr lang="fi-FI" sz="3600" dirty="0" smtClean="0">
                <a:solidFill>
                  <a:schemeClr val="tx1"/>
                </a:solidFill>
                <a:latin typeface="Comic Sans MS" pitchFamily="66" charset="0"/>
              </a:rPr>
              <a:t>2/2</a:t>
            </a:r>
            <a:endParaRPr lang="fi-FI" sz="36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45672" y="1268760"/>
            <a:ext cx="8022771" cy="5472607"/>
          </a:xfrm>
        </p:spPr>
        <p:txBody>
          <a:bodyPr lIns="87123" tIns="43563" rIns="87123" bIns="43563"/>
          <a:lstStyle/>
          <a:p>
            <a:pPr>
              <a:lnSpc>
                <a:spcPct val="80000"/>
              </a:lnSpc>
            </a:pPr>
            <a:r>
              <a:rPr lang="fi-FI" sz="2800" dirty="0" smtClean="0">
                <a:latin typeface="Comic Sans MS" pitchFamily="66" charset="0"/>
              </a:rPr>
              <a:t>Toimitilat Vimpelinlaaksossa -&gt; OPPI 1 ja 2 ovat peruskorjauskelvottomia -&gt; laajamittaiseen uudisrakentamiseen ei ole resursseja (metallialan koulutus)</a:t>
            </a:r>
          </a:p>
          <a:p>
            <a:pPr>
              <a:lnSpc>
                <a:spcPct val="80000"/>
              </a:lnSpc>
            </a:pPr>
            <a:r>
              <a:rPr lang="fi-FI" sz="2800" dirty="0" smtClean="0">
                <a:latin typeface="Comic Sans MS" pitchFamily="66" charset="0"/>
              </a:rPr>
              <a:t>Yksikköhintojen jäädyttäminen (valtionosuus)</a:t>
            </a:r>
          </a:p>
          <a:p>
            <a:pPr>
              <a:lnSpc>
                <a:spcPct val="80000"/>
              </a:lnSpc>
            </a:pPr>
            <a:r>
              <a:rPr lang="fi-FI" sz="2800" dirty="0" smtClean="0">
                <a:latin typeface="Comic Sans MS" pitchFamily="66" charset="0"/>
              </a:rPr>
              <a:t>Matkailualan koulutuksen toteuttaminen </a:t>
            </a:r>
            <a:r>
              <a:rPr lang="fi-FI" sz="2800" dirty="0" err="1" smtClean="0">
                <a:latin typeface="Comic Sans MS" pitchFamily="66" charset="0"/>
              </a:rPr>
              <a:t>Snowpoliksessa</a:t>
            </a:r>
            <a:r>
              <a:rPr lang="fi-FI" sz="2800" dirty="0" smtClean="0">
                <a:latin typeface="Comic Sans MS" pitchFamily="66" charset="0"/>
              </a:rPr>
              <a:t> Vuokatissa -&gt; tilakustannus n. 100 000 €/vuodessa -&gt; Sotkamon kunta maksamaan? (alueen yrityksille merkittävä voimavara)</a:t>
            </a:r>
          </a:p>
          <a:p>
            <a:pPr>
              <a:lnSpc>
                <a:spcPct val="80000"/>
              </a:lnSpc>
            </a:pPr>
            <a:r>
              <a:rPr lang="fi-FI" sz="2800" dirty="0" smtClean="0">
                <a:latin typeface="Comic Sans MS" pitchFamily="66" charset="0"/>
              </a:rPr>
              <a:t>Henkilöstön jaksaminen ja työkyvyn ylläpitäminen</a:t>
            </a:r>
          </a:p>
          <a:p>
            <a:pPr>
              <a:lnSpc>
                <a:spcPct val="80000"/>
              </a:lnSpc>
            </a:pPr>
            <a:r>
              <a:rPr lang="fi-FI" sz="2800" b="1" dirty="0" smtClean="0">
                <a:solidFill>
                  <a:srgbClr val="FF0000"/>
                </a:solidFill>
                <a:latin typeface="Comic Sans MS" pitchFamily="66" charset="0"/>
              </a:rPr>
              <a:t>Nuorten päihde- ja mielenterveysongelmien lisääntyminen!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fi-FI" sz="2800" dirty="0">
                <a:latin typeface="Comic Sans MS" pitchFamily="66" charset="0"/>
              </a:rPr>
              <a:t>	</a:t>
            </a:r>
            <a:endParaRPr lang="fi-FI" sz="2800" dirty="0" smtClean="0">
              <a:latin typeface="Comic Sans MS" pitchFamily="66" charset="0"/>
            </a:endParaRPr>
          </a:p>
          <a:p>
            <a:pPr marL="0" indent="0">
              <a:lnSpc>
                <a:spcPct val="80000"/>
              </a:lnSpc>
              <a:buNone/>
            </a:pPr>
            <a:endParaRPr lang="fi-FI" sz="2800" dirty="0">
              <a:latin typeface="Comic Sans MS" pitchFamily="66" charset="0"/>
            </a:endParaRPr>
          </a:p>
          <a:p>
            <a:pPr>
              <a:lnSpc>
                <a:spcPct val="80000"/>
              </a:lnSpc>
            </a:pPr>
            <a:endParaRPr lang="fi-FI" sz="18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15681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 descr=" pohja.jpg                                                      00007B84Suurkuva Mac                   BC2994A3: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7554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Suorakulmio 3"/>
          <p:cNvSpPr>
            <a:spLocks noChangeArrowheads="1"/>
          </p:cNvSpPr>
          <p:nvPr/>
        </p:nvSpPr>
        <p:spPr bwMode="auto">
          <a:xfrm>
            <a:off x="2143125" y="1203326"/>
            <a:ext cx="53578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fi-FI" sz="3600" dirty="0">
                <a:latin typeface="+mn-lt"/>
              </a:rPr>
              <a:t>16-vuotiaat Kainuussa</a:t>
            </a:r>
          </a:p>
        </p:txBody>
      </p:sp>
      <p:graphicFrame>
        <p:nvGraphicFramePr>
          <p:cNvPr id="5161" name="Group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46466637"/>
              </p:ext>
            </p:extLst>
          </p:nvPr>
        </p:nvGraphicFramePr>
        <p:xfrm>
          <a:off x="214313" y="1785938"/>
          <a:ext cx="8786812" cy="3325813"/>
        </p:xfrm>
        <a:graphic>
          <a:graphicData uri="http://schemas.openxmlformats.org/drawingml/2006/table">
            <a:tbl>
              <a:tblPr/>
              <a:tblGrid>
                <a:gridCol w="3889375"/>
                <a:gridCol w="1189037"/>
                <a:gridCol w="1260475"/>
                <a:gridCol w="1223963"/>
                <a:gridCol w="1223962"/>
              </a:tblGrid>
              <a:tr h="14970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i-FI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Ikäluokkamuutos (%) vuoteen 2013 verrattuna</a:t>
                      </a:r>
                    </a:p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i-FI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Alue / vuosi</a:t>
                      </a:r>
                      <a:endParaRPr kumimoji="0" lang="fi-FI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2013</a:t>
                      </a:r>
                      <a:endParaRPr kumimoji="0" lang="fi-FI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2014</a:t>
                      </a:r>
                      <a:endParaRPr kumimoji="0" lang="fi-FI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2018</a:t>
                      </a:r>
                      <a:endParaRPr kumimoji="0" lang="fi-FI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2021</a:t>
                      </a:r>
                      <a:endParaRPr kumimoji="0" lang="fi-FI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Kajaanin seutukunta</a:t>
                      </a:r>
                      <a:endParaRPr kumimoji="0" lang="fi-FI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644</a:t>
                      </a:r>
                      <a:endParaRPr kumimoji="0" lang="fi-FI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-4%</a:t>
                      </a:r>
                      <a:endParaRPr kumimoji="0" lang="fi-FI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-10%</a:t>
                      </a:r>
                      <a:endParaRPr kumimoji="0" lang="fi-FI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-3%</a:t>
                      </a:r>
                      <a:endParaRPr kumimoji="0" lang="fi-FI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Kehys - Kainuu seutukunta</a:t>
                      </a:r>
                      <a:endParaRPr kumimoji="0" lang="fi-FI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219</a:t>
                      </a:r>
                      <a:endParaRPr kumimoji="0" lang="fi-FI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-2%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-12%</a:t>
                      </a:r>
                      <a:endParaRPr kumimoji="0" lang="fi-FI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-26%</a:t>
                      </a:r>
                      <a:endParaRPr kumimoji="0" lang="fi-FI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Kainuu</a:t>
                      </a:r>
                      <a:endParaRPr kumimoji="0" lang="fi-FI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863</a:t>
                      </a:r>
                      <a:endParaRPr kumimoji="0" lang="fi-FI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-4%</a:t>
                      </a:r>
                      <a:endParaRPr kumimoji="0" lang="fi-FI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-11%</a:t>
                      </a:r>
                      <a:endParaRPr kumimoji="0" lang="fi-FI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-9%</a:t>
                      </a:r>
                      <a:endParaRPr kumimoji="0" lang="fi-FI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74283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15.9.2005</a:t>
            </a:r>
          </a:p>
        </p:txBody>
      </p:sp>
      <p:sp>
        <p:nvSpPr>
          <p:cNvPr id="6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4316A67-8761-4B45-8CD2-503E852A071F}" type="slidenum">
              <a:rPr lang="fi-FI"/>
              <a:pPr/>
              <a:t>15</a:t>
            </a:fld>
            <a:endParaRPr lang="fi-FI"/>
          </a:p>
        </p:txBody>
      </p:sp>
      <p:sp>
        <p:nvSpPr>
          <p:cNvPr id="7" name="Alatunnisteen paikkamerkki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Kainuun maakunta - Anssi Tuominen</a:t>
            </a:r>
          </a:p>
        </p:txBody>
      </p:sp>
      <p:sp>
        <p:nvSpPr>
          <p:cNvPr id="4628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914400" y="700088"/>
            <a:ext cx="8229600" cy="1143000"/>
          </a:xfrm>
        </p:spPr>
        <p:txBody>
          <a:bodyPr/>
          <a:lstStyle/>
          <a:p>
            <a:pPr defTabSz="1023938"/>
            <a:r>
              <a:rPr lang="fi-FI" sz="3500" u="sng">
                <a:latin typeface="Comic Sans MS" pitchFamily="66" charset="0"/>
              </a:rPr>
              <a:t>16 - vuotiaat Kainuussa</a:t>
            </a:r>
            <a:r>
              <a:rPr lang="fi-FI"/>
              <a:t/>
            </a:r>
            <a:br>
              <a:rPr lang="fi-FI"/>
            </a:br>
            <a:endParaRPr lang="fi-FI"/>
          </a:p>
        </p:txBody>
      </p:sp>
      <p:graphicFrame>
        <p:nvGraphicFramePr>
          <p:cNvPr id="462851" name="Object 3"/>
          <p:cNvGraphicFramePr>
            <a:graphicFrameLocks noGrp="1" noChangeAspect="1"/>
          </p:cNvGraphicFramePr>
          <p:nvPr>
            <p:ph type="tbl" idx="1"/>
          </p:nvPr>
        </p:nvGraphicFramePr>
        <p:xfrm>
          <a:off x="436563" y="2270125"/>
          <a:ext cx="8229600" cy="3267075"/>
        </p:xfrm>
        <a:graphic>
          <a:graphicData uri="http://schemas.openxmlformats.org/presentationml/2006/ole">
            <p:oleObj spid="_x0000_s2130" name="Laskentataulukko" r:id="rId3" imgW="6311160" imgH="1518840" progId="Excel.Sheet.8">
              <p:embed/>
            </p:oleObj>
          </a:graphicData>
        </a:graphic>
      </p:graphicFrame>
      <p:pic>
        <p:nvPicPr>
          <p:cNvPr id="462852" name="Picture 4" descr="Kahak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9536" y="12778"/>
            <a:ext cx="1371600" cy="1293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43661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ulukk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59116565"/>
              </p:ext>
            </p:extLst>
          </p:nvPr>
        </p:nvGraphicFramePr>
        <p:xfrm>
          <a:off x="323528" y="1556791"/>
          <a:ext cx="8496947" cy="45365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07807"/>
                <a:gridCol w="609164"/>
                <a:gridCol w="859997"/>
                <a:gridCol w="859997"/>
                <a:gridCol w="859997"/>
                <a:gridCol w="859997"/>
                <a:gridCol w="859997"/>
                <a:gridCol w="859997"/>
                <a:gridCol w="859997"/>
                <a:gridCol w="859997"/>
              </a:tblGrid>
              <a:tr h="374918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1400" u="none" strike="noStrike" dirty="0">
                          <a:effectLst/>
                        </a:rPr>
                        <a:t> 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1400" u="none" strike="noStrike" dirty="0">
                          <a:effectLst/>
                        </a:rPr>
                        <a:t> 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1400" b="1" u="none" strike="noStrike" dirty="0">
                          <a:effectLst/>
                        </a:rPr>
                        <a:t>v. 2005</a:t>
                      </a:r>
                      <a:endParaRPr lang="fi-FI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1400" b="1" u="none" strike="noStrike" dirty="0">
                          <a:effectLst/>
                        </a:rPr>
                        <a:t>v. 2006</a:t>
                      </a:r>
                      <a:endParaRPr lang="fi-FI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1400" b="1" u="none" strike="noStrike" dirty="0">
                          <a:effectLst/>
                        </a:rPr>
                        <a:t>v.2007</a:t>
                      </a:r>
                      <a:endParaRPr lang="fi-FI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1400" b="1" u="none" strike="noStrike" dirty="0">
                          <a:effectLst/>
                        </a:rPr>
                        <a:t>v.2008</a:t>
                      </a:r>
                      <a:endParaRPr lang="fi-FI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1400" b="1" u="none" strike="noStrike" dirty="0">
                          <a:effectLst/>
                        </a:rPr>
                        <a:t>v.  2009</a:t>
                      </a:r>
                      <a:endParaRPr lang="fi-FI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1400" b="1" u="none" strike="noStrike" dirty="0">
                          <a:effectLst/>
                        </a:rPr>
                        <a:t>v. 2010</a:t>
                      </a:r>
                      <a:endParaRPr lang="fi-FI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1400" b="1" u="none" strike="noStrike" dirty="0">
                          <a:effectLst/>
                        </a:rPr>
                        <a:t>v. 2011</a:t>
                      </a:r>
                      <a:endParaRPr lang="fi-FI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1400" b="1" u="none" strike="noStrike" dirty="0">
                          <a:effectLst/>
                        </a:rPr>
                        <a:t>v.2012</a:t>
                      </a:r>
                      <a:endParaRPr lang="fi-FI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4918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1400" u="none" strike="noStrike">
                          <a:effectLst/>
                        </a:rPr>
                        <a:t>Kajaani</a:t>
                      </a:r>
                      <a:endParaRPr lang="fi-FI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endParaRPr lang="fi-FI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1400" u="none" strike="noStrike" dirty="0">
                          <a:effectLst/>
                        </a:rPr>
                        <a:t>840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1400" u="none" strike="noStrike">
                          <a:effectLst/>
                        </a:rPr>
                        <a:t>809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1400" u="none" strike="noStrike" dirty="0">
                          <a:effectLst/>
                        </a:rPr>
                        <a:t>787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1400" u="none" strike="noStrike">
                          <a:effectLst/>
                        </a:rPr>
                        <a:t>789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1400" u="none" strike="noStrike">
                          <a:effectLst/>
                        </a:rPr>
                        <a:t>767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1400" u="none" strike="noStrike">
                          <a:effectLst/>
                        </a:rPr>
                        <a:t>714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1400" u="none" strike="noStrike">
                          <a:effectLst/>
                        </a:rPr>
                        <a:t>678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1400" u="none" strike="noStrike">
                          <a:effectLst/>
                        </a:rPr>
                        <a:t>643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4918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1400" u="none" strike="noStrike">
                          <a:effectLst/>
                        </a:rPr>
                        <a:t>Kuhmo</a:t>
                      </a:r>
                      <a:endParaRPr lang="fi-FI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1400" u="none" strike="noStrike">
                          <a:effectLst/>
                        </a:rPr>
                        <a:t>234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1400" u="none" strike="noStrike">
                          <a:effectLst/>
                        </a:rPr>
                        <a:t>212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1400" u="none" strike="noStrike">
                          <a:effectLst/>
                        </a:rPr>
                        <a:t>195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1400" u="none" strike="noStrike" dirty="0">
                          <a:effectLst/>
                        </a:rPr>
                        <a:t>180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1400" u="none" strike="noStrike">
                          <a:effectLst/>
                        </a:rPr>
                        <a:t>166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1400" u="none" strike="noStrike">
                          <a:effectLst/>
                        </a:rPr>
                        <a:t>144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1400" u="none" strike="noStrike">
                          <a:effectLst/>
                        </a:rPr>
                        <a:t>125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1400" u="none" strike="noStrike">
                          <a:effectLst/>
                        </a:rPr>
                        <a:t>120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4918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1400" u="none" strike="noStrike">
                          <a:effectLst/>
                        </a:rPr>
                        <a:t>Sotkamo</a:t>
                      </a:r>
                      <a:endParaRPr lang="fi-FI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1400" u="none" strike="noStrike">
                          <a:effectLst/>
                        </a:rPr>
                        <a:t>313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1400" u="none" strike="noStrike">
                          <a:effectLst/>
                        </a:rPr>
                        <a:t>324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1400" u="none" strike="noStrike">
                          <a:effectLst/>
                        </a:rPr>
                        <a:t>339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1400" u="none" strike="noStrike" dirty="0">
                          <a:effectLst/>
                        </a:rPr>
                        <a:t>357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1400" u="none" strike="noStrike" dirty="0">
                          <a:effectLst/>
                        </a:rPr>
                        <a:t>364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1400" u="none" strike="noStrike">
                          <a:effectLst/>
                        </a:rPr>
                        <a:t>372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1400" u="none" strike="noStrike">
                          <a:effectLst/>
                        </a:rPr>
                        <a:t>392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1400" u="none" strike="noStrike">
                          <a:effectLst/>
                        </a:rPr>
                        <a:t>389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4918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1400" u="none" strike="noStrike">
                          <a:effectLst/>
                        </a:rPr>
                        <a:t>Filiaali </a:t>
                      </a:r>
                      <a:endParaRPr lang="fi-FI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1400" u="none" strike="noStrike">
                          <a:effectLst/>
                        </a:rPr>
                        <a:t>494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1400" u="none" strike="noStrike">
                          <a:effectLst/>
                        </a:rPr>
                        <a:t>492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1400" u="none" strike="noStrike">
                          <a:effectLst/>
                        </a:rPr>
                        <a:t>443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1400" u="none" strike="noStrike">
                          <a:effectLst/>
                        </a:rPr>
                        <a:t>366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1400" u="none" strike="noStrike" dirty="0">
                          <a:effectLst/>
                        </a:rPr>
                        <a:t>327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1400" u="none" strike="noStrike">
                          <a:effectLst/>
                        </a:rPr>
                        <a:t>297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1400" u="none" strike="noStrike">
                          <a:effectLst/>
                        </a:rPr>
                        <a:t>280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u="none" strike="noStrike">
                          <a:effectLst/>
                        </a:rPr>
                        <a:t>295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4918">
                <a:tc gridSpan="2">
                  <a:txBody>
                    <a:bodyPr/>
                    <a:lstStyle/>
                    <a:p>
                      <a:pPr algn="l" rtl="0" fontAlgn="b"/>
                      <a:r>
                        <a:rPr lang="fi-FI" sz="1400" u="none" strike="noStrike">
                          <a:effectLst/>
                        </a:rPr>
                        <a:t>* Hyrynsalmi</a:t>
                      </a:r>
                      <a:endParaRPr lang="fi-FI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1400" u="none" strike="noStrike">
                          <a:effectLst/>
                        </a:rPr>
                        <a:t>64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1400" u="none" strike="noStrike">
                          <a:effectLst/>
                        </a:rPr>
                        <a:t>62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1400" u="none" strike="noStrike">
                          <a:effectLst/>
                        </a:rPr>
                        <a:t>58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1400" u="none" strike="noStrike">
                          <a:effectLst/>
                        </a:rPr>
                        <a:t>49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1400" u="none" strike="noStrike">
                          <a:effectLst/>
                        </a:rPr>
                        <a:t>43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1400" u="none" strike="noStrike" dirty="0">
                          <a:effectLst/>
                        </a:rPr>
                        <a:t>31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u="none" strike="noStrike">
                          <a:effectLst/>
                        </a:rPr>
                        <a:t> 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12410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1400" u="none" strike="noStrike">
                          <a:effectLst/>
                        </a:rPr>
                        <a:t>* Paltamo</a:t>
                      </a:r>
                      <a:endParaRPr lang="fi-FI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1400" u="none" strike="noStrike">
                          <a:effectLst/>
                        </a:rPr>
                        <a:t>151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1400" u="none" strike="noStrike">
                          <a:effectLst/>
                        </a:rPr>
                        <a:t>149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1400" u="none" strike="noStrike">
                          <a:effectLst/>
                        </a:rPr>
                        <a:t>127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1400" u="none" strike="noStrike">
                          <a:effectLst/>
                        </a:rPr>
                        <a:t>100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1400" u="none" strike="noStrike">
                          <a:effectLst/>
                        </a:rPr>
                        <a:t>88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1400" u="none" strike="noStrike" dirty="0">
                          <a:effectLst/>
                        </a:rPr>
                        <a:t>75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1400" u="none" strike="noStrike">
                          <a:effectLst/>
                        </a:rPr>
                        <a:t>71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1400" u="none" strike="noStrike">
                          <a:effectLst/>
                        </a:rPr>
                        <a:t>76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4918">
                <a:tc gridSpan="2">
                  <a:txBody>
                    <a:bodyPr/>
                    <a:lstStyle/>
                    <a:p>
                      <a:pPr algn="l" rtl="0" fontAlgn="b"/>
                      <a:r>
                        <a:rPr lang="fi-FI" sz="1400" u="none" strike="noStrike">
                          <a:effectLst/>
                        </a:rPr>
                        <a:t>* Puolanka</a:t>
                      </a:r>
                      <a:endParaRPr lang="fi-FI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1400" u="none" strike="noStrike">
                          <a:effectLst/>
                        </a:rPr>
                        <a:t>56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1400" u="none" strike="noStrike">
                          <a:effectLst/>
                        </a:rPr>
                        <a:t>64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1400" u="none" strike="noStrike">
                          <a:effectLst/>
                        </a:rPr>
                        <a:t>61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1400" u="none" strike="noStrike">
                          <a:effectLst/>
                        </a:rPr>
                        <a:t>53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1400" u="none" strike="noStrike">
                          <a:effectLst/>
                        </a:rPr>
                        <a:t>53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1400" u="none" strike="noStrike" dirty="0">
                          <a:effectLst/>
                        </a:rPr>
                        <a:t>56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1400" u="none" strike="noStrike" dirty="0">
                          <a:effectLst/>
                        </a:rPr>
                        <a:t>62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1400" u="none" strike="noStrike" dirty="0">
                          <a:effectLst/>
                        </a:rPr>
                        <a:t>63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4918">
                <a:tc gridSpan="2">
                  <a:txBody>
                    <a:bodyPr/>
                    <a:lstStyle/>
                    <a:p>
                      <a:pPr algn="l" rtl="0" fontAlgn="b"/>
                      <a:r>
                        <a:rPr lang="fi-FI" sz="1400" u="none" strike="noStrike">
                          <a:effectLst/>
                        </a:rPr>
                        <a:t>*Suomussalmi</a:t>
                      </a:r>
                      <a:endParaRPr lang="fi-FI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1400" u="none" strike="noStrike">
                          <a:effectLst/>
                        </a:rPr>
                        <a:t>176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1400" u="none" strike="noStrike">
                          <a:effectLst/>
                        </a:rPr>
                        <a:t>177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1400" u="none" strike="noStrike">
                          <a:effectLst/>
                        </a:rPr>
                        <a:t>177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1400" u="none" strike="noStrike">
                          <a:effectLst/>
                        </a:rPr>
                        <a:t>164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1400" u="none" strike="noStrike">
                          <a:effectLst/>
                        </a:rPr>
                        <a:t>143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1400" u="none" strike="noStrike">
                          <a:effectLst/>
                        </a:rPr>
                        <a:t>135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1400" u="none" strike="noStrike">
                          <a:effectLst/>
                        </a:rPr>
                        <a:t>147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1400" u="none" strike="noStrike" dirty="0">
                          <a:effectLst/>
                        </a:rPr>
                        <a:t>156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4918">
                <a:tc gridSpan="2">
                  <a:txBody>
                    <a:bodyPr/>
                    <a:lstStyle/>
                    <a:p>
                      <a:pPr algn="l" rtl="0" fontAlgn="b"/>
                      <a:r>
                        <a:rPr lang="fi-FI" sz="1400" u="none" strike="noStrike">
                          <a:effectLst/>
                        </a:rPr>
                        <a:t>*Vuolijoki</a:t>
                      </a:r>
                      <a:endParaRPr lang="fi-FI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1400" u="none" strike="noStrike">
                          <a:effectLst/>
                        </a:rPr>
                        <a:t>47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1400" u="none" strike="noStrike">
                          <a:effectLst/>
                        </a:rPr>
                        <a:t>40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1400" u="none" strike="noStrike">
                          <a:effectLst/>
                        </a:rPr>
                        <a:t>20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u="none" strike="noStrike" dirty="0">
                          <a:effectLst/>
                        </a:rPr>
                        <a:t> 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4918">
                <a:tc gridSpan="2">
                  <a:txBody>
                    <a:bodyPr/>
                    <a:lstStyle/>
                    <a:p>
                      <a:pPr algn="l" rtl="0" fontAlgn="b"/>
                      <a:r>
                        <a:rPr lang="fi-FI" sz="1400" b="1" u="none" strike="noStrike" dirty="0">
                          <a:effectLst/>
                        </a:rPr>
                        <a:t>Lukiot yhteensä</a:t>
                      </a:r>
                      <a:endParaRPr lang="fi-FI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1400" b="1" u="none" strike="noStrike" dirty="0">
                          <a:effectLst/>
                        </a:rPr>
                        <a:t>1881</a:t>
                      </a:r>
                      <a:endParaRPr lang="fi-FI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1400" b="1" u="none" strike="noStrike" dirty="0">
                          <a:effectLst/>
                        </a:rPr>
                        <a:t>1837</a:t>
                      </a:r>
                      <a:endParaRPr lang="fi-FI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1400" b="1" u="none" strike="noStrike" dirty="0">
                          <a:effectLst/>
                        </a:rPr>
                        <a:t>1764</a:t>
                      </a:r>
                      <a:endParaRPr lang="fi-FI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1400" b="1" u="none" strike="noStrike" dirty="0">
                          <a:effectLst/>
                        </a:rPr>
                        <a:t>1692</a:t>
                      </a:r>
                      <a:endParaRPr lang="fi-FI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1400" b="1" u="none" strike="noStrike" dirty="0">
                          <a:effectLst/>
                        </a:rPr>
                        <a:t>1624</a:t>
                      </a:r>
                      <a:endParaRPr lang="fi-FI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1400" b="1" u="none" strike="noStrike" dirty="0">
                          <a:effectLst/>
                        </a:rPr>
                        <a:t>1527</a:t>
                      </a:r>
                      <a:endParaRPr lang="fi-FI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1400" b="1" u="none" strike="noStrike" dirty="0">
                          <a:effectLst/>
                        </a:rPr>
                        <a:t>1475</a:t>
                      </a:r>
                      <a:endParaRPr lang="fi-FI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u="none" strike="noStrike" dirty="0">
                          <a:effectLst/>
                        </a:rPr>
                        <a:t>1447</a:t>
                      </a:r>
                      <a:endParaRPr lang="fi-FI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4918">
                <a:tc gridSpan="2">
                  <a:txBody>
                    <a:bodyPr/>
                    <a:lstStyle/>
                    <a:p>
                      <a:pPr algn="l" rtl="0" fontAlgn="b"/>
                      <a:r>
                        <a:rPr lang="fi-FI" sz="1400" u="none" strike="noStrike">
                          <a:effectLst/>
                        </a:rPr>
                        <a:t>Muutos-%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u="none" strike="noStrike">
                          <a:effectLst/>
                        </a:rPr>
                        <a:t> 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i-FI" sz="1400" u="none" strike="noStrike">
                          <a:effectLst/>
                        </a:rPr>
                        <a:t>-2,3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i-FI" sz="1400" u="none" strike="noStrike">
                          <a:effectLst/>
                        </a:rPr>
                        <a:t>-4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i-FI" sz="1400" u="none" strike="noStrike">
                          <a:effectLst/>
                        </a:rPr>
                        <a:t>-4,1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i-FI" sz="1400" u="none" strike="noStrike">
                          <a:effectLst/>
                        </a:rPr>
                        <a:t>-4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i-FI" sz="1400" u="none" strike="noStrike">
                          <a:effectLst/>
                        </a:rPr>
                        <a:t>-6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i-FI" sz="1400" u="none" strike="noStrike">
                          <a:effectLst/>
                        </a:rPr>
                        <a:t>-3,4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i-FI" sz="1400" u="none" strike="noStrike" dirty="0">
                          <a:effectLst/>
                        </a:rPr>
                        <a:t>-1,9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4" name="Tekstiruutu 3"/>
          <p:cNvSpPr txBox="1"/>
          <p:nvPr/>
        </p:nvSpPr>
        <p:spPr>
          <a:xfrm>
            <a:off x="1388351" y="506842"/>
            <a:ext cx="775564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b="1" dirty="0" smtClean="0">
                <a:latin typeface="+mn-lt"/>
              </a:rPr>
              <a:t>Kainuun lukioiden opiskelijamäärän kehitys </a:t>
            </a:r>
          </a:p>
          <a:p>
            <a:r>
              <a:rPr lang="fi-FI" b="1" dirty="0">
                <a:latin typeface="+mn-lt"/>
              </a:rPr>
              <a:t> </a:t>
            </a:r>
            <a:r>
              <a:rPr lang="fi-FI" b="1" dirty="0" smtClean="0">
                <a:latin typeface="+mn-lt"/>
              </a:rPr>
              <a:t>                      2005 - 2012</a:t>
            </a:r>
            <a:endParaRPr lang="fi-FI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14458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ulukk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11799630"/>
              </p:ext>
            </p:extLst>
          </p:nvPr>
        </p:nvGraphicFramePr>
        <p:xfrm>
          <a:off x="539552" y="1916832"/>
          <a:ext cx="8208911" cy="43924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55135"/>
                <a:gridCol w="749588"/>
                <a:gridCol w="749588"/>
                <a:gridCol w="749588"/>
                <a:gridCol w="749588"/>
                <a:gridCol w="822720"/>
                <a:gridCol w="877568"/>
                <a:gridCol w="877568"/>
                <a:gridCol w="877568"/>
              </a:tblGrid>
              <a:tr h="366041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1400" u="none" strike="noStrike" dirty="0">
                          <a:effectLst/>
                        </a:rPr>
                        <a:t> 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1400" b="1" u="none" strike="noStrike" dirty="0">
                          <a:effectLst/>
                        </a:rPr>
                        <a:t>v. 2005</a:t>
                      </a:r>
                      <a:endParaRPr lang="fi-FI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1400" b="1" u="none" strike="noStrike" dirty="0">
                          <a:effectLst/>
                        </a:rPr>
                        <a:t>v. 2006</a:t>
                      </a:r>
                      <a:endParaRPr lang="fi-FI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1400" b="1" u="none" strike="noStrike" dirty="0">
                          <a:effectLst/>
                        </a:rPr>
                        <a:t>v. 2007</a:t>
                      </a:r>
                      <a:endParaRPr lang="fi-FI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1400" b="1" u="none" strike="noStrike">
                          <a:effectLst/>
                        </a:rPr>
                        <a:t>v. 2008</a:t>
                      </a:r>
                      <a:endParaRPr lang="fi-FI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1400" b="1" u="none" strike="noStrike">
                          <a:effectLst/>
                        </a:rPr>
                        <a:t>v.  2009</a:t>
                      </a:r>
                      <a:endParaRPr lang="fi-FI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1400" b="1" u="none" strike="noStrike">
                          <a:effectLst/>
                        </a:rPr>
                        <a:t>  v. 2010</a:t>
                      </a:r>
                      <a:endParaRPr lang="fi-FI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1400" b="1" u="none" strike="noStrike" dirty="0">
                          <a:effectLst/>
                        </a:rPr>
                        <a:t>  v. 2011</a:t>
                      </a:r>
                      <a:endParaRPr lang="fi-FI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1400" b="1" u="none" strike="noStrike" dirty="0">
                          <a:effectLst/>
                        </a:rPr>
                        <a:t>v. 2012</a:t>
                      </a:r>
                      <a:endParaRPr lang="fi-FI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66041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1400" u="none" strike="noStrike">
                          <a:effectLst/>
                        </a:rPr>
                        <a:t>Kajaani</a:t>
                      </a:r>
                      <a:endParaRPr lang="fi-FI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1400" u="none" strike="noStrike" dirty="0">
                          <a:effectLst/>
                        </a:rPr>
                        <a:t>1578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1400" u="none" strike="noStrike" dirty="0">
                          <a:effectLst/>
                        </a:rPr>
                        <a:t>1537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1400" u="none" strike="noStrike" dirty="0">
                          <a:effectLst/>
                        </a:rPr>
                        <a:t>1569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1400" u="none" strike="noStrike" dirty="0">
                          <a:effectLst/>
                        </a:rPr>
                        <a:t>1574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1400" u="none" strike="noStrike" dirty="0">
                          <a:effectLst/>
                        </a:rPr>
                        <a:t>1579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1400" u="none" strike="noStrike" dirty="0">
                          <a:effectLst/>
                        </a:rPr>
                        <a:t>1554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1400" u="none" strike="noStrike" dirty="0">
                          <a:effectLst/>
                        </a:rPr>
                        <a:t>1582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1400" u="none" strike="noStrike" dirty="0">
                          <a:effectLst/>
                        </a:rPr>
                        <a:t>1555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66041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1400" u="none" strike="noStrike">
                          <a:effectLst/>
                        </a:rPr>
                        <a:t>Kuhmo</a:t>
                      </a:r>
                      <a:endParaRPr lang="fi-FI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1400" u="none" strike="noStrike">
                          <a:effectLst/>
                        </a:rPr>
                        <a:t>98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1400" u="none" strike="noStrike">
                          <a:effectLst/>
                        </a:rPr>
                        <a:t>92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1400" u="none" strike="noStrike" dirty="0">
                          <a:effectLst/>
                        </a:rPr>
                        <a:t>93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1400" u="none" strike="noStrike" dirty="0">
                          <a:effectLst/>
                        </a:rPr>
                        <a:t>92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1400" u="none" strike="noStrike" dirty="0">
                          <a:effectLst/>
                        </a:rPr>
                        <a:t>95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1400" u="none" strike="noStrike" dirty="0">
                          <a:effectLst/>
                        </a:rPr>
                        <a:t>87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1400" u="none" strike="noStrike" dirty="0">
                          <a:effectLst/>
                        </a:rPr>
                        <a:t>81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1400" u="none" strike="noStrike" dirty="0">
                          <a:effectLst/>
                        </a:rPr>
                        <a:t>70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66041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1400" u="none" strike="noStrike">
                          <a:effectLst/>
                        </a:rPr>
                        <a:t>Sotkamo</a:t>
                      </a:r>
                      <a:endParaRPr lang="fi-FI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1400" u="none" strike="noStrike">
                          <a:effectLst/>
                        </a:rPr>
                        <a:t>98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1400" u="none" strike="noStrike">
                          <a:effectLst/>
                        </a:rPr>
                        <a:t>64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1400" u="none" strike="noStrike">
                          <a:effectLst/>
                        </a:rPr>
                        <a:t>53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1400" u="none" strike="noStrike" dirty="0">
                          <a:effectLst/>
                        </a:rPr>
                        <a:t>53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1400" u="none" strike="noStrike" dirty="0">
                          <a:effectLst/>
                        </a:rPr>
                        <a:t>70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1400" u="none" strike="noStrike">
                          <a:effectLst/>
                        </a:rPr>
                        <a:t>78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1400" u="none" strike="noStrike">
                          <a:effectLst/>
                        </a:rPr>
                        <a:t>86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1400" u="none" strike="noStrike" dirty="0">
                          <a:effectLst/>
                        </a:rPr>
                        <a:t>91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66041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1400" u="none" strike="noStrike">
                          <a:effectLst/>
                        </a:rPr>
                        <a:t>Suomussalmi</a:t>
                      </a:r>
                      <a:endParaRPr lang="fi-FI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1400" u="none" strike="noStrike">
                          <a:effectLst/>
                        </a:rPr>
                        <a:t>180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1400" u="none" strike="noStrike">
                          <a:effectLst/>
                        </a:rPr>
                        <a:t>153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1400" u="none" strike="noStrike">
                          <a:effectLst/>
                        </a:rPr>
                        <a:t>149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1400" u="none" strike="noStrike">
                          <a:effectLst/>
                        </a:rPr>
                        <a:t>153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1400" u="none" strike="noStrike" dirty="0">
                          <a:effectLst/>
                        </a:rPr>
                        <a:t>141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1400" u="none" strike="noStrike">
                          <a:effectLst/>
                        </a:rPr>
                        <a:t>127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1400" u="none" strike="noStrike">
                          <a:effectLst/>
                        </a:rPr>
                        <a:t>98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1400" u="none" strike="noStrike" dirty="0">
                          <a:effectLst/>
                        </a:rPr>
                        <a:t>76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66041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1400" u="none" strike="noStrike">
                          <a:effectLst/>
                        </a:rPr>
                        <a:t>Vaala</a:t>
                      </a:r>
                      <a:endParaRPr lang="fi-FI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1400" u="none" strike="noStrike">
                          <a:effectLst/>
                        </a:rPr>
                        <a:t>60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1400" u="none" strike="noStrike">
                          <a:effectLst/>
                        </a:rPr>
                        <a:t>46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1400" u="none" strike="noStrike">
                          <a:effectLst/>
                        </a:rPr>
                        <a:t>27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1400" u="none" strike="noStrike">
                          <a:effectLst/>
                        </a:rPr>
                        <a:t>11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1400" u="none" strike="noStrike" dirty="0">
                          <a:effectLst/>
                        </a:rPr>
                        <a:t> 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66041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1400" b="1" u="none" strike="noStrike">
                          <a:effectLst/>
                        </a:rPr>
                        <a:t>Kainuu yht.</a:t>
                      </a:r>
                      <a:endParaRPr lang="fi-FI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1400" b="1" u="none" strike="noStrike">
                          <a:effectLst/>
                        </a:rPr>
                        <a:t>2014</a:t>
                      </a:r>
                      <a:endParaRPr lang="fi-FI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1400" b="1" u="none" strike="noStrike">
                          <a:effectLst/>
                        </a:rPr>
                        <a:t>1892</a:t>
                      </a:r>
                      <a:endParaRPr lang="fi-FI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1400" b="1" u="none" strike="noStrike">
                          <a:effectLst/>
                        </a:rPr>
                        <a:t>1891</a:t>
                      </a:r>
                      <a:endParaRPr lang="fi-FI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1400" b="1" u="none" strike="noStrike">
                          <a:effectLst/>
                        </a:rPr>
                        <a:t>1883</a:t>
                      </a:r>
                      <a:endParaRPr lang="fi-FI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1400" b="1" u="none" strike="noStrike">
                          <a:effectLst/>
                        </a:rPr>
                        <a:t>1885</a:t>
                      </a:r>
                      <a:endParaRPr lang="fi-FI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1400" b="1" u="none" strike="noStrike" dirty="0">
                          <a:effectLst/>
                        </a:rPr>
                        <a:t>1846</a:t>
                      </a:r>
                      <a:endParaRPr lang="fi-FI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1400" b="1" u="none" strike="noStrike">
                          <a:effectLst/>
                        </a:rPr>
                        <a:t>1847</a:t>
                      </a:r>
                      <a:endParaRPr lang="fi-FI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1400" b="1" u="none" strike="noStrike" dirty="0">
                          <a:effectLst/>
                        </a:rPr>
                        <a:t>1792</a:t>
                      </a:r>
                      <a:endParaRPr lang="fi-FI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66041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1400" u="none" strike="noStrike">
                          <a:effectLst/>
                        </a:rPr>
                        <a:t>Muutos- %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i-FI" sz="1400" u="none" strike="noStrike">
                          <a:effectLst/>
                        </a:rPr>
                        <a:t>-6,1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i-FI" sz="1400" u="none" strike="noStrike">
                          <a:effectLst/>
                        </a:rPr>
                        <a:t>-0,1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i-FI" sz="1400" u="none" strike="noStrike">
                          <a:effectLst/>
                        </a:rPr>
                        <a:t>-0,4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i-FI" sz="1400" u="none" strike="noStrike">
                          <a:effectLst/>
                        </a:rPr>
                        <a:t>0,2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i-FI" sz="1400" u="none" strike="noStrike" dirty="0">
                          <a:effectLst/>
                        </a:rPr>
                        <a:t>-2,1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i-FI" sz="1400" u="none" strike="noStrike" dirty="0">
                          <a:effectLst/>
                        </a:rPr>
                        <a:t>0,05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i-FI" sz="1400" u="none" strike="noStrike" dirty="0">
                          <a:effectLst/>
                        </a:rPr>
                        <a:t>-3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66041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u="none" strike="noStrike">
                          <a:effectLst/>
                        </a:rPr>
                        <a:t> 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u="none" strike="noStrike" dirty="0">
                          <a:effectLst/>
                        </a:rPr>
                        <a:t> 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66041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1400" u="none" strike="noStrike">
                          <a:effectLst/>
                        </a:rPr>
                        <a:t>Kuusamo</a:t>
                      </a:r>
                      <a:endParaRPr lang="fi-FI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1400" u="none" strike="noStrike">
                          <a:effectLst/>
                        </a:rPr>
                        <a:t>513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1400" u="none" strike="noStrike">
                          <a:effectLst/>
                        </a:rPr>
                        <a:t>520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1400" u="none" strike="noStrike">
                          <a:effectLst/>
                        </a:rPr>
                        <a:t>517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1400" u="none" strike="noStrike">
                          <a:effectLst/>
                        </a:rPr>
                        <a:t>505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1400" u="none" strike="noStrike" dirty="0">
                          <a:effectLst/>
                        </a:rPr>
                        <a:t>480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66041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1400" b="1" u="none" strike="noStrike">
                          <a:effectLst/>
                        </a:rPr>
                        <a:t>KAO yhteensä</a:t>
                      </a:r>
                      <a:endParaRPr lang="fi-FI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1400" b="1" u="none" strike="noStrike">
                          <a:effectLst/>
                        </a:rPr>
                        <a:t>2014</a:t>
                      </a:r>
                      <a:endParaRPr lang="fi-FI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1400" b="1" u="none" strike="noStrike">
                          <a:effectLst/>
                        </a:rPr>
                        <a:t>1892</a:t>
                      </a:r>
                      <a:endParaRPr lang="fi-FI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1400" b="1" u="none" strike="noStrike">
                          <a:effectLst/>
                        </a:rPr>
                        <a:t>1891</a:t>
                      </a:r>
                      <a:endParaRPr lang="fi-FI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1400" b="1" u="none" strike="noStrike">
                          <a:effectLst/>
                        </a:rPr>
                        <a:t>2396</a:t>
                      </a:r>
                      <a:endParaRPr lang="fi-FI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1400" b="1" u="none" strike="noStrike">
                          <a:effectLst/>
                        </a:rPr>
                        <a:t>2405</a:t>
                      </a:r>
                      <a:endParaRPr lang="fi-FI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1400" b="1" u="none" strike="noStrike">
                          <a:effectLst/>
                        </a:rPr>
                        <a:t>2363</a:t>
                      </a:r>
                      <a:endParaRPr lang="fi-FI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1400" b="1" u="none" strike="noStrike">
                          <a:effectLst/>
                        </a:rPr>
                        <a:t>2352</a:t>
                      </a:r>
                      <a:endParaRPr lang="fi-FI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1400" b="1" u="none" strike="noStrike" dirty="0">
                          <a:effectLst/>
                        </a:rPr>
                        <a:t>2272</a:t>
                      </a:r>
                      <a:endParaRPr lang="fi-FI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66041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1400" u="none" strike="noStrike">
                          <a:effectLst/>
                        </a:rPr>
                        <a:t>KAO muutos-%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u="none" strike="noStrike">
                          <a:effectLst/>
                        </a:rPr>
                        <a:t> 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i-FI" sz="1400" u="none" strike="noStrike">
                          <a:effectLst/>
                        </a:rPr>
                        <a:t>-6,1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i-FI" sz="1400" u="none" strike="noStrike">
                          <a:effectLst/>
                        </a:rPr>
                        <a:t>-0,1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i-FI" sz="1400" u="none" strike="noStrike">
                          <a:effectLst/>
                        </a:rPr>
                        <a:t>26,7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i-FI" sz="1400" u="none" strike="noStrike">
                          <a:effectLst/>
                        </a:rPr>
                        <a:t>0,4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i-FI" sz="1400" u="none" strike="noStrike">
                          <a:effectLst/>
                        </a:rPr>
                        <a:t>-1,7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i-FI" sz="1400" u="none" strike="noStrike">
                          <a:effectLst/>
                        </a:rPr>
                        <a:t>-0,5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i-FI" sz="1400" u="none" strike="noStrike" dirty="0">
                          <a:effectLst/>
                        </a:rPr>
                        <a:t>-3,4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3" name="Tekstiruutu 2"/>
          <p:cNvSpPr txBox="1"/>
          <p:nvPr/>
        </p:nvSpPr>
        <p:spPr>
          <a:xfrm>
            <a:off x="240212" y="1236800"/>
            <a:ext cx="888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b="1" dirty="0" err="1" smtClean="0">
                <a:latin typeface="+mn-lt"/>
              </a:rPr>
              <a:t>KAO:n</a:t>
            </a:r>
            <a:r>
              <a:rPr lang="fi-FI" b="1" dirty="0" smtClean="0">
                <a:latin typeface="+mn-lt"/>
              </a:rPr>
              <a:t> (</a:t>
            </a:r>
            <a:r>
              <a:rPr lang="fi-FI" b="1" dirty="0" err="1" smtClean="0">
                <a:latin typeface="+mn-lt"/>
              </a:rPr>
              <a:t>nuas</a:t>
            </a:r>
            <a:r>
              <a:rPr lang="fi-FI" b="1" dirty="0" smtClean="0">
                <a:latin typeface="+mn-lt"/>
              </a:rPr>
              <a:t>) opiskelijamäärän kehitys 2005 - 2012</a:t>
            </a:r>
            <a:endParaRPr lang="fi-FI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69213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 pohja.jpg                                                      00007B84Suurkuva Mac                   BC2994A3: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85750" y="-171450"/>
            <a:ext cx="942975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7411" name="Kaavio 3"/>
          <p:cNvGraphicFramePr>
            <a:graphicFrameLocks/>
          </p:cNvGraphicFramePr>
          <p:nvPr/>
        </p:nvGraphicFramePr>
        <p:xfrm>
          <a:off x="344488" y="569913"/>
          <a:ext cx="8166100" cy="5303837"/>
        </p:xfrm>
        <a:graphic>
          <a:graphicData uri="http://schemas.openxmlformats.org/presentationml/2006/ole">
            <p:oleObj spid="_x0000_s3121" r:id="rId4" imgW="8163251" imgH="5303980" progId="Excel.Chart.8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42432290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134811578"/>
              </p:ext>
            </p:extLst>
          </p:nvPr>
        </p:nvGraphicFramePr>
        <p:xfrm>
          <a:off x="395536" y="908720"/>
          <a:ext cx="8280920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75135890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Vakiluvun_muutos_2000_2010_d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213" y="290513"/>
            <a:ext cx="5403850" cy="598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419100" y="260350"/>
            <a:ext cx="4368924" cy="1052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1711" tIns="40855" rIns="81711" bIns="40855">
            <a:spAutoFit/>
          </a:bodyPr>
          <a:lstStyle>
            <a:lvl1pPr defTabSz="817563"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17563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17563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17563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17563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17563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17563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17563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17563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fi-FI" sz="2100" dirty="0" smtClean="0"/>
              <a:t>                  Kainuun </a:t>
            </a:r>
            <a:r>
              <a:rPr lang="fi-FI" sz="2100" dirty="0"/>
              <a:t>kuntien</a:t>
            </a:r>
          </a:p>
          <a:p>
            <a:pPr>
              <a:spcBef>
                <a:spcPct val="0"/>
              </a:spcBef>
            </a:pPr>
            <a:r>
              <a:rPr lang="fi-FI" sz="2100" dirty="0" smtClean="0"/>
              <a:t>                  väkiluvun </a:t>
            </a:r>
            <a:r>
              <a:rPr lang="fi-FI" sz="2100" dirty="0"/>
              <a:t>muutos (%)</a:t>
            </a:r>
          </a:p>
          <a:p>
            <a:pPr>
              <a:spcBef>
                <a:spcPct val="0"/>
              </a:spcBef>
            </a:pPr>
            <a:r>
              <a:rPr lang="fi-FI" sz="2100" dirty="0" smtClean="0"/>
              <a:t>                  v</a:t>
            </a:r>
            <a:r>
              <a:rPr lang="fi-FI" sz="2100" dirty="0"/>
              <a:t>. 2000</a:t>
            </a:r>
            <a:r>
              <a:rPr lang="en-US" sz="2100" dirty="0">
                <a:cs typeface="Arial" charset="0"/>
              </a:rPr>
              <a:t>-</a:t>
            </a:r>
            <a:r>
              <a:rPr lang="fi-FI" sz="2100" dirty="0"/>
              <a:t>2010</a:t>
            </a:r>
          </a:p>
        </p:txBody>
      </p:sp>
      <p:graphicFrame>
        <p:nvGraphicFramePr>
          <p:cNvPr id="389268" name="Group 148"/>
          <p:cNvGraphicFramePr>
            <a:graphicFrameLocks noGrp="1"/>
          </p:cNvGraphicFramePr>
          <p:nvPr>
            <p:ph/>
          </p:nvPr>
        </p:nvGraphicFramePr>
        <p:xfrm>
          <a:off x="685800" y="1700213"/>
          <a:ext cx="1798638" cy="3440112"/>
        </p:xfrm>
        <a:graphic>
          <a:graphicData uri="http://schemas.openxmlformats.org/drawingml/2006/table">
            <a:tbl>
              <a:tblPr/>
              <a:tblGrid>
                <a:gridCol w="1006475"/>
                <a:gridCol w="792163"/>
              </a:tblGrid>
              <a:tr h="252459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fi-FI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8" marB="45728"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Väkiluku</a:t>
                      </a:r>
                      <a:endParaRPr kumimoji="0" lang="fi-FI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8" marB="4572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459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Kunta</a:t>
                      </a:r>
                      <a:endParaRPr kumimoji="0" lang="fi-FI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8" marB="4572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31.8.2012</a:t>
                      </a:r>
                      <a:endParaRPr kumimoji="0" lang="fi-FI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8" marB="4572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85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fi-FI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8" marB="4572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fi-FI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8" marB="4572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85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Hyrynsalmi</a:t>
                      </a:r>
                      <a:endParaRPr kumimoji="0" lang="fi-FI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8" marB="4572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2 616</a:t>
                      </a:r>
                      <a:endParaRPr kumimoji="0" lang="fi-FI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8" marB="4572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85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Kajaani</a:t>
                      </a:r>
                      <a:endParaRPr kumimoji="0" lang="fi-FI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8" marB="4572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37 938</a:t>
                      </a:r>
                      <a:endParaRPr kumimoji="0" lang="fi-FI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8" marB="4572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85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Kuhmo</a:t>
                      </a:r>
                      <a:endParaRPr kumimoji="0" lang="fi-FI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8" marB="4572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9 285</a:t>
                      </a:r>
                      <a:endParaRPr kumimoji="0" lang="fi-FI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8" marB="4572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85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Paltamo</a:t>
                      </a:r>
                      <a:endParaRPr kumimoji="0" lang="fi-FI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8" marB="4572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3 766</a:t>
                      </a:r>
                      <a:endParaRPr kumimoji="0" lang="fi-FI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8" marB="4572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85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Puolanka</a:t>
                      </a:r>
                      <a:endParaRPr kumimoji="0" lang="fi-FI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8" marB="4572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2 960</a:t>
                      </a:r>
                      <a:endParaRPr kumimoji="0" lang="fi-FI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8" marB="4572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85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Ristijärvi</a:t>
                      </a:r>
                      <a:endParaRPr kumimoji="0" lang="fi-FI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8" marB="4572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1 467</a:t>
                      </a:r>
                      <a:endParaRPr kumimoji="0" lang="fi-FI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8" marB="4572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85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Sotkamo</a:t>
                      </a:r>
                      <a:endParaRPr kumimoji="0" lang="fi-FI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8" marB="4572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10 673</a:t>
                      </a:r>
                      <a:endParaRPr kumimoji="0" lang="fi-FI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8" marB="4572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459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Suomussalmi</a:t>
                      </a:r>
                      <a:endParaRPr kumimoji="0" lang="fi-FI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8" marB="4572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8 857</a:t>
                      </a:r>
                      <a:endParaRPr kumimoji="0" lang="fi-FI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8" marB="4572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85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Vaala</a:t>
                      </a:r>
                      <a:endParaRPr kumimoji="0" lang="fi-FI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8" marB="4572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3 272</a:t>
                      </a:r>
                      <a:endParaRPr kumimoji="0" lang="fi-FI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8" marB="4572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85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fi-FI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8" marB="4572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fi-FI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8" marB="4572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85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KAINUU</a:t>
                      </a:r>
                      <a:endParaRPr kumimoji="0" lang="fi-FI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8" marB="4572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80 834</a:t>
                      </a:r>
                      <a:endParaRPr kumimoji="0" lang="fi-FI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8" marB="4572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455520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ruutu 2"/>
          <p:cNvSpPr txBox="1"/>
          <p:nvPr/>
        </p:nvSpPr>
        <p:spPr>
          <a:xfrm>
            <a:off x="1835696" y="633584"/>
            <a:ext cx="59779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400" b="1" dirty="0" smtClean="0">
                <a:latin typeface="+mn-lt"/>
              </a:rPr>
              <a:t>Kainuun ja Kuusamon  perusopetuksen</a:t>
            </a:r>
          </a:p>
          <a:p>
            <a:r>
              <a:rPr lang="fi-FI" sz="2400" b="1" dirty="0" smtClean="0">
                <a:latin typeface="+mn-lt"/>
              </a:rPr>
              <a:t> oppilasmäärät 20.9.2012</a:t>
            </a:r>
            <a:endParaRPr lang="fi-FI" sz="2400" b="1" dirty="0">
              <a:latin typeface="+mn-lt"/>
            </a:endParaRPr>
          </a:p>
        </p:txBody>
      </p:sp>
      <p:graphicFrame>
        <p:nvGraphicFramePr>
          <p:cNvPr id="5" name="Taulukk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41640565"/>
              </p:ext>
            </p:extLst>
          </p:nvPr>
        </p:nvGraphicFramePr>
        <p:xfrm>
          <a:off x="467540" y="1772818"/>
          <a:ext cx="8352934" cy="446449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40400"/>
                <a:gridCol w="713418"/>
                <a:gridCol w="713418"/>
                <a:gridCol w="713418"/>
                <a:gridCol w="713418"/>
                <a:gridCol w="713418"/>
                <a:gridCol w="713418"/>
                <a:gridCol w="713418"/>
                <a:gridCol w="713418"/>
                <a:gridCol w="713418"/>
                <a:gridCol w="891772"/>
              </a:tblGrid>
              <a:tr h="351140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u="none" strike="noStrike" dirty="0">
                          <a:effectLst/>
                        </a:rPr>
                        <a:t>Kunta</a:t>
                      </a:r>
                      <a:endParaRPr lang="fi-FI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u="none" strike="noStrike">
                          <a:effectLst/>
                        </a:rPr>
                        <a:t>1lk</a:t>
                      </a:r>
                      <a:endParaRPr lang="fi-FI" sz="12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u="none" strike="noStrike">
                          <a:effectLst/>
                        </a:rPr>
                        <a:t>2lk</a:t>
                      </a:r>
                      <a:endParaRPr lang="fi-FI" sz="12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u="none" strike="noStrike">
                          <a:effectLst/>
                        </a:rPr>
                        <a:t>3lk</a:t>
                      </a:r>
                      <a:endParaRPr lang="fi-FI" sz="12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u="none" strike="noStrike">
                          <a:effectLst/>
                        </a:rPr>
                        <a:t>4lk</a:t>
                      </a:r>
                      <a:endParaRPr lang="fi-FI" sz="12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u="none" strike="noStrike">
                          <a:effectLst/>
                        </a:rPr>
                        <a:t>5lk</a:t>
                      </a:r>
                      <a:endParaRPr lang="fi-FI" sz="12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u="none" strike="noStrike">
                          <a:effectLst/>
                        </a:rPr>
                        <a:t>6lk</a:t>
                      </a:r>
                      <a:endParaRPr lang="fi-FI" sz="12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u="none" strike="noStrike">
                          <a:effectLst/>
                        </a:rPr>
                        <a:t>7lk</a:t>
                      </a:r>
                      <a:endParaRPr lang="fi-FI" sz="12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u="none" strike="noStrike">
                          <a:effectLst/>
                        </a:rPr>
                        <a:t>8lk</a:t>
                      </a:r>
                      <a:endParaRPr lang="fi-FI" sz="12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u="none" strike="noStrike">
                          <a:effectLst/>
                        </a:rPr>
                        <a:t>9lk</a:t>
                      </a:r>
                      <a:endParaRPr lang="fi-FI" sz="12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u="none" strike="noStrike" dirty="0">
                          <a:effectLst/>
                        </a:rPr>
                        <a:t>Yhteensä</a:t>
                      </a:r>
                      <a:endParaRPr lang="fi-FI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84256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u="none" strike="noStrike">
                          <a:effectLst/>
                        </a:rPr>
                        <a:t>Hyrynsalmi</a:t>
                      </a:r>
                      <a:endParaRPr lang="fi-FI" sz="12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 dirty="0">
                          <a:effectLst/>
                        </a:rPr>
                        <a:t>13</a:t>
                      </a:r>
                      <a:endParaRPr lang="fi-FI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 dirty="0">
                          <a:effectLst/>
                        </a:rPr>
                        <a:t>20</a:t>
                      </a:r>
                      <a:endParaRPr lang="fi-FI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>
                          <a:effectLst/>
                        </a:rPr>
                        <a:t>17</a:t>
                      </a:r>
                      <a:endParaRPr lang="fi-FI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>
                          <a:effectLst/>
                        </a:rPr>
                        <a:t>25</a:t>
                      </a:r>
                      <a:endParaRPr lang="fi-FI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>
                          <a:effectLst/>
                        </a:rPr>
                        <a:t>25</a:t>
                      </a:r>
                      <a:endParaRPr lang="fi-FI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>
                          <a:effectLst/>
                        </a:rPr>
                        <a:t>15</a:t>
                      </a:r>
                      <a:endParaRPr lang="fi-FI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>
                          <a:effectLst/>
                        </a:rPr>
                        <a:t>31</a:t>
                      </a:r>
                      <a:endParaRPr lang="fi-FI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>
                          <a:effectLst/>
                        </a:rPr>
                        <a:t>18</a:t>
                      </a:r>
                      <a:endParaRPr lang="fi-FI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>
                          <a:effectLst/>
                        </a:rPr>
                        <a:t>18</a:t>
                      </a:r>
                      <a:endParaRPr lang="fi-FI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>
                          <a:effectLst/>
                        </a:rPr>
                        <a:t>182</a:t>
                      </a:r>
                      <a:endParaRPr lang="fi-FI" sz="12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84256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u="none" strike="noStrike" dirty="0" smtClean="0">
                          <a:effectLst/>
                        </a:rPr>
                        <a:t>Kajaani</a:t>
                      </a:r>
                      <a:endParaRPr lang="fi-FI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>
                          <a:effectLst/>
                        </a:rPr>
                        <a:t>420</a:t>
                      </a:r>
                      <a:endParaRPr lang="fi-FI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 dirty="0">
                          <a:effectLst/>
                        </a:rPr>
                        <a:t>378</a:t>
                      </a:r>
                      <a:endParaRPr lang="fi-FI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 dirty="0">
                          <a:effectLst/>
                        </a:rPr>
                        <a:t>417</a:t>
                      </a:r>
                      <a:endParaRPr lang="fi-FI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 dirty="0">
                          <a:effectLst/>
                        </a:rPr>
                        <a:t>372</a:t>
                      </a:r>
                      <a:endParaRPr lang="fi-FI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>
                          <a:effectLst/>
                        </a:rPr>
                        <a:t>389</a:t>
                      </a:r>
                      <a:endParaRPr lang="fi-FI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>
                          <a:effectLst/>
                        </a:rPr>
                        <a:t>378</a:t>
                      </a:r>
                      <a:endParaRPr lang="fi-FI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>
                          <a:effectLst/>
                        </a:rPr>
                        <a:t>410</a:t>
                      </a:r>
                      <a:endParaRPr lang="fi-FI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>
                          <a:effectLst/>
                        </a:rPr>
                        <a:t>418</a:t>
                      </a:r>
                      <a:endParaRPr lang="fi-FI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>
                          <a:effectLst/>
                        </a:rPr>
                        <a:t>417</a:t>
                      </a:r>
                      <a:endParaRPr lang="fi-FI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>
                          <a:effectLst/>
                        </a:rPr>
                        <a:t>3599</a:t>
                      </a:r>
                      <a:endParaRPr lang="fi-FI" sz="12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84256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u="none" strike="noStrike">
                          <a:effectLst/>
                        </a:rPr>
                        <a:t>Kuhmo</a:t>
                      </a:r>
                      <a:endParaRPr lang="fi-FI" sz="12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>
                          <a:effectLst/>
                        </a:rPr>
                        <a:t>67</a:t>
                      </a:r>
                      <a:endParaRPr lang="fi-FI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>
                          <a:effectLst/>
                        </a:rPr>
                        <a:t>80</a:t>
                      </a:r>
                      <a:endParaRPr lang="fi-FI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>
                          <a:effectLst/>
                        </a:rPr>
                        <a:t>78</a:t>
                      </a:r>
                      <a:endParaRPr lang="fi-FI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 dirty="0">
                          <a:effectLst/>
                        </a:rPr>
                        <a:t>68</a:t>
                      </a:r>
                      <a:endParaRPr lang="fi-FI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 dirty="0">
                          <a:effectLst/>
                        </a:rPr>
                        <a:t>92</a:t>
                      </a:r>
                      <a:endParaRPr lang="fi-FI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>
                          <a:effectLst/>
                        </a:rPr>
                        <a:t>96</a:t>
                      </a:r>
                      <a:endParaRPr lang="fi-FI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>
                          <a:effectLst/>
                        </a:rPr>
                        <a:t>73</a:t>
                      </a:r>
                      <a:endParaRPr lang="fi-FI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>
                          <a:effectLst/>
                        </a:rPr>
                        <a:t>82</a:t>
                      </a:r>
                      <a:endParaRPr lang="fi-FI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>
                          <a:effectLst/>
                        </a:rPr>
                        <a:t>81</a:t>
                      </a:r>
                      <a:endParaRPr lang="fi-FI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>
                          <a:effectLst/>
                        </a:rPr>
                        <a:t>717</a:t>
                      </a:r>
                      <a:endParaRPr lang="fi-FI" sz="12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84256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u="none" strike="noStrike">
                          <a:effectLst/>
                        </a:rPr>
                        <a:t>Paltamo</a:t>
                      </a:r>
                      <a:endParaRPr lang="fi-FI" sz="12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>
                          <a:effectLst/>
                        </a:rPr>
                        <a:t>41</a:t>
                      </a:r>
                      <a:endParaRPr lang="fi-FI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>
                          <a:effectLst/>
                        </a:rPr>
                        <a:t>34</a:t>
                      </a:r>
                      <a:endParaRPr lang="fi-FI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>
                          <a:effectLst/>
                        </a:rPr>
                        <a:t>38</a:t>
                      </a:r>
                      <a:endParaRPr lang="fi-FI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>
                          <a:effectLst/>
                        </a:rPr>
                        <a:t>42</a:t>
                      </a:r>
                      <a:endParaRPr lang="fi-FI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 dirty="0">
                          <a:effectLst/>
                        </a:rPr>
                        <a:t>34</a:t>
                      </a:r>
                      <a:endParaRPr lang="fi-FI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 dirty="0">
                          <a:effectLst/>
                        </a:rPr>
                        <a:t>40</a:t>
                      </a:r>
                      <a:endParaRPr lang="fi-FI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>
                          <a:effectLst/>
                        </a:rPr>
                        <a:t>37</a:t>
                      </a:r>
                      <a:endParaRPr lang="fi-FI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>
                          <a:effectLst/>
                        </a:rPr>
                        <a:t>42</a:t>
                      </a:r>
                      <a:endParaRPr lang="fi-FI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>
                          <a:effectLst/>
                        </a:rPr>
                        <a:t>42</a:t>
                      </a:r>
                      <a:endParaRPr lang="fi-FI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>
                          <a:effectLst/>
                        </a:rPr>
                        <a:t>350</a:t>
                      </a:r>
                      <a:endParaRPr lang="fi-FI" sz="12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84256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u="none" strike="noStrike">
                          <a:effectLst/>
                        </a:rPr>
                        <a:t>Puolanka</a:t>
                      </a:r>
                      <a:endParaRPr lang="fi-FI" sz="12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>
                          <a:effectLst/>
                        </a:rPr>
                        <a:t>17</a:t>
                      </a:r>
                      <a:endParaRPr lang="fi-FI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>
                          <a:effectLst/>
                        </a:rPr>
                        <a:t>21</a:t>
                      </a:r>
                      <a:endParaRPr lang="fi-FI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>
                          <a:effectLst/>
                        </a:rPr>
                        <a:t>21</a:t>
                      </a:r>
                      <a:endParaRPr lang="fi-FI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>
                          <a:effectLst/>
                        </a:rPr>
                        <a:t>23</a:t>
                      </a:r>
                      <a:endParaRPr lang="fi-FI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>
                          <a:effectLst/>
                        </a:rPr>
                        <a:t>17</a:t>
                      </a:r>
                      <a:endParaRPr lang="fi-FI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 dirty="0">
                          <a:effectLst/>
                        </a:rPr>
                        <a:t>34</a:t>
                      </a:r>
                      <a:endParaRPr lang="fi-FI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>
                          <a:effectLst/>
                        </a:rPr>
                        <a:t>43</a:t>
                      </a:r>
                      <a:endParaRPr lang="fi-FI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>
                          <a:effectLst/>
                        </a:rPr>
                        <a:t>29</a:t>
                      </a:r>
                      <a:endParaRPr lang="fi-FI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>
                          <a:effectLst/>
                        </a:rPr>
                        <a:t>31</a:t>
                      </a:r>
                      <a:endParaRPr lang="fi-FI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>
                          <a:effectLst/>
                        </a:rPr>
                        <a:t>236</a:t>
                      </a:r>
                      <a:endParaRPr lang="fi-FI" sz="12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84256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u="none" strike="noStrike">
                          <a:effectLst/>
                        </a:rPr>
                        <a:t>Ristijärvi</a:t>
                      </a:r>
                      <a:endParaRPr lang="fi-FI" sz="12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>
                          <a:effectLst/>
                        </a:rPr>
                        <a:t>4</a:t>
                      </a:r>
                      <a:endParaRPr lang="fi-FI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>
                          <a:effectLst/>
                        </a:rPr>
                        <a:t>16</a:t>
                      </a:r>
                      <a:endParaRPr lang="fi-FI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>
                          <a:effectLst/>
                        </a:rPr>
                        <a:t>10</a:t>
                      </a:r>
                      <a:endParaRPr lang="fi-FI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>
                          <a:effectLst/>
                        </a:rPr>
                        <a:t>13</a:t>
                      </a:r>
                      <a:endParaRPr lang="fi-FI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>
                          <a:effectLst/>
                        </a:rPr>
                        <a:t>9</a:t>
                      </a:r>
                      <a:endParaRPr lang="fi-FI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>
                          <a:effectLst/>
                        </a:rPr>
                        <a:t>16</a:t>
                      </a:r>
                      <a:endParaRPr lang="fi-FI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 dirty="0">
                          <a:effectLst/>
                        </a:rPr>
                        <a:t>8</a:t>
                      </a:r>
                      <a:endParaRPr lang="fi-FI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>
                          <a:effectLst/>
                        </a:rPr>
                        <a:t>6</a:t>
                      </a:r>
                      <a:endParaRPr lang="fi-FI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>
                          <a:effectLst/>
                        </a:rPr>
                        <a:t>16</a:t>
                      </a:r>
                      <a:endParaRPr lang="fi-FI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>
                          <a:effectLst/>
                        </a:rPr>
                        <a:t>98</a:t>
                      </a:r>
                      <a:endParaRPr lang="fi-FI" sz="12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84256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u="none" strike="noStrike">
                          <a:effectLst/>
                        </a:rPr>
                        <a:t>Sotkamo</a:t>
                      </a:r>
                      <a:endParaRPr lang="fi-FI" sz="12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>
                          <a:effectLst/>
                        </a:rPr>
                        <a:t>126</a:t>
                      </a:r>
                      <a:endParaRPr lang="fi-FI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>
                          <a:effectLst/>
                        </a:rPr>
                        <a:t>104</a:t>
                      </a:r>
                      <a:endParaRPr lang="fi-FI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>
                          <a:effectLst/>
                        </a:rPr>
                        <a:t>114</a:t>
                      </a:r>
                      <a:endParaRPr lang="fi-FI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>
                          <a:effectLst/>
                        </a:rPr>
                        <a:t>118</a:t>
                      </a:r>
                      <a:endParaRPr lang="fi-FI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>
                          <a:effectLst/>
                        </a:rPr>
                        <a:t>100</a:t>
                      </a:r>
                      <a:endParaRPr lang="fi-FI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>
                          <a:effectLst/>
                        </a:rPr>
                        <a:t>120</a:t>
                      </a:r>
                      <a:endParaRPr lang="fi-FI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 dirty="0">
                          <a:effectLst/>
                        </a:rPr>
                        <a:t>125</a:t>
                      </a:r>
                      <a:endParaRPr lang="fi-FI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>
                          <a:effectLst/>
                        </a:rPr>
                        <a:t>103</a:t>
                      </a:r>
                      <a:endParaRPr lang="fi-FI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>
                          <a:effectLst/>
                        </a:rPr>
                        <a:t>123</a:t>
                      </a:r>
                      <a:endParaRPr lang="fi-FI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>
                          <a:effectLst/>
                        </a:rPr>
                        <a:t>1033</a:t>
                      </a:r>
                      <a:endParaRPr lang="fi-FI" sz="12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84256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u="none" strike="noStrike">
                          <a:effectLst/>
                        </a:rPr>
                        <a:t>Suomussalmi</a:t>
                      </a:r>
                      <a:endParaRPr lang="fi-FI" sz="12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>
                          <a:effectLst/>
                        </a:rPr>
                        <a:t>67</a:t>
                      </a:r>
                      <a:endParaRPr lang="fi-FI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>
                          <a:effectLst/>
                        </a:rPr>
                        <a:t>62</a:t>
                      </a:r>
                      <a:endParaRPr lang="fi-FI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>
                          <a:effectLst/>
                        </a:rPr>
                        <a:t>82</a:t>
                      </a:r>
                      <a:endParaRPr lang="fi-FI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>
                          <a:effectLst/>
                        </a:rPr>
                        <a:t>77</a:t>
                      </a:r>
                      <a:endParaRPr lang="fi-FI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>
                          <a:effectLst/>
                        </a:rPr>
                        <a:t>91</a:t>
                      </a:r>
                      <a:endParaRPr lang="fi-FI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>
                          <a:effectLst/>
                        </a:rPr>
                        <a:t>80</a:t>
                      </a:r>
                      <a:endParaRPr lang="fi-FI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>
                          <a:effectLst/>
                        </a:rPr>
                        <a:t>90</a:t>
                      </a:r>
                      <a:endParaRPr lang="fi-FI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 dirty="0">
                          <a:effectLst/>
                        </a:rPr>
                        <a:t>86</a:t>
                      </a:r>
                      <a:endParaRPr lang="fi-FI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>
                          <a:effectLst/>
                        </a:rPr>
                        <a:t>89</a:t>
                      </a:r>
                      <a:endParaRPr lang="fi-FI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>
                          <a:effectLst/>
                        </a:rPr>
                        <a:t>724</a:t>
                      </a:r>
                      <a:endParaRPr lang="fi-FI" sz="12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84256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u="none" strike="noStrike">
                          <a:effectLst/>
                        </a:rPr>
                        <a:t>Vaala</a:t>
                      </a:r>
                      <a:endParaRPr lang="fi-FI" sz="12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>
                          <a:effectLst/>
                        </a:rPr>
                        <a:t>32</a:t>
                      </a:r>
                      <a:endParaRPr lang="fi-FI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>
                          <a:effectLst/>
                        </a:rPr>
                        <a:t>35</a:t>
                      </a:r>
                      <a:endParaRPr lang="fi-FI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>
                          <a:effectLst/>
                        </a:rPr>
                        <a:t>29</a:t>
                      </a:r>
                      <a:endParaRPr lang="fi-FI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>
                          <a:effectLst/>
                        </a:rPr>
                        <a:t>35</a:t>
                      </a:r>
                      <a:endParaRPr lang="fi-FI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>
                          <a:effectLst/>
                        </a:rPr>
                        <a:t>30</a:t>
                      </a:r>
                      <a:endParaRPr lang="fi-FI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>
                          <a:effectLst/>
                        </a:rPr>
                        <a:t>37</a:t>
                      </a:r>
                      <a:endParaRPr lang="fi-FI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>
                          <a:effectLst/>
                        </a:rPr>
                        <a:t>39</a:t>
                      </a:r>
                      <a:endParaRPr lang="fi-FI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 dirty="0">
                          <a:effectLst/>
                        </a:rPr>
                        <a:t>47</a:t>
                      </a:r>
                      <a:endParaRPr lang="fi-FI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>
                          <a:effectLst/>
                        </a:rPr>
                        <a:t>46</a:t>
                      </a:r>
                      <a:endParaRPr lang="fi-FI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>
                          <a:effectLst/>
                        </a:rPr>
                        <a:t>330</a:t>
                      </a:r>
                      <a:endParaRPr lang="fi-FI" sz="12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351140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u="none" strike="noStrike">
                          <a:effectLst/>
                        </a:rPr>
                        <a:t>Yhteensä</a:t>
                      </a:r>
                      <a:endParaRPr lang="fi-FI" sz="12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u="none" strike="noStrike">
                          <a:effectLst/>
                        </a:rPr>
                        <a:t>787</a:t>
                      </a:r>
                      <a:endParaRPr lang="fi-FI" sz="12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u="none" strike="noStrike">
                          <a:effectLst/>
                        </a:rPr>
                        <a:t>750</a:t>
                      </a:r>
                      <a:endParaRPr lang="fi-FI" sz="12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u="none" strike="noStrike">
                          <a:effectLst/>
                        </a:rPr>
                        <a:t>806</a:t>
                      </a:r>
                      <a:endParaRPr lang="fi-FI" sz="12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u="none" strike="noStrike">
                          <a:effectLst/>
                        </a:rPr>
                        <a:t>773</a:t>
                      </a:r>
                      <a:endParaRPr lang="fi-FI" sz="12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u="none" strike="noStrike">
                          <a:effectLst/>
                        </a:rPr>
                        <a:t>787</a:t>
                      </a:r>
                      <a:endParaRPr lang="fi-FI" sz="12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u="none" strike="noStrike">
                          <a:effectLst/>
                        </a:rPr>
                        <a:t>816</a:t>
                      </a:r>
                      <a:endParaRPr lang="fi-FI" sz="12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u="none" strike="noStrike">
                          <a:effectLst/>
                        </a:rPr>
                        <a:t>856</a:t>
                      </a:r>
                      <a:endParaRPr lang="fi-FI" sz="12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u="none" strike="noStrike">
                          <a:effectLst/>
                        </a:rPr>
                        <a:t>831</a:t>
                      </a:r>
                      <a:endParaRPr lang="fi-FI" sz="12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u="none" strike="noStrike" dirty="0">
                          <a:effectLst/>
                        </a:rPr>
                        <a:t>863</a:t>
                      </a:r>
                      <a:endParaRPr lang="fi-FI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u="none" strike="noStrike" dirty="0">
                          <a:effectLst/>
                        </a:rPr>
                        <a:t>7269</a:t>
                      </a:r>
                      <a:endParaRPr lang="fi-FI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351140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u="none" strike="noStrike">
                          <a:effectLst/>
                        </a:rPr>
                        <a:t> </a:t>
                      </a:r>
                      <a:endParaRPr lang="fi-FI" sz="12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>
                          <a:effectLst/>
                        </a:rPr>
                        <a:t> </a:t>
                      </a:r>
                      <a:endParaRPr lang="fi-FI" sz="12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>
                          <a:effectLst/>
                        </a:rPr>
                        <a:t> </a:t>
                      </a:r>
                      <a:endParaRPr lang="fi-FI" sz="12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>
                          <a:effectLst/>
                        </a:rPr>
                        <a:t> </a:t>
                      </a:r>
                      <a:endParaRPr lang="fi-FI" sz="12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>
                          <a:effectLst/>
                        </a:rPr>
                        <a:t> </a:t>
                      </a:r>
                      <a:endParaRPr lang="fi-FI" sz="12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>
                          <a:effectLst/>
                        </a:rPr>
                        <a:t> </a:t>
                      </a:r>
                      <a:endParaRPr lang="fi-FI" sz="12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>
                          <a:effectLst/>
                        </a:rPr>
                        <a:t> </a:t>
                      </a:r>
                      <a:endParaRPr lang="fi-FI" sz="12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>
                          <a:effectLst/>
                        </a:rPr>
                        <a:t> </a:t>
                      </a:r>
                      <a:endParaRPr lang="fi-FI" sz="12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 dirty="0">
                          <a:effectLst/>
                        </a:rPr>
                        <a:t> </a:t>
                      </a:r>
                      <a:endParaRPr lang="fi-FI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>
                          <a:effectLst/>
                        </a:rPr>
                        <a:t> </a:t>
                      </a:r>
                      <a:endParaRPr lang="fi-FI" sz="12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 dirty="0">
                          <a:effectLst/>
                        </a:rPr>
                        <a:t> </a:t>
                      </a:r>
                      <a:endParaRPr lang="fi-FI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84256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u="none" strike="noStrike">
                          <a:effectLst/>
                        </a:rPr>
                        <a:t>Kuusamo</a:t>
                      </a:r>
                      <a:endParaRPr lang="fi-FI" sz="12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>
                          <a:effectLst/>
                        </a:rPr>
                        <a:t>192</a:t>
                      </a:r>
                      <a:endParaRPr lang="fi-FI" sz="12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>
                          <a:effectLst/>
                        </a:rPr>
                        <a:t>154</a:t>
                      </a:r>
                      <a:endParaRPr lang="fi-FI" sz="12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>
                          <a:effectLst/>
                        </a:rPr>
                        <a:t>171</a:t>
                      </a:r>
                      <a:endParaRPr lang="fi-FI" sz="12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>
                          <a:effectLst/>
                        </a:rPr>
                        <a:t>155</a:t>
                      </a:r>
                      <a:endParaRPr lang="fi-FI" sz="12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>
                          <a:effectLst/>
                        </a:rPr>
                        <a:t>166</a:t>
                      </a:r>
                      <a:endParaRPr lang="fi-FI" sz="12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>
                          <a:effectLst/>
                        </a:rPr>
                        <a:t>172</a:t>
                      </a:r>
                      <a:endParaRPr lang="fi-FI" sz="12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>
                          <a:effectLst/>
                        </a:rPr>
                        <a:t>196</a:t>
                      </a:r>
                      <a:endParaRPr lang="fi-FI" sz="12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>
                          <a:effectLst/>
                        </a:rPr>
                        <a:t>229</a:t>
                      </a:r>
                      <a:endParaRPr lang="fi-FI" sz="12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>
                          <a:effectLst/>
                        </a:rPr>
                        <a:t>192</a:t>
                      </a:r>
                      <a:endParaRPr lang="fi-FI" sz="12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 dirty="0">
                          <a:effectLst/>
                        </a:rPr>
                        <a:t>1627</a:t>
                      </a:r>
                      <a:endParaRPr lang="fi-FI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568513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u="none" strike="noStrike">
                          <a:effectLst/>
                        </a:rPr>
                        <a:t>Yhteisvalin-nassa </a:t>
                      </a:r>
                      <a:endParaRPr lang="fi-FI" sz="12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>
                          <a:effectLst/>
                        </a:rPr>
                        <a:t>v. 2021</a:t>
                      </a:r>
                      <a:endParaRPr lang="fi-FI" sz="12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>
                          <a:effectLst/>
                        </a:rPr>
                        <a:t>v. 2020</a:t>
                      </a:r>
                      <a:endParaRPr lang="fi-FI" sz="12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>
                          <a:effectLst/>
                        </a:rPr>
                        <a:t>v. 2019</a:t>
                      </a:r>
                      <a:endParaRPr lang="fi-FI" sz="12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>
                          <a:effectLst/>
                        </a:rPr>
                        <a:t>v. 2018</a:t>
                      </a:r>
                      <a:endParaRPr lang="fi-FI" sz="12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>
                          <a:effectLst/>
                        </a:rPr>
                        <a:t>v. 2017</a:t>
                      </a:r>
                      <a:endParaRPr lang="fi-FI" sz="12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>
                          <a:effectLst/>
                        </a:rPr>
                        <a:t>v. 2016</a:t>
                      </a:r>
                      <a:endParaRPr lang="fi-FI" sz="12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>
                          <a:effectLst/>
                        </a:rPr>
                        <a:t>v. 2015</a:t>
                      </a:r>
                      <a:endParaRPr lang="fi-FI" sz="12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>
                          <a:effectLst/>
                        </a:rPr>
                        <a:t>v. 2014</a:t>
                      </a:r>
                      <a:endParaRPr lang="fi-FI" sz="12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>
                          <a:effectLst/>
                        </a:rPr>
                        <a:t>v. 2013</a:t>
                      </a:r>
                      <a:endParaRPr lang="fi-FI" sz="12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579592121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71550" y="549275"/>
            <a:ext cx="7772400" cy="1143000"/>
          </a:xfrm>
        </p:spPr>
        <p:txBody>
          <a:bodyPr/>
          <a:lstStyle/>
          <a:p>
            <a:r>
              <a:rPr lang="fi-FI" smtClean="0"/>
              <a:t> 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403350" y="333375"/>
            <a:ext cx="7124700" cy="4114800"/>
          </a:xfrm>
        </p:spPr>
        <p:txBody>
          <a:bodyPr/>
          <a:lstStyle/>
          <a:p>
            <a:pPr>
              <a:buFontTx/>
              <a:buNone/>
            </a:pPr>
            <a:r>
              <a:rPr lang="fi-FI" smtClean="0"/>
              <a:t> 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1692275" y="404813"/>
            <a:ext cx="57594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3600"/>
              <a:t>    </a:t>
            </a:r>
            <a:r>
              <a:rPr lang="fi-FI"/>
              <a:t>Kiitos mielenkiinnosta</a:t>
            </a:r>
            <a:r>
              <a:rPr lang="fi-FI" sz="3600"/>
              <a:t>!</a:t>
            </a: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1763713" y="4076700"/>
            <a:ext cx="6553200" cy="265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2400" b="1"/>
              <a:t>      </a:t>
            </a:r>
            <a:r>
              <a:rPr lang="fi-FI" sz="2400" b="1">
                <a:latin typeface="Comic Sans MS" pitchFamily="66" charset="0"/>
              </a:rPr>
              <a:t>KIITOS MIELENKIINNOSTA!</a:t>
            </a:r>
          </a:p>
          <a:p>
            <a:endParaRPr lang="fi-FI" sz="2400"/>
          </a:p>
          <a:p>
            <a:r>
              <a:rPr lang="fi-FI" sz="2000">
                <a:latin typeface="Comic Sans MS" pitchFamily="66" charset="0"/>
              </a:rPr>
              <a:t>Koulutustoimialan johtaja Anssi Tuominen toimii </a:t>
            </a:r>
          </a:p>
          <a:p>
            <a:r>
              <a:rPr lang="fi-FI" sz="2000">
                <a:latin typeface="Comic Sans MS" pitchFamily="66" charset="0"/>
              </a:rPr>
              <a:t>1.1.2011 toimintansa aloittaneen Ammattiosaamisen kehittämisyhdistys AMKE ry:n hallituksen jäsenenä ja sen koulutuspoliittisen valiokunnan puheenjohtajana</a:t>
            </a:r>
          </a:p>
          <a:p>
            <a:r>
              <a:rPr lang="fi-FI" sz="2000" b="1">
                <a:latin typeface="Comic Sans MS" pitchFamily="66" charset="0"/>
              </a:rPr>
              <a:t>anssi.tuominen@kao.fi </a:t>
            </a:r>
            <a:r>
              <a:rPr lang="fi-FI" sz="2000">
                <a:latin typeface="Comic Sans MS" pitchFamily="66" charset="0"/>
              </a:rPr>
              <a:t>ja 044 512 4933</a:t>
            </a:r>
          </a:p>
          <a:p>
            <a:endParaRPr lang="fi-FI" sz="2000">
              <a:latin typeface="Comic Sans MS" pitchFamily="66" charset="0"/>
            </a:endParaRPr>
          </a:p>
        </p:txBody>
      </p:sp>
      <p:pic>
        <p:nvPicPr>
          <p:cNvPr id="19462" name="Picture 6" descr="_DSC101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250" y="0"/>
            <a:ext cx="5976938" cy="407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87629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Kaavio 2"/>
          <p:cNvGraphicFramePr>
            <a:graphicFrameLocks/>
          </p:cNvGraphicFramePr>
          <p:nvPr/>
        </p:nvGraphicFramePr>
        <p:xfrm>
          <a:off x="200025" y="785813"/>
          <a:ext cx="8670925" cy="5573712"/>
        </p:xfrm>
        <a:graphic>
          <a:graphicData uri="http://schemas.openxmlformats.org/presentationml/2006/ole">
            <p:oleObj spid="_x0000_s1107" r:id="rId3" imgW="8669263" imgH="5572227" progId="Excel.Sheet.8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8857118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260350"/>
            <a:ext cx="8640960" cy="1223963"/>
          </a:xfrm>
        </p:spPr>
        <p:txBody>
          <a:bodyPr/>
          <a:lstStyle/>
          <a:p>
            <a:r>
              <a:rPr lang="fi-FI" sz="3200" dirty="0" smtClean="0">
                <a:solidFill>
                  <a:srgbClr val="003366"/>
                </a:solidFill>
                <a:latin typeface="Arial" charset="0"/>
                <a:cs typeface="Arial" charset="0"/>
              </a:rPr>
              <a:t>    </a:t>
            </a:r>
            <a:r>
              <a:rPr lang="fi-FI" sz="3600" dirty="0" smtClean="0">
                <a:solidFill>
                  <a:srgbClr val="FF0000"/>
                </a:solidFill>
                <a:latin typeface="Comic Sans MS" pitchFamily="66" charset="0"/>
                <a:cs typeface="Arial" charset="0"/>
              </a:rPr>
              <a:t>Kainuun tulevaisuuden avainkysymyksiä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57338"/>
            <a:ext cx="7772400" cy="4679950"/>
          </a:xfrm>
        </p:spPr>
        <p:txBody>
          <a:bodyPr/>
          <a:lstStyle/>
          <a:p>
            <a:pPr marL="371475" indent="-371475">
              <a:lnSpc>
                <a:spcPct val="80000"/>
              </a:lnSpc>
              <a:buClr>
                <a:schemeClr val="tx1"/>
              </a:buClr>
              <a:buFontTx/>
              <a:buAutoNum type="arabicPeriod"/>
            </a:pPr>
            <a:r>
              <a:rPr lang="fi-FI" sz="2000" b="1" dirty="0" smtClean="0">
                <a:latin typeface="Comic Sans MS" pitchFamily="66" charset="0"/>
                <a:cs typeface="Arial" charset="0"/>
              </a:rPr>
              <a:t>Voidaanko väestötekijöihin vaikuttaa?</a:t>
            </a:r>
          </a:p>
          <a:p>
            <a:pPr marL="371475" indent="-371475">
              <a:lnSpc>
                <a:spcPct val="80000"/>
              </a:lnSpc>
              <a:buClr>
                <a:schemeClr val="tx1"/>
              </a:buClr>
              <a:buFontTx/>
              <a:buAutoNum type="arabicPeriod"/>
            </a:pPr>
            <a:endParaRPr lang="fi-FI" sz="2000" b="1" dirty="0" smtClean="0">
              <a:latin typeface="Comic Sans MS" pitchFamily="66" charset="0"/>
              <a:cs typeface="Arial" charset="0"/>
            </a:endParaRPr>
          </a:p>
          <a:p>
            <a:pPr marL="371475" indent="-371475">
              <a:lnSpc>
                <a:spcPct val="80000"/>
              </a:lnSpc>
              <a:buClr>
                <a:schemeClr val="tx1"/>
              </a:buClr>
              <a:buFontTx/>
              <a:buAutoNum type="arabicPeriod"/>
            </a:pPr>
            <a:r>
              <a:rPr lang="fi-FI" sz="2000" b="1" dirty="0" smtClean="0">
                <a:latin typeface="Comic Sans MS" pitchFamily="66" charset="0"/>
                <a:cs typeface="Arial" charset="0"/>
              </a:rPr>
              <a:t>Voidaanko keskittymiskehitystä jarruttaa tai pysäyttää?</a:t>
            </a:r>
          </a:p>
          <a:p>
            <a:pPr marL="371475" indent="-371475">
              <a:lnSpc>
                <a:spcPct val="80000"/>
              </a:lnSpc>
              <a:buClr>
                <a:schemeClr val="tx1"/>
              </a:buClr>
              <a:buFontTx/>
              <a:buAutoNum type="arabicPeriod"/>
            </a:pPr>
            <a:endParaRPr lang="fi-FI" sz="2000" b="1" dirty="0" smtClean="0">
              <a:latin typeface="Comic Sans MS" pitchFamily="66" charset="0"/>
              <a:cs typeface="Arial" charset="0"/>
            </a:endParaRPr>
          </a:p>
          <a:p>
            <a:pPr marL="371475" indent="-371475">
              <a:lnSpc>
                <a:spcPct val="80000"/>
              </a:lnSpc>
              <a:buClr>
                <a:schemeClr val="tx1"/>
              </a:buClr>
              <a:buFontTx/>
              <a:buAutoNum type="arabicPeriod"/>
            </a:pPr>
            <a:r>
              <a:rPr lang="fi-FI" sz="2000" b="1" dirty="0" smtClean="0">
                <a:latin typeface="Comic Sans MS" pitchFamily="66" charset="0"/>
                <a:cs typeface="Arial" charset="0"/>
              </a:rPr>
              <a:t>Miten ratkaistaan palvelujen saavutettavuus harvaan asutuilla alueilla?</a:t>
            </a:r>
          </a:p>
          <a:p>
            <a:pPr marL="371475" indent="-371475">
              <a:lnSpc>
                <a:spcPct val="80000"/>
              </a:lnSpc>
              <a:buClr>
                <a:schemeClr val="tx1"/>
              </a:buClr>
              <a:buFontTx/>
              <a:buAutoNum type="arabicPeriod"/>
            </a:pPr>
            <a:endParaRPr lang="fi-FI" sz="2000" b="1" dirty="0" smtClean="0">
              <a:latin typeface="Comic Sans MS" pitchFamily="66" charset="0"/>
              <a:cs typeface="Arial" charset="0"/>
            </a:endParaRPr>
          </a:p>
          <a:p>
            <a:pPr marL="371475" indent="-371475">
              <a:lnSpc>
                <a:spcPct val="80000"/>
              </a:lnSpc>
              <a:buClr>
                <a:schemeClr val="tx1"/>
              </a:buClr>
              <a:buFontTx/>
              <a:buAutoNum type="arabicPeriod"/>
            </a:pPr>
            <a:r>
              <a:rPr lang="fi-FI" sz="2000" b="1" dirty="0" smtClean="0">
                <a:latin typeface="Comic Sans MS" pitchFamily="66" charset="0"/>
                <a:cs typeface="Arial" charset="0"/>
              </a:rPr>
              <a:t>Miten taataan työvoiman saatavuus Kainuussa?</a:t>
            </a:r>
          </a:p>
          <a:p>
            <a:pPr marL="371475" indent="-371475">
              <a:lnSpc>
                <a:spcPct val="80000"/>
              </a:lnSpc>
              <a:buClr>
                <a:schemeClr val="tx1"/>
              </a:buClr>
              <a:buFontTx/>
              <a:buAutoNum type="arabicPeriod"/>
            </a:pPr>
            <a:endParaRPr lang="fi-FI" sz="2000" b="1" dirty="0" smtClean="0">
              <a:latin typeface="Comic Sans MS" pitchFamily="66" charset="0"/>
              <a:cs typeface="Arial" charset="0"/>
            </a:endParaRPr>
          </a:p>
          <a:p>
            <a:pPr marL="371475" indent="-371475">
              <a:lnSpc>
                <a:spcPct val="80000"/>
              </a:lnSpc>
              <a:buClr>
                <a:schemeClr val="tx1"/>
              </a:buClr>
              <a:buFontTx/>
              <a:buAutoNum type="arabicPeriod"/>
            </a:pPr>
            <a:r>
              <a:rPr lang="fi-FI" sz="2000" b="1" dirty="0" smtClean="0">
                <a:latin typeface="Comic Sans MS" pitchFamily="66" charset="0"/>
                <a:cs typeface="Arial" charset="0"/>
              </a:rPr>
              <a:t>Miten heijastuu rahamarkkinoiden ja Euroopan tilanne Kainuuseen?</a:t>
            </a:r>
          </a:p>
          <a:p>
            <a:pPr marL="371475" indent="-371475">
              <a:lnSpc>
                <a:spcPct val="80000"/>
              </a:lnSpc>
              <a:buClr>
                <a:schemeClr val="tx1"/>
              </a:buClr>
              <a:buFontTx/>
              <a:buAutoNum type="arabicPeriod"/>
            </a:pPr>
            <a:endParaRPr lang="fi-FI" sz="2000" b="1" dirty="0" smtClean="0">
              <a:latin typeface="Comic Sans MS" pitchFamily="66" charset="0"/>
              <a:cs typeface="Arial" charset="0"/>
            </a:endParaRPr>
          </a:p>
          <a:p>
            <a:pPr marL="371475" indent="-371475">
              <a:lnSpc>
                <a:spcPct val="80000"/>
              </a:lnSpc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fi-FI" sz="2000" b="1" dirty="0" smtClean="0">
                <a:latin typeface="Comic Sans MS" pitchFamily="66" charset="0"/>
                <a:cs typeface="Arial" charset="0"/>
              </a:rPr>
              <a:t>Onnistuuko Kainuu kärkialavalinnoissa? </a:t>
            </a:r>
          </a:p>
          <a:p>
            <a:pPr marL="371475" indent="-371475">
              <a:lnSpc>
                <a:spcPct val="80000"/>
              </a:lnSpc>
              <a:buClr>
                <a:schemeClr val="tx1"/>
              </a:buClr>
              <a:buFont typeface="Wingdings" pitchFamily="2" charset="2"/>
              <a:buAutoNum type="arabicPeriod"/>
            </a:pPr>
            <a:endParaRPr lang="fi-FI" sz="2000" b="1" dirty="0" smtClean="0">
              <a:latin typeface="Comic Sans MS" pitchFamily="66" charset="0"/>
              <a:cs typeface="Arial" charset="0"/>
            </a:endParaRPr>
          </a:p>
          <a:p>
            <a:pPr marL="371475" indent="-371475">
              <a:lnSpc>
                <a:spcPct val="80000"/>
              </a:lnSpc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fi-FI" sz="2000" b="1" dirty="0" smtClean="0">
                <a:latin typeface="Comic Sans MS" pitchFamily="66" charset="0"/>
                <a:cs typeface="Arial" charset="0"/>
              </a:rPr>
              <a:t>Löytävätkö Kainuun tuotteet asemansa vientimarkkinoilla?</a:t>
            </a:r>
          </a:p>
          <a:p>
            <a:pPr marL="371475" indent="-371475">
              <a:lnSpc>
                <a:spcPct val="80000"/>
              </a:lnSpc>
              <a:buClr>
                <a:schemeClr val="tx1"/>
              </a:buClr>
              <a:buFont typeface="Wingdings" pitchFamily="2" charset="2"/>
              <a:buAutoNum type="arabicPeriod"/>
            </a:pPr>
            <a:endParaRPr lang="fi-FI" sz="2000" b="1" dirty="0" smtClean="0">
              <a:latin typeface="Comic Sans MS" pitchFamily="66" charset="0"/>
              <a:cs typeface="Arial" charset="0"/>
            </a:endParaRPr>
          </a:p>
          <a:p>
            <a:pPr marL="371475" indent="-371475">
              <a:lnSpc>
                <a:spcPct val="80000"/>
              </a:lnSpc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fi-FI" sz="2000" b="1" dirty="0" smtClean="0">
                <a:latin typeface="Comic Sans MS" pitchFamily="66" charset="0"/>
                <a:cs typeface="Arial" charset="0"/>
              </a:rPr>
              <a:t>Onnistuuko Kainuu julkisten palvelujen järjestämisessä?</a:t>
            </a:r>
          </a:p>
          <a:p>
            <a:pPr marL="371475" indent="-371475">
              <a:lnSpc>
                <a:spcPct val="80000"/>
              </a:lnSpc>
              <a:buClr>
                <a:srgbClr val="6B8F00"/>
              </a:buClr>
              <a:buFont typeface="Wingdings" pitchFamily="2" charset="2"/>
              <a:buNone/>
            </a:pPr>
            <a:endParaRPr lang="fi-FI" sz="1600" b="1" dirty="0" smtClean="0">
              <a:latin typeface="Verdana" pitchFamily="34" charset="0"/>
            </a:endParaRPr>
          </a:p>
          <a:p>
            <a:pPr marL="371475" indent="-371475">
              <a:lnSpc>
                <a:spcPct val="80000"/>
              </a:lnSpc>
              <a:buFontTx/>
              <a:buNone/>
            </a:pPr>
            <a:endParaRPr lang="fi-FI" sz="1000" b="1" dirty="0" smtClean="0">
              <a:latin typeface="Verdana" pitchFamily="34" charset="0"/>
            </a:endParaRPr>
          </a:p>
          <a:p>
            <a:pPr marL="371475" indent="-371475">
              <a:lnSpc>
                <a:spcPct val="80000"/>
              </a:lnSpc>
            </a:pPr>
            <a:endParaRPr lang="fi-FI" sz="1000" b="1" dirty="0" smtClean="0">
              <a:latin typeface="Verdana" pitchFamily="34" charset="0"/>
            </a:endParaRPr>
          </a:p>
          <a:p>
            <a:pPr marL="371475" indent="-371475">
              <a:lnSpc>
                <a:spcPct val="80000"/>
              </a:lnSpc>
            </a:pPr>
            <a:endParaRPr lang="fi-FI" sz="1000" b="1" dirty="0" smtClean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78190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 sz="3600" b="1" dirty="0" smtClean="0">
                <a:solidFill>
                  <a:srgbClr val="FF0000"/>
                </a:solidFill>
                <a:latin typeface="Comic Sans MS" pitchFamily="66" charset="0"/>
              </a:rPr>
              <a:t>Kainuun ajankohtaiset asiat</a:t>
            </a:r>
            <a:r>
              <a:rPr lang="fi-FI" sz="36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br>
              <a:rPr lang="fi-FI" sz="3600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fi-FI" sz="1800" dirty="0" smtClean="0">
                <a:solidFill>
                  <a:srgbClr val="FF0000"/>
                </a:solidFill>
                <a:latin typeface="Comic Sans MS" pitchFamily="66" charset="0"/>
              </a:rPr>
              <a:t>Eduskunta, Helsinki 27.11.2012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00213"/>
            <a:ext cx="7772400" cy="460851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fi-FI" sz="2400" b="1" dirty="0" smtClean="0">
                <a:latin typeface="Comic Sans MS" pitchFamily="66" charset="0"/>
              </a:rPr>
              <a:t>Kainuun hallintokokeilun purku ja jatko</a:t>
            </a:r>
          </a:p>
          <a:p>
            <a:pPr>
              <a:lnSpc>
                <a:spcPct val="80000"/>
              </a:lnSpc>
            </a:pPr>
            <a:r>
              <a:rPr lang="fi-FI" sz="2400" b="1" dirty="0" smtClean="0">
                <a:latin typeface="Comic Sans MS" pitchFamily="66" charset="0"/>
              </a:rPr>
              <a:t>EU 2014+ (taso, kansallinen osuus ja kohdistus)</a:t>
            </a:r>
          </a:p>
          <a:p>
            <a:pPr>
              <a:lnSpc>
                <a:spcPct val="80000"/>
              </a:lnSpc>
            </a:pPr>
            <a:r>
              <a:rPr lang="fi-FI" sz="2400" b="1" dirty="0" smtClean="0">
                <a:latin typeface="Comic Sans MS" pitchFamily="66" charset="0"/>
              </a:rPr>
              <a:t>Kuntatalous (verokertymä, vero-%, palvelurakenne </a:t>
            </a:r>
            <a:r>
              <a:rPr lang="fi-FI" sz="2400" b="1" dirty="0" err="1" smtClean="0">
                <a:latin typeface="Comic Sans MS" pitchFamily="66" charset="0"/>
              </a:rPr>
              <a:t>yt</a:t>
            </a:r>
            <a:r>
              <a:rPr lang="fi-FI" sz="2400" b="1" dirty="0" smtClean="0">
                <a:latin typeface="Comic Sans MS" pitchFamily="66" charset="0"/>
              </a:rPr>
              <a:t> –neuvottelut)</a:t>
            </a:r>
          </a:p>
          <a:p>
            <a:pPr lvl="1">
              <a:lnSpc>
                <a:spcPct val="80000"/>
              </a:lnSpc>
            </a:pPr>
            <a:r>
              <a:rPr lang="fi-FI" sz="2000" b="1" dirty="0" smtClean="0">
                <a:latin typeface="Comic Sans MS" pitchFamily="66" charset="0"/>
              </a:rPr>
              <a:t>alijäämät: 2012: 20 milj. €; 2013: 15 milj. €</a:t>
            </a:r>
          </a:p>
          <a:p>
            <a:pPr>
              <a:lnSpc>
                <a:spcPct val="80000"/>
              </a:lnSpc>
            </a:pPr>
            <a:r>
              <a:rPr lang="fi-FI" sz="2400" b="1" dirty="0" smtClean="0">
                <a:latin typeface="Comic Sans MS" pitchFamily="66" charset="0"/>
              </a:rPr>
              <a:t>Kunta- ja palvelurakenneuudistus (ml. VOS) harvan asutuksen maakunnassa </a:t>
            </a:r>
          </a:p>
          <a:p>
            <a:pPr>
              <a:lnSpc>
                <a:spcPct val="80000"/>
              </a:lnSpc>
            </a:pPr>
            <a:r>
              <a:rPr lang="fi-FI" sz="2400" b="1" dirty="0" smtClean="0">
                <a:latin typeface="Comic Sans MS" pitchFamily="66" charset="0"/>
              </a:rPr>
              <a:t>Kajaanin ammattikorkeakoulun toimilupa</a:t>
            </a:r>
          </a:p>
          <a:p>
            <a:pPr>
              <a:lnSpc>
                <a:spcPct val="80000"/>
              </a:lnSpc>
            </a:pPr>
            <a:r>
              <a:rPr lang="fi-FI" sz="2400" b="1" dirty="0" smtClean="0">
                <a:latin typeface="Comic Sans MS" pitchFamily="66" charset="0"/>
              </a:rPr>
              <a:t>Toisen asteen ammatillisen koulutuksen paikat</a:t>
            </a:r>
          </a:p>
          <a:p>
            <a:pPr>
              <a:lnSpc>
                <a:spcPct val="80000"/>
              </a:lnSpc>
            </a:pPr>
            <a:r>
              <a:rPr lang="fi-FI" sz="2400" b="1" dirty="0" smtClean="0">
                <a:latin typeface="Comic Sans MS" pitchFamily="66" charset="0"/>
              </a:rPr>
              <a:t>Työvoiman </a:t>
            </a:r>
            <a:r>
              <a:rPr lang="fi-FI" sz="2400" b="1" dirty="0" err="1" smtClean="0">
                <a:latin typeface="Comic Sans MS" pitchFamily="66" charset="0"/>
              </a:rPr>
              <a:t>kohtaanto-ongelma</a:t>
            </a:r>
            <a:endParaRPr lang="fi-FI" sz="2400" b="1" dirty="0" smtClean="0">
              <a:latin typeface="Comic Sans MS" pitchFamily="66" charset="0"/>
            </a:endParaRPr>
          </a:p>
          <a:p>
            <a:pPr>
              <a:lnSpc>
                <a:spcPct val="80000"/>
              </a:lnSpc>
            </a:pPr>
            <a:r>
              <a:rPr lang="fi-FI" sz="2400" b="1" dirty="0" smtClean="0">
                <a:latin typeface="Comic Sans MS" pitchFamily="66" charset="0"/>
              </a:rPr>
              <a:t>Lentoliikennestrategian kattavuus</a:t>
            </a:r>
          </a:p>
          <a:p>
            <a:pPr>
              <a:lnSpc>
                <a:spcPct val="80000"/>
              </a:lnSpc>
            </a:pPr>
            <a:r>
              <a:rPr lang="fi-FI" sz="2400" b="1" dirty="0" smtClean="0">
                <a:latin typeface="Comic Sans MS" pitchFamily="66" charset="0"/>
              </a:rPr>
              <a:t>Talvivaara (luvat, luonnonsuojelu, valvonta, vero, työpaikat, metallien hinnat, imago ja matkailu)</a:t>
            </a:r>
          </a:p>
          <a:p>
            <a:pPr>
              <a:lnSpc>
                <a:spcPct val="80000"/>
              </a:lnSpc>
            </a:pPr>
            <a:endParaRPr lang="fi-FI" sz="2400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8068933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04813"/>
            <a:ext cx="7772400" cy="1079500"/>
          </a:xfrm>
        </p:spPr>
        <p:txBody>
          <a:bodyPr/>
          <a:lstStyle/>
          <a:p>
            <a:r>
              <a:rPr lang="fi-FI" sz="3200" dirty="0" smtClean="0">
                <a:solidFill>
                  <a:srgbClr val="003366"/>
                </a:solidFill>
                <a:latin typeface="Arial" charset="0"/>
                <a:cs typeface="Arial" charset="0"/>
              </a:rPr>
              <a:t>     </a:t>
            </a:r>
            <a:r>
              <a:rPr lang="fi-FI" sz="3600" dirty="0" smtClean="0">
                <a:solidFill>
                  <a:srgbClr val="FF0000"/>
                </a:solidFill>
                <a:latin typeface="Comic Sans MS" pitchFamily="66" charset="0"/>
                <a:cs typeface="Arial" charset="0"/>
              </a:rPr>
              <a:t>Kainuun edunajaminen, pääteemat v. 2013 (1/2)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700212"/>
            <a:ext cx="7772400" cy="4825131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fi-FI" sz="2000" dirty="0" smtClean="0">
                <a:latin typeface="Comic Sans MS" pitchFamily="66" charset="0"/>
              </a:rPr>
              <a:t>Koulutusketjun toimintakyky:</a:t>
            </a:r>
          </a:p>
          <a:p>
            <a:pPr lvl="1">
              <a:lnSpc>
                <a:spcPct val="90000"/>
              </a:lnSpc>
            </a:pPr>
            <a:r>
              <a:rPr lang="fi-FI" sz="2000" dirty="0" smtClean="0">
                <a:latin typeface="Comic Sans MS" pitchFamily="66" charset="0"/>
              </a:rPr>
              <a:t>Kajaanin ammattikorkeakoulun toimiluvan uusiminen</a:t>
            </a:r>
          </a:p>
          <a:p>
            <a:pPr lvl="1">
              <a:lnSpc>
                <a:spcPct val="90000"/>
              </a:lnSpc>
            </a:pPr>
            <a:r>
              <a:rPr lang="fi-FI" sz="2000" dirty="0" smtClean="0">
                <a:latin typeface="Comic Sans MS" pitchFamily="66" charset="0"/>
              </a:rPr>
              <a:t>Ammatillisen toisen asteen koulutuksen paikkaleikkausten minimointi</a:t>
            </a:r>
          </a:p>
          <a:p>
            <a:pPr>
              <a:lnSpc>
                <a:spcPct val="90000"/>
              </a:lnSpc>
            </a:pPr>
            <a:r>
              <a:rPr lang="fi-FI" sz="2000" dirty="0" smtClean="0">
                <a:latin typeface="Comic Sans MS" pitchFamily="66" charset="0"/>
              </a:rPr>
              <a:t>Saavutettavuus</a:t>
            </a:r>
          </a:p>
          <a:p>
            <a:pPr lvl="1">
              <a:lnSpc>
                <a:spcPct val="90000"/>
              </a:lnSpc>
            </a:pPr>
            <a:r>
              <a:rPr lang="fi-FI" sz="2000" dirty="0" smtClean="0">
                <a:latin typeface="Comic Sans MS" pitchFamily="66" charset="0"/>
              </a:rPr>
              <a:t>Kuljetustuki</a:t>
            </a:r>
          </a:p>
          <a:p>
            <a:pPr lvl="1">
              <a:lnSpc>
                <a:spcPct val="90000"/>
              </a:lnSpc>
            </a:pPr>
            <a:r>
              <a:rPr lang="fi-FI" sz="2000" dirty="0" smtClean="0">
                <a:latin typeface="Comic Sans MS" pitchFamily="66" charset="0"/>
              </a:rPr>
              <a:t>Joukkoliikenne</a:t>
            </a:r>
          </a:p>
          <a:p>
            <a:pPr lvl="1">
              <a:lnSpc>
                <a:spcPct val="90000"/>
              </a:lnSpc>
            </a:pPr>
            <a:r>
              <a:rPr lang="fi-FI" sz="2000" dirty="0" smtClean="0">
                <a:latin typeface="Comic Sans MS" pitchFamily="66" charset="0"/>
              </a:rPr>
              <a:t>Laajakaista, rahoituksen varmistaminen</a:t>
            </a:r>
          </a:p>
          <a:p>
            <a:pPr>
              <a:lnSpc>
                <a:spcPct val="90000"/>
              </a:lnSpc>
            </a:pPr>
            <a:r>
              <a:rPr lang="fi-FI" sz="2000" dirty="0" smtClean="0">
                <a:latin typeface="Comic Sans MS" pitchFamily="66" charset="0"/>
              </a:rPr>
              <a:t>Työpaikkojen varmistaminen ja luonti</a:t>
            </a:r>
          </a:p>
          <a:p>
            <a:pPr lvl="1">
              <a:lnSpc>
                <a:spcPct val="90000"/>
              </a:lnSpc>
            </a:pPr>
            <a:r>
              <a:rPr lang="fi-FI" sz="2000" dirty="0" smtClean="0">
                <a:latin typeface="Comic Sans MS" pitchFamily="66" charset="0"/>
              </a:rPr>
              <a:t>julkinen talous: valtion aluehallinnon palvelujen jatkuvuuden turvaaminen (Kainuun ELY – keskus ja </a:t>
            </a:r>
            <a:r>
              <a:rPr lang="fi-FI" sz="2000" dirty="0" err="1" smtClean="0">
                <a:latin typeface="Comic Sans MS" pitchFamily="66" charset="0"/>
              </a:rPr>
              <a:t>Pelson</a:t>
            </a:r>
            <a:r>
              <a:rPr lang="fi-FI" sz="2000" dirty="0" smtClean="0">
                <a:latin typeface="Comic Sans MS" pitchFamily="66" charset="0"/>
              </a:rPr>
              <a:t> vankila)</a:t>
            </a:r>
          </a:p>
          <a:p>
            <a:pPr lvl="1">
              <a:lnSpc>
                <a:spcPct val="90000"/>
              </a:lnSpc>
            </a:pPr>
            <a:r>
              <a:rPr lang="fi-FI" sz="2000" dirty="0" smtClean="0">
                <a:latin typeface="Comic Sans MS" pitchFamily="66" charset="0"/>
              </a:rPr>
              <a:t>avoin talous: äkillisen rakennemuutoksen hallinta (UPM:n ja </a:t>
            </a:r>
            <a:r>
              <a:rPr lang="fi-FI" sz="2000" dirty="0" err="1" smtClean="0">
                <a:latin typeface="Comic Sans MS" pitchFamily="66" charset="0"/>
              </a:rPr>
              <a:t>Incapin</a:t>
            </a:r>
            <a:r>
              <a:rPr lang="fi-FI" sz="2000" dirty="0" smtClean="0">
                <a:latin typeface="Comic Sans MS" pitchFamily="66" charset="0"/>
              </a:rPr>
              <a:t> jälkihoito), huolenpito Kainuun peruselinkeinoista</a:t>
            </a:r>
          </a:p>
          <a:p>
            <a:pPr>
              <a:lnSpc>
                <a:spcPct val="90000"/>
              </a:lnSpc>
            </a:pPr>
            <a:endParaRPr lang="fi-FI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42345054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76250"/>
            <a:ext cx="7772400" cy="936625"/>
          </a:xfrm>
        </p:spPr>
        <p:txBody>
          <a:bodyPr/>
          <a:lstStyle/>
          <a:p>
            <a:r>
              <a:rPr lang="fi-FI" sz="3200" dirty="0" smtClean="0">
                <a:solidFill>
                  <a:srgbClr val="003366"/>
                </a:solidFill>
                <a:latin typeface="Arial" charset="0"/>
                <a:cs typeface="Arial" charset="0"/>
              </a:rPr>
              <a:t>     </a:t>
            </a:r>
            <a:r>
              <a:rPr lang="fi-FI" sz="3600" dirty="0" smtClean="0">
                <a:solidFill>
                  <a:srgbClr val="FF0000"/>
                </a:solidFill>
                <a:latin typeface="Comic Sans MS" pitchFamily="66" charset="0"/>
                <a:cs typeface="Arial" charset="0"/>
              </a:rPr>
              <a:t>Kainuun edunajaminen, pääteemat v. 2013 (2/2)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773238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fi-FI" sz="2400" dirty="0" smtClean="0">
                <a:latin typeface="Comic Sans MS" pitchFamily="66" charset="0"/>
                <a:cs typeface="Arial" charset="0"/>
              </a:rPr>
              <a:t>Uusi rakennerahastokausi, EU 2014 – 2020  </a:t>
            </a:r>
          </a:p>
          <a:p>
            <a:pPr lvl="1">
              <a:lnSpc>
                <a:spcPct val="90000"/>
              </a:lnSpc>
            </a:pPr>
            <a:r>
              <a:rPr lang="fi-FI" sz="2000" dirty="0" smtClean="0">
                <a:latin typeface="Comic Sans MS" pitchFamily="66" charset="0"/>
                <a:cs typeface="Arial" charset="0"/>
              </a:rPr>
              <a:t>Riittävän rahoituksen varmistaminen alueellisten suunnitelmien toteutukseen</a:t>
            </a:r>
          </a:p>
          <a:p>
            <a:pPr lvl="1">
              <a:lnSpc>
                <a:spcPct val="90000"/>
              </a:lnSpc>
            </a:pPr>
            <a:r>
              <a:rPr lang="fi-FI" sz="2000" dirty="0" smtClean="0">
                <a:latin typeface="Comic Sans MS" pitchFamily="66" charset="0"/>
                <a:cs typeface="Arial" charset="0"/>
              </a:rPr>
              <a:t>alueellisten kasvusopimusten takaaminen, Kajaanin mukana olo kasvusopimuksessa</a:t>
            </a:r>
          </a:p>
          <a:p>
            <a:pPr>
              <a:lnSpc>
                <a:spcPct val="90000"/>
              </a:lnSpc>
            </a:pPr>
            <a:r>
              <a:rPr lang="fi-FI" sz="2400" dirty="0" smtClean="0">
                <a:latin typeface="Comic Sans MS" pitchFamily="66" charset="0"/>
                <a:cs typeface="Arial" charset="0"/>
              </a:rPr>
              <a:t>Energia </a:t>
            </a:r>
          </a:p>
          <a:p>
            <a:pPr lvl="1">
              <a:lnSpc>
                <a:spcPct val="90000"/>
              </a:lnSpc>
            </a:pPr>
            <a:r>
              <a:rPr lang="fi-FI" sz="2000" dirty="0" smtClean="0">
                <a:latin typeface="Comic Sans MS" pitchFamily="66" charset="0"/>
                <a:cs typeface="Arial" charset="0"/>
              </a:rPr>
              <a:t>bioenergia ja tuulivoima</a:t>
            </a:r>
          </a:p>
          <a:p>
            <a:pPr>
              <a:lnSpc>
                <a:spcPct val="90000"/>
              </a:lnSpc>
            </a:pPr>
            <a:r>
              <a:rPr lang="fi-FI" sz="2400" dirty="0" smtClean="0">
                <a:latin typeface="Comic Sans MS" pitchFamily="66" charset="0"/>
                <a:cs typeface="Arial" charset="0"/>
              </a:rPr>
              <a:t>Kuntarakenneuudistus ja sosiaali- ja terveydenhuollon palvelurakenneselvitys </a:t>
            </a:r>
          </a:p>
          <a:p>
            <a:pPr lvl="1">
              <a:lnSpc>
                <a:spcPct val="90000"/>
              </a:lnSpc>
            </a:pPr>
            <a:r>
              <a:rPr lang="fi-FI" sz="2000" dirty="0" smtClean="0">
                <a:latin typeface="Comic Sans MS" pitchFamily="66" charset="0"/>
                <a:cs typeface="Arial" charset="0"/>
              </a:rPr>
              <a:t>Kainuun keskussairaalan säilyminen päivystyssairaalana</a:t>
            </a:r>
          </a:p>
          <a:p>
            <a:pPr>
              <a:lnSpc>
                <a:spcPct val="90000"/>
              </a:lnSpc>
            </a:pPr>
            <a:r>
              <a:rPr lang="fi-FI" sz="2400" dirty="0" smtClean="0">
                <a:latin typeface="Comic Sans MS" pitchFamily="66" charset="0"/>
                <a:cs typeface="Arial" charset="0"/>
              </a:rPr>
              <a:t>Kaivosasiat</a:t>
            </a:r>
          </a:p>
          <a:p>
            <a:pPr>
              <a:lnSpc>
                <a:spcPct val="90000"/>
              </a:lnSpc>
            </a:pPr>
            <a:endParaRPr lang="fi-FI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31544909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818" name="Object 2"/>
          <p:cNvGraphicFramePr>
            <a:graphicFrameLocks noGrp="1" noChangeAspect="1"/>
          </p:cNvGraphicFramePr>
          <p:nvPr>
            <p:ph/>
          </p:nvPr>
        </p:nvGraphicFramePr>
        <p:xfrm>
          <a:off x="0" y="0"/>
          <a:ext cx="8964613" cy="6453188"/>
        </p:xfrm>
        <a:graphic>
          <a:graphicData uri="http://schemas.openxmlformats.org/presentationml/2006/ole">
            <p:oleObj spid="_x0000_s4104" name="Kaavio" r:id="rId3" imgW="6562649" imgH="3628949" progId="Excel.Chart.8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28084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468312" y="404813"/>
            <a:ext cx="8424167" cy="1356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1546" tIns="40774" rIns="81546" bIns="40774">
            <a:spAutoFit/>
          </a:bodyPr>
          <a:lstStyle>
            <a:lvl1pPr marL="457200" indent="-457200" defTabSz="817563"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17563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17563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17563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17563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17563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17563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17563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17563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fi-FI" sz="3200" b="1" dirty="0" smtClean="0">
                <a:solidFill>
                  <a:srgbClr val="003366"/>
                </a:solidFill>
                <a:cs typeface="Arial" charset="0"/>
              </a:rPr>
              <a:t>        </a:t>
            </a:r>
            <a:r>
              <a:rPr lang="fi-FI" sz="3200" b="1" dirty="0" smtClean="0">
                <a:solidFill>
                  <a:srgbClr val="FF0000"/>
                </a:solidFill>
                <a:latin typeface="Comic Sans MS" pitchFamily="66" charset="0"/>
                <a:cs typeface="Arial" charset="0"/>
              </a:rPr>
              <a:t>Kainuun </a:t>
            </a:r>
            <a:r>
              <a:rPr lang="fi-FI" sz="3200" b="1" dirty="0">
                <a:solidFill>
                  <a:srgbClr val="FF0000"/>
                </a:solidFill>
                <a:latin typeface="Comic Sans MS" pitchFamily="66" charset="0"/>
                <a:cs typeface="Arial" charset="0"/>
              </a:rPr>
              <a:t>sosiaali- ja terveystoimen </a:t>
            </a:r>
            <a:r>
              <a:rPr lang="fi-FI" sz="3200" b="1" dirty="0" smtClean="0">
                <a:solidFill>
                  <a:srgbClr val="FF0000"/>
                </a:solidFill>
                <a:latin typeface="Comic Sans MS" pitchFamily="66" charset="0"/>
                <a:cs typeface="Arial" charset="0"/>
              </a:rPr>
              <a:t>   </a:t>
            </a:r>
          </a:p>
          <a:p>
            <a:pPr algn="ctr" eaLnBrk="1" hangingPunct="1">
              <a:lnSpc>
                <a:spcPct val="90000"/>
              </a:lnSpc>
            </a:pPr>
            <a:r>
              <a:rPr lang="fi-FI" sz="3200" b="1" dirty="0">
                <a:solidFill>
                  <a:srgbClr val="FF0000"/>
                </a:solidFill>
                <a:latin typeface="Comic Sans MS" pitchFamily="66" charset="0"/>
                <a:cs typeface="Arial" charset="0"/>
              </a:rPr>
              <a:t> </a:t>
            </a:r>
            <a:r>
              <a:rPr lang="fi-FI" sz="3200" b="1" dirty="0" smtClean="0">
                <a:solidFill>
                  <a:srgbClr val="FF0000"/>
                </a:solidFill>
                <a:latin typeface="Comic Sans MS" pitchFamily="66" charset="0"/>
                <a:cs typeface="Arial" charset="0"/>
              </a:rPr>
              <a:t>      palvelutarve-ennuste </a:t>
            </a:r>
            <a:r>
              <a:rPr lang="fi-FI" sz="3200" b="1" dirty="0">
                <a:solidFill>
                  <a:srgbClr val="FF0000"/>
                </a:solidFill>
                <a:latin typeface="Comic Sans MS" pitchFamily="66" charset="0"/>
                <a:cs typeface="Arial" charset="0"/>
              </a:rPr>
              <a:t>v. 2030</a:t>
            </a:r>
          </a:p>
          <a:p>
            <a:pPr algn="ctr" eaLnBrk="1" hangingPunct="1">
              <a:lnSpc>
                <a:spcPct val="90000"/>
              </a:lnSpc>
              <a:buFontTx/>
              <a:buChar char="•"/>
            </a:pPr>
            <a:endParaRPr lang="fi-FI" sz="2800" b="1" u="sng" dirty="0"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684213" y="1773238"/>
            <a:ext cx="8064500" cy="359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fi-FI"/>
          </a:p>
          <a:p>
            <a:pPr eaLnBrk="1" hangingPunct="1">
              <a:spcBef>
                <a:spcPct val="50000"/>
              </a:spcBef>
            </a:pPr>
            <a:endParaRPr lang="fi-FI"/>
          </a:p>
          <a:p>
            <a:pPr eaLnBrk="1" hangingPunct="1">
              <a:spcBef>
                <a:spcPct val="50000"/>
              </a:spcBef>
            </a:pPr>
            <a:endParaRPr lang="fi-FI"/>
          </a:p>
          <a:p>
            <a:pPr eaLnBrk="1" hangingPunct="1">
              <a:spcBef>
                <a:spcPct val="50000"/>
              </a:spcBef>
            </a:pPr>
            <a:endParaRPr lang="fi-FI"/>
          </a:p>
          <a:p>
            <a:pPr eaLnBrk="1" hangingPunct="1">
              <a:spcBef>
                <a:spcPct val="50000"/>
              </a:spcBef>
            </a:pPr>
            <a:endParaRPr lang="fi-FI"/>
          </a:p>
          <a:p>
            <a:pPr eaLnBrk="1" hangingPunct="1">
              <a:spcBef>
                <a:spcPct val="50000"/>
              </a:spcBef>
            </a:pPr>
            <a:endParaRPr lang="fi-FI"/>
          </a:p>
          <a:p>
            <a:pPr eaLnBrk="1" hangingPunct="1">
              <a:spcBef>
                <a:spcPct val="50000"/>
              </a:spcBef>
            </a:pPr>
            <a:endParaRPr lang="fi-FI"/>
          </a:p>
          <a:p>
            <a:pPr eaLnBrk="1" hangingPunct="1">
              <a:spcBef>
                <a:spcPct val="50000"/>
              </a:spcBef>
            </a:pPr>
            <a:endParaRPr lang="fi-FI"/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611188" y="1628775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256" tIns="43628" rIns="87256" bIns="43628"/>
          <a:lstStyle/>
          <a:p>
            <a:pPr marL="342900" indent="-342900" eaLnBrk="0" hangingPunct="0">
              <a:buFontTx/>
              <a:buChar char="•"/>
            </a:pPr>
            <a:r>
              <a:rPr lang="fi-FI" dirty="0">
                <a:latin typeface="Comic Sans MS" pitchFamily="66" charset="0"/>
                <a:cs typeface="Arial" charset="0"/>
              </a:rPr>
              <a:t>Mikäli kainuulaisten terveydentila ja etenkin ikääntyvän väestön toimintakyky jää jatkossakin nykyiselle tasolleen, olemme v. 2030 tilanteessa, jossa </a:t>
            </a:r>
            <a:r>
              <a:rPr lang="fi-FI" b="1" u="sng" dirty="0">
                <a:latin typeface="Comic Sans MS" pitchFamily="66" charset="0"/>
                <a:cs typeface="Arial" charset="0"/>
              </a:rPr>
              <a:t>Kainuun palvelutarve on 50 %</a:t>
            </a:r>
            <a:r>
              <a:rPr lang="fi-FI" dirty="0">
                <a:latin typeface="Comic Sans MS" pitchFamily="66" charset="0"/>
                <a:cs typeface="Arial" charset="0"/>
              </a:rPr>
              <a:t> nykyistä korkeampi ja samanaikaisesti käytettävissä olevat </a:t>
            </a:r>
            <a:r>
              <a:rPr lang="fi-FI" b="1" u="sng" dirty="0">
                <a:latin typeface="Comic Sans MS" pitchFamily="66" charset="0"/>
                <a:cs typeface="Arial" charset="0"/>
              </a:rPr>
              <a:t>työvoimaresurssit vähenevät 30 %.</a:t>
            </a:r>
          </a:p>
        </p:txBody>
      </p:sp>
    </p:spTree>
    <p:extLst>
      <p:ext uri="{BB962C8B-B14F-4D97-AF65-F5344CB8AC3E}">
        <p14:creationId xmlns:p14="http://schemas.microsoft.com/office/powerpoint/2010/main" xmlns="" val="15806278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letusrakenne">
  <a:themeElements>
    <a:clrScheme name="Oletusrakenn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letusrakenne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Oletusrakenn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3505</TotalTime>
  <Words>1078</Words>
  <Application>Microsoft Office PowerPoint</Application>
  <PresentationFormat>On-screen Show (4:3)</PresentationFormat>
  <Paragraphs>531</Paragraphs>
  <Slides>21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Oletusrakenne</vt:lpstr>
      <vt:lpstr>Microsoft Office Excel 97-2003 Worksheet</vt:lpstr>
      <vt:lpstr>Kaavio</vt:lpstr>
      <vt:lpstr>Laskentataulukko</vt:lpstr>
      <vt:lpstr>Microsoft Office Excel Chart</vt:lpstr>
      <vt:lpstr>   Kajaanin yliopistokeskuksen henkilöstöpäivä   Kajaani, TAITO 2 ke 5.12.2012   Anssi Tuominen koulutustoimialan johtaja Kainuun maakunta -kuntayhtymä</vt:lpstr>
      <vt:lpstr>Slide 2</vt:lpstr>
      <vt:lpstr>Slide 3</vt:lpstr>
      <vt:lpstr>    Kainuun tulevaisuuden avainkysymyksiä</vt:lpstr>
      <vt:lpstr>Kainuun ajankohtaiset asiat  Eduskunta, Helsinki 27.11.2012</vt:lpstr>
      <vt:lpstr>     Kainuun edunajaminen, pääteemat v. 2013 (1/2)</vt:lpstr>
      <vt:lpstr>     Kainuun edunajaminen, pääteemat v. 2013 (2/2)</vt:lpstr>
      <vt:lpstr>Slide 8</vt:lpstr>
      <vt:lpstr>Slide 9</vt:lpstr>
      <vt:lpstr>Slide 10</vt:lpstr>
      <vt:lpstr>Toiminta 2013</vt:lpstr>
      <vt:lpstr>Haasteet 2013  1/2</vt:lpstr>
      <vt:lpstr>Haasteet 2013  2/2</vt:lpstr>
      <vt:lpstr>Slide 14</vt:lpstr>
      <vt:lpstr>16 - vuotiaat Kainuussa </vt:lpstr>
      <vt:lpstr>Slide 16</vt:lpstr>
      <vt:lpstr>Slide 17</vt:lpstr>
      <vt:lpstr>Slide 18</vt:lpstr>
      <vt:lpstr>Slide 19</vt:lpstr>
      <vt:lpstr>Slide 20</vt:lpstr>
      <vt:lpstr> </vt:lpstr>
    </vt:vector>
  </TitlesOfParts>
  <Company>Kainuun Liitto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TÄHÄN ESITYKSEN NIMI</dc:title>
  <dc:creator>Kainuun Liitto</dc:creator>
  <cp:lastModifiedBy> </cp:lastModifiedBy>
  <cp:revision>294</cp:revision>
  <cp:lastPrinted>2012-11-27T08:52:24Z</cp:lastPrinted>
  <dcterms:created xsi:type="dcterms:W3CDTF">2005-03-15T12:58:14Z</dcterms:created>
  <dcterms:modified xsi:type="dcterms:W3CDTF">2012-12-10T13:33:42Z</dcterms:modified>
</cp:coreProperties>
</file>