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479" r:id="rId6"/>
    <p:sldId id="477" r:id="rId7"/>
    <p:sldId id="478" r:id="rId8"/>
    <p:sldId id="464" r:id="rId9"/>
    <p:sldId id="474" r:id="rId10"/>
    <p:sldId id="257" r:id="rId11"/>
    <p:sldId id="382" r:id="rId12"/>
    <p:sldId id="383" r:id="rId13"/>
    <p:sldId id="387" r:id="rId14"/>
    <p:sldId id="476" r:id="rId15"/>
    <p:sldId id="377" r:id="rId16"/>
    <p:sldId id="378" r:id="rId17"/>
    <p:sldId id="468" r:id="rId18"/>
    <p:sldId id="470" r:id="rId19"/>
    <p:sldId id="471" r:id="rId20"/>
    <p:sldId id="480" r:id="rId21"/>
    <p:sldId id="481" r:id="rId22"/>
    <p:sldId id="393" r:id="rId23"/>
    <p:sldId id="469" r:id="rId24"/>
    <p:sldId id="428" r:id="rId25"/>
    <p:sldId id="431" r:id="rId26"/>
    <p:sldId id="435" r:id="rId27"/>
    <p:sldId id="394" r:id="rId28"/>
    <p:sldId id="444" r:id="rId29"/>
    <p:sldId id="461" r:id="rId30"/>
    <p:sldId id="463" r:id="rId31"/>
    <p:sldId id="473" r:id="rId32"/>
    <p:sldId id="441" r:id="rId33"/>
    <p:sldId id="433" r:id="rId34"/>
    <p:sldId id="381" r:id="rId35"/>
    <p:sldId id="482" r:id="rId36"/>
    <p:sldId id="483" r:id="rId37"/>
    <p:sldId id="291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76" userDrawn="1">
          <p15:clr>
            <a:srgbClr val="A4A3A4"/>
          </p15:clr>
        </p15:guide>
        <p15:guide id="3" pos="855">
          <p15:clr>
            <a:srgbClr val="A4A3A4"/>
          </p15:clr>
        </p15:guide>
        <p15:guide id="4" pos="1164" userDrawn="1">
          <p15:clr>
            <a:srgbClr val="A4A3A4"/>
          </p15:clr>
        </p15:guide>
        <p15:guide id="5" pos="3137" userDrawn="1">
          <p15:clr>
            <a:srgbClr val="A4A3A4"/>
          </p15:clr>
        </p15:guide>
        <p15:guide id="6" pos="3885" userDrawn="1">
          <p15:clr>
            <a:srgbClr val="A4A3A4"/>
          </p15:clr>
        </p15:guide>
        <p15:guide id="7" pos="7466">
          <p15:clr>
            <a:srgbClr val="A4A3A4"/>
          </p15:clr>
        </p15:guide>
        <p15:guide id="8" pos="215">
          <p15:clr>
            <a:srgbClr val="A4A3A4"/>
          </p15:clr>
        </p15:guide>
        <p15:guide id="9" pos="5745" userDrawn="1">
          <p15:clr>
            <a:srgbClr val="A4A3A4"/>
          </p15:clr>
        </p15:guide>
        <p15:guide id="10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AEEF"/>
    <a:srgbClr val="4BBCA9"/>
    <a:srgbClr val="A6A6A6"/>
    <a:srgbClr val="FF94A7"/>
    <a:srgbClr val="C49A6C"/>
    <a:srgbClr val="39B54A"/>
    <a:srgbClr val="23408F"/>
    <a:srgbClr val="FFFFFF"/>
    <a:srgbClr val="234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12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510" y="72"/>
      </p:cViewPr>
      <p:guideLst>
        <p:guide pos="3976"/>
        <p:guide pos="855"/>
        <p:guide pos="1164"/>
        <p:guide pos="3137"/>
        <p:guide pos="3885"/>
        <p:guide pos="7466"/>
        <p:guide pos="215"/>
        <p:guide pos="5745"/>
        <p:guide orient="horz" pos="2160"/>
      </p:guideLst>
    </p:cSldViewPr>
  </p:slideViewPr>
  <p:outlineViewPr>
    <p:cViewPr>
      <p:scale>
        <a:sx n="33" d="100"/>
        <a:sy n="33" d="100"/>
      </p:scale>
      <p:origin x="0" y="-6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B13F5-594A-4D44-9AAD-C0F47A1CF2E9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1CDC453E-C4FA-3C4F-BD1E-26C56AF555DC}">
      <dgm:prSet phldrT="[Teksti]"/>
      <dgm:spPr/>
      <dgm:t>
        <a:bodyPr/>
        <a:lstStyle/>
        <a:p>
          <a:r>
            <a:rPr lang="fi-FI" dirty="0" smtClean="0"/>
            <a:t>Osaava hyvinvoiva henkilöstö</a:t>
          </a:r>
          <a:endParaRPr lang="fi-FI" dirty="0"/>
        </a:p>
      </dgm:t>
    </dgm:pt>
    <dgm:pt modelId="{57523C0F-0E54-FF4C-BCFA-D0276B3084A2}" type="parTrans" cxnId="{96D2B8CF-D467-7143-9E48-D5D5CB1AB6CD}">
      <dgm:prSet/>
      <dgm:spPr/>
      <dgm:t>
        <a:bodyPr/>
        <a:lstStyle/>
        <a:p>
          <a:endParaRPr lang="fi-FI"/>
        </a:p>
      </dgm:t>
    </dgm:pt>
    <dgm:pt modelId="{0E087F2E-1BC6-AB45-94E0-A627BC33D010}" type="sibTrans" cxnId="{96D2B8CF-D467-7143-9E48-D5D5CB1AB6CD}">
      <dgm:prSet/>
      <dgm:spPr/>
      <dgm:t>
        <a:bodyPr/>
        <a:lstStyle/>
        <a:p>
          <a:endParaRPr lang="fi-FI"/>
        </a:p>
      </dgm:t>
    </dgm:pt>
    <dgm:pt modelId="{D65761D6-F9B5-0246-9CEF-5F27ADD2E7BD}">
      <dgm:prSet phldrT="[Teksti]"/>
      <dgm:spPr/>
      <dgm:t>
        <a:bodyPr/>
        <a:lstStyle/>
        <a:p>
          <a:r>
            <a:rPr lang="fi-FI" dirty="0" smtClean="0"/>
            <a:t>Korkeatasoinen vaikuttava tutkimus</a:t>
          </a:r>
          <a:endParaRPr lang="fi-FI" dirty="0"/>
        </a:p>
      </dgm:t>
    </dgm:pt>
    <dgm:pt modelId="{0101D600-871F-2F4F-9ED4-14DD3C0B0642}" type="parTrans" cxnId="{5E6CB73F-98DC-C64D-92C3-DB6302162094}">
      <dgm:prSet/>
      <dgm:spPr/>
      <dgm:t>
        <a:bodyPr/>
        <a:lstStyle/>
        <a:p>
          <a:endParaRPr lang="fi-FI"/>
        </a:p>
      </dgm:t>
    </dgm:pt>
    <dgm:pt modelId="{91F53B48-35F4-314A-BDB4-B228A2B8E251}" type="sibTrans" cxnId="{5E6CB73F-98DC-C64D-92C3-DB6302162094}">
      <dgm:prSet/>
      <dgm:spPr/>
      <dgm:t>
        <a:bodyPr/>
        <a:lstStyle/>
        <a:p>
          <a:endParaRPr lang="fi-FI"/>
        </a:p>
      </dgm:t>
    </dgm:pt>
    <dgm:pt modelId="{9CC4F90A-849E-B647-819B-74A732032D91}">
      <dgm:prSet phldrT="[Teksti]"/>
      <dgm:spPr/>
      <dgm:t>
        <a:bodyPr/>
        <a:lstStyle/>
        <a:p>
          <a:r>
            <a:rPr lang="fi-FI" dirty="0" smtClean="0"/>
            <a:t>Aktiivinen kumppanuus ja vuoropuhelu</a:t>
          </a:r>
          <a:endParaRPr lang="fi-FI" dirty="0"/>
        </a:p>
      </dgm:t>
    </dgm:pt>
    <dgm:pt modelId="{C45C3270-1FEB-7B4F-844F-EFC245D2CBD6}" type="parTrans" cxnId="{E3F54AC8-72B0-E240-BE54-5D5D633FD46F}">
      <dgm:prSet/>
      <dgm:spPr/>
      <dgm:t>
        <a:bodyPr/>
        <a:lstStyle/>
        <a:p>
          <a:endParaRPr lang="fi-FI"/>
        </a:p>
      </dgm:t>
    </dgm:pt>
    <dgm:pt modelId="{A88780F4-5394-CA49-A510-05B806E34F9F}" type="sibTrans" cxnId="{E3F54AC8-72B0-E240-BE54-5D5D633FD46F}">
      <dgm:prSet/>
      <dgm:spPr/>
      <dgm:t>
        <a:bodyPr/>
        <a:lstStyle/>
        <a:p>
          <a:endParaRPr lang="fi-FI"/>
        </a:p>
      </dgm:t>
    </dgm:pt>
    <dgm:pt modelId="{F5C22BBC-D801-CE45-91E5-4B6238DA182F}">
      <dgm:prSet phldrT="[Teksti]"/>
      <dgm:spPr/>
      <dgm:t>
        <a:bodyPr/>
        <a:lstStyle/>
        <a:p>
          <a:r>
            <a:rPr lang="fi-FI" dirty="0" smtClean="0"/>
            <a:t>Tunnettu vetovoimainen instituutio  </a:t>
          </a:r>
          <a:endParaRPr lang="fi-FI" dirty="0"/>
        </a:p>
      </dgm:t>
    </dgm:pt>
    <dgm:pt modelId="{EBC4A794-AAC6-4C43-B673-D34E13B59FA1}" type="parTrans" cxnId="{BF8B7D2C-31EB-2542-B91D-6DDFD05B46A0}">
      <dgm:prSet/>
      <dgm:spPr/>
      <dgm:t>
        <a:bodyPr/>
        <a:lstStyle/>
        <a:p>
          <a:endParaRPr lang="fi-FI"/>
        </a:p>
      </dgm:t>
    </dgm:pt>
    <dgm:pt modelId="{4CC478B0-4F72-784A-8236-E533EBDFCABE}" type="sibTrans" cxnId="{BF8B7D2C-31EB-2542-B91D-6DDFD05B46A0}">
      <dgm:prSet/>
      <dgm:spPr/>
      <dgm:t>
        <a:bodyPr/>
        <a:lstStyle/>
        <a:p>
          <a:endParaRPr lang="fi-FI"/>
        </a:p>
      </dgm:t>
    </dgm:pt>
    <dgm:pt modelId="{40BFCF6F-2050-4CDC-A7BD-80573BD3EFD4}">
      <dgm:prSet phldrT="[Teksti]"/>
      <dgm:spPr/>
      <dgm:t>
        <a:bodyPr/>
        <a:lstStyle/>
        <a:p>
          <a:r>
            <a:rPr lang="fi-FI" dirty="0" smtClean="0"/>
            <a:t>Vetovoimaiset kampukset ja osallistuva yhteisö</a:t>
          </a:r>
          <a:endParaRPr lang="fi-FI" dirty="0"/>
        </a:p>
      </dgm:t>
    </dgm:pt>
    <dgm:pt modelId="{57A90B9A-CA68-4A02-83E7-927FA6ECCBBD}" type="parTrans" cxnId="{59FFD19D-ED0C-423D-BC36-263C667FB52A}">
      <dgm:prSet/>
      <dgm:spPr/>
      <dgm:t>
        <a:bodyPr/>
        <a:lstStyle/>
        <a:p>
          <a:endParaRPr lang="en-US"/>
        </a:p>
      </dgm:t>
    </dgm:pt>
    <dgm:pt modelId="{E283C25D-5DE3-408F-AA22-884C3620D378}" type="sibTrans" cxnId="{59FFD19D-ED0C-423D-BC36-263C667FB52A}">
      <dgm:prSet/>
      <dgm:spPr/>
      <dgm:t>
        <a:bodyPr/>
        <a:lstStyle/>
        <a:p>
          <a:endParaRPr lang="en-US"/>
        </a:p>
      </dgm:t>
    </dgm:pt>
    <dgm:pt modelId="{E57F3CDE-D424-8E49-AE9A-C475A10E27FF}">
      <dgm:prSet phldrT="[Teksti]"/>
      <dgm:spPr/>
      <dgm:t>
        <a:bodyPr/>
        <a:lstStyle/>
        <a:p>
          <a:r>
            <a:rPr lang="fi-FI" dirty="0" smtClean="0"/>
            <a:t>Erinomainen työskentely-ympäristö</a:t>
          </a:r>
          <a:endParaRPr lang="fi-FI" dirty="0"/>
        </a:p>
      </dgm:t>
    </dgm:pt>
    <dgm:pt modelId="{464B21A7-F0B9-1E43-AB34-D922E9ECE7F1}" type="sibTrans" cxnId="{5340399D-6374-1749-882A-6EFC35005C4E}">
      <dgm:prSet/>
      <dgm:spPr/>
      <dgm:t>
        <a:bodyPr/>
        <a:lstStyle/>
        <a:p>
          <a:endParaRPr lang="fi-FI"/>
        </a:p>
      </dgm:t>
    </dgm:pt>
    <dgm:pt modelId="{20A311FD-BAC6-A146-BA14-DF082F6115C0}" type="parTrans" cxnId="{5340399D-6374-1749-882A-6EFC35005C4E}">
      <dgm:prSet/>
      <dgm:spPr/>
      <dgm:t>
        <a:bodyPr/>
        <a:lstStyle/>
        <a:p>
          <a:endParaRPr lang="fi-FI"/>
        </a:p>
      </dgm:t>
    </dgm:pt>
    <dgm:pt modelId="{118662BD-A3BA-4472-8CA3-661EDAACE611}">
      <dgm:prSet phldrT="[Teksti]"/>
      <dgm:spPr/>
      <dgm:t>
        <a:bodyPr/>
        <a:lstStyle/>
        <a:p>
          <a:r>
            <a:rPr lang="fi-FI" dirty="0" smtClean="0"/>
            <a:t>Laadukas koulutus elämän eri tilanteisiin</a:t>
          </a:r>
          <a:endParaRPr lang="fi-FI" dirty="0"/>
        </a:p>
      </dgm:t>
    </dgm:pt>
    <dgm:pt modelId="{606C2433-A156-41D6-974C-DEDE862AA30A}" type="parTrans" cxnId="{BBBFD621-FBF4-4756-8BFA-76B3B27C94E5}">
      <dgm:prSet/>
      <dgm:spPr/>
      <dgm:t>
        <a:bodyPr/>
        <a:lstStyle/>
        <a:p>
          <a:endParaRPr lang="en-US"/>
        </a:p>
      </dgm:t>
    </dgm:pt>
    <dgm:pt modelId="{2542E4F0-9D16-40D8-A8AB-3D27475743B8}" type="sibTrans" cxnId="{BBBFD621-FBF4-4756-8BFA-76B3B27C94E5}">
      <dgm:prSet/>
      <dgm:spPr/>
      <dgm:t>
        <a:bodyPr/>
        <a:lstStyle/>
        <a:p>
          <a:endParaRPr lang="en-US"/>
        </a:p>
      </dgm:t>
    </dgm:pt>
    <dgm:pt modelId="{A599AF7A-6825-C844-85F7-3D721EA904B3}" type="pres">
      <dgm:prSet presAssocID="{D38B13F5-594A-4D44-9AAD-C0F47A1CF2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i-FI"/>
        </a:p>
      </dgm:t>
    </dgm:pt>
    <dgm:pt modelId="{BCE10E1D-402C-7E47-9B71-31194FB6AC0B}" type="pres">
      <dgm:prSet presAssocID="{D38B13F5-594A-4D44-9AAD-C0F47A1CF2E9}" presName="Name1" presStyleCnt="0"/>
      <dgm:spPr/>
      <dgm:t>
        <a:bodyPr/>
        <a:lstStyle/>
        <a:p>
          <a:endParaRPr lang="fi-FI"/>
        </a:p>
      </dgm:t>
    </dgm:pt>
    <dgm:pt modelId="{B540E5BD-A7C1-734A-A087-97F44DF54F1F}" type="pres">
      <dgm:prSet presAssocID="{D38B13F5-594A-4D44-9AAD-C0F47A1CF2E9}" presName="cycle" presStyleCnt="0"/>
      <dgm:spPr/>
      <dgm:t>
        <a:bodyPr/>
        <a:lstStyle/>
        <a:p>
          <a:endParaRPr lang="fi-FI"/>
        </a:p>
      </dgm:t>
    </dgm:pt>
    <dgm:pt modelId="{C40F3716-E575-B84B-BAE4-5144E36E3D3A}" type="pres">
      <dgm:prSet presAssocID="{D38B13F5-594A-4D44-9AAD-C0F47A1CF2E9}" presName="srcNode" presStyleLbl="node1" presStyleIdx="0" presStyleCnt="7"/>
      <dgm:spPr/>
      <dgm:t>
        <a:bodyPr/>
        <a:lstStyle/>
        <a:p>
          <a:endParaRPr lang="fi-FI"/>
        </a:p>
      </dgm:t>
    </dgm:pt>
    <dgm:pt modelId="{EE26D41A-A717-C74B-A96D-F41ECB982228}" type="pres">
      <dgm:prSet presAssocID="{D38B13F5-594A-4D44-9AAD-C0F47A1CF2E9}" presName="conn" presStyleLbl="parChTrans1D2" presStyleIdx="0" presStyleCnt="1"/>
      <dgm:spPr/>
      <dgm:t>
        <a:bodyPr/>
        <a:lstStyle/>
        <a:p>
          <a:endParaRPr lang="fi-FI"/>
        </a:p>
      </dgm:t>
    </dgm:pt>
    <dgm:pt modelId="{AACE6506-4BF0-DD48-856D-EE5BBAD2DAD5}" type="pres">
      <dgm:prSet presAssocID="{D38B13F5-594A-4D44-9AAD-C0F47A1CF2E9}" presName="extraNode" presStyleLbl="node1" presStyleIdx="0" presStyleCnt="7"/>
      <dgm:spPr/>
      <dgm:t>
        <a:bodyPr/>
        <a:lstStyle/>
        <a:p>
          <a:endParaRPr lang="fi-FI"/>
        </a:p>
      </dgm:t>
    </dgm:pt>
    <dgm:pt modelId="{A4356AEB-D0AF-8C43-9E0C-828C8B4D7188}" type="pres">
      <dgm:prSet presAssocID="{D38B13F5-594A-4D44-9AAD-C0F47A1CF2E9}" presName="dstNode" presStyleLbl="node1" presStyleIdx="0" presStyleCnt="7"/>
      <dgm:spPr/>
      <dgm:t>
        <a:bodyPr/>
        <a:lstStyle/>
        <a:p>
          <a:endParaRPr lang="fi-FI"/>
        </a:p>
      </dgm:t>
    </dgm:pt>
    <dgm:pt modelId="{4493B045-3A92-B345-B713-97339EEAF1E1}" type="pres">
      <dgm:prSet presAssocID="{1CDC453E-C4FA-3C4F-BD1E-26C56AF555D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E6B231F-EF65-1344-8908-F16B09EBF9FD}" type="pres">
      <dgm:prSet presAssocID="{1CDC453E-C4FA-3C4F-BD1E-26C56AF555DC}" presName="accent_1" presStyleCnt="0"/>
      <dgm:spPr/>
      <dgm:t>
        <a:bodyPr/>
        <a:lstStyle/>
        <a:p>
          <a:endParaRPr lang="fi-FI"/>
        </a:p>
      </dgm:t>
    </dgm:pt>
    <dgm:pt modelId="{93BB040F-A095-8D40-B643-2709036198C8}" type="pres">
      <dgm:prSet presAssocID="{1CDC453E-C4FA-3C4F-BD1E-26C56AF555DC}" presName="accentRepeatNode" presStyleLbl="solidFgAcc1" presStyleIdx="0" presStyleCnt="7"/>
      <dgm:spPr/>
      <dgm:t>
        <a:bodyPr/>
        <a:lstStyle/>
        <a:p>
          <a:endParaRPr lang="fi-FI"/>
        </a:p>
      </dgm:t>
    </dgm:pt>
    <dgm:pt modelId="{EB954F0A-E2DA-1243-B6D3-40018D67DD85}" type="pres">
      <dgm:prSet presAssocID="{9CC4F90A-849E-B647-819B-74A732032D9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520448E-FB8D-F647-AAF0-7D2C5656D2D9}" type="pres">
      <dgm:prSet presAssocID="{9CC4F90A-849E-B647-819B-74A732032D91}" presName="accent_2" presStyleCnt="0"/>
      <dgm:spPr/>
      <dgm:t>
        <a:bodyPr/>
        <a:lstStyle/>
        <a:p>
          <a:endParaRPr lang="fi-FI"/>
        </a:p>
      </dgm:t>
    </dgm:pt>
    <dgm:pt modelId="{FBEB5030-604B-BC4E-8970-9D849B1DD1AB}" type="pres">
      <dgm:prSet presAssocID="{9CC4F90A-849E-B647-819B-74A732032D91}" presName="accentRepeatNode" presStyleLbl="solidFgAcc1" presStyleIdx="1" presStyleCnt="7"/>
      <dgm:spPr/>
      <dgm:t>
        <a:bodyPr/>
        <a:lstStyle/>
        <a:p>
          <a:endParaRPr lang="fi-FI"/>
        </a:p>
      </dgm:t>
    </dgm:pt>
    <dgm:pt modelId="{FC25A7EA-85C7-8C4B-95F7-4ADFEFC2F15C}" type="pres">
      <dgm:prSet presAssocID="{D65761D6-F9B5-0246-9CEF-5F27ADD2E7B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428FFD-93E1-0343-AD1A-147FC96AF9FE}" type="pres">
      <dgm:prSet presAssocID="{D65761D6-F9B5-0246-9CEF-5F27ADD2E7BD}" presName="accent_3" presStyleCnt="0"/>
      <dgm:spPr/>
      <dgm:t>
        <a:bodyPr/>
        <a:lstStyle/>
        <a:p>
          <a:endParaRPr lang="fi-FI"/>
        </a:p>
      </dgm:t>
    </dgm:pt>
    <dgm:pt modelId="{27FA7106-F8FE-2C4C-AA37-1D8D5EF9DCDA}" type="pres">
      <dgm:prSet presAssocID="{D65761D6-F9B5-0246-9CEF-5F27ADD2E7BD}" presName="accentRepeatNode" presStyleLbl="solidFgAcc1" presStyleIdx="2" presStyleCnt="7"/>
      <dgm:spPr/>
      <dgm:t>
        <a:bodyPr/>
        <a:lstStyle/>
        <a:p>
          <a:endParaRPr lang="fi-FI"/>
        </a:p>
      </dgm:t>
    </dgm:pt>
    <dgm:pt modelId="{1FBC8EF9-3359-4970-B130-DE6C7CAF943D}" type="pres">
      <dgm:prSet presAssocID="{118662BD-A3BA-4472-8CA3-661EDAACE61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D153E-99AD-4CAF-8724-EF1CC3659EEF}" type="pres">
      <dgm:prSet presAssocID="{118662BD-A3BA-4472-8CA3-661EDAACE611}" presName="accent_4" presStyleCnt="0"/>
      <dgm:spPr/>
    </dgm:pt>
    <dgm:pt modelId="{C19258EC-6D0E-4815-A4A6-6DCDC76DDE3C}" type="pres">
      <dgm:prSet presAssocID="{118662BD-A3BA-4472-8CA3-661EDAACE611}" presName="accentRepeatNode" presStyleLbl="solidFgAcc1" presStyleIdx="3" presStyleCnt="7"/>
      <dgm:spPr/>
    </dgm:pt>
    <dgm:pt modelId="{9FC2774E-88B0-44F2-974B-4A071A5507A6}" type="pres">
      <dgm:prSet presAssocID="{E57F3CDE-D424-8E49-AE9A-C475A10E27F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D000-E601-4526-B67A-69ADBD9D0EBC}" type="pres">
      <dgm:prSet presAssocID="{E57F3CDE-D424-8E49-AE9A-C475A10E27FF}" presName="accent_5" presStyleCnt="0"/>
      <dgm:spPr/>
    </dgm:pt>
    <dgm:pt modelId="{944C65E2-E139-5E45-A63E-A05A1B6083D6}" type="pres">
      <dgm:prSet presAssocID="{E57F3CDE-D424-8E49-AE9A-C475A10E27FF}" presName="accentRepeatNode" presStyleLbl="solidFgAcc1" presStyleIdx="4" presStyleCnt="7"/>
      <dgm:spPr/>
      <dgm:t>
        <a:bodyPr/>
        <a:lstStyle/>
        <a:p>
          <a:endParaRPr lang="fi-FI"/>
        </a:p>
      </dgm:t>
    </dgm:pt>
    <dgm:pt modelId="{FF5B2E59-C516-4A7E-A25E-79655D622844}" type="pres">
      <dgm:prSet presAssocID="{F5C22BBC-D801-CE45-91E5-4B6238DA182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2DED2-4A41-4ADC-97F6-2EA4E62DCA86}" type="pres">
      <dgm:prSet presAssocID="{F5C22BBC-D801-CE45-91E5-4B6238DA182F}" presName="accent_6" presStyleCnt="0"/>
      <dgm:spPr/>
    </dgm:pt>
    <dgm:pt modelId="{8A263C1D-8896-8D43-BA18-E0D207C26165}" type="pres">
      <dgm:prSet presAssocID="{F5C22BBC-D801-CE45-91E5-4B6238DA182F}" presName="accentRepeatNode" presStyleLbl="solidFgAcc1" presStyleIdx="5" presStyleCnt="7"/>
      <dgm:spPr/>
      <dgm:t>
        <a:bodyPr/>
        <a:lstStyle/>
        <a:p>
          <a:endParaRPr lang="fi-FI"/>
        </a:p>
      </dgm:t>
    </dgm:pt>
    <dgm:pt modelId="{DC5005D9-D83A-4EE6-A238-F4B9E1135C14}" type="pres">
      <dgm:prSet presAssocID="{40BFCF6F-2050-4CDC-A7BD-80573BD3EFD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68294-997F-4EEC-8D4A-AA97A3FBA8E5}" type="pres">
      <dgm:prSet presAssocID="{40BFCF6F-2050-4CDC-A7BD-80573BD3EFD4}" presName="accent_7" presStyleCnt="0"/>
      <dgm:spPr/>
    </dgm:pt>
    <dgm:pt modelId="{38098982-6198-4365-B317-7A2FDA96B80A}" type="pres">
      <dgm:prSet presAssocID="{40BFCF6F-2050-4CDC-A7BD-80573BD3EFD4}" presName="accentRepeatNode" presStyleLbl="solidFgAcc1" presStyleIdx="6" presStyleCnt="7"/>
      <dgm:spPr/>
    </dgm:pt>
  </dgm:ptLst>
  <dgm:cxnLst>
    <dgm:cxn modelId="{BAAD7882-0645-4F90-9ED0-7E850D492902}" type="presOf" srcId="{E57F3CDE-D424-8E49-AE9A-C475A10E27FF}" destId="{9FC2774E-88B0-44F2-974B-4A071A5507A6}" srcOrd="0" destOrd="0" presId="urn:microsoft.com/office/officeart/2008/layout/VerticalCurvedList"/>
    <dgm:cxn modelId="{61148906-C780-684B-9843-E14A33186CC5}" type="presOf" srcId="{9CC4F90A-849E-B647-819B-74A732032D91}" destId="{EB954F0A-E2DA-1243-B6D3-40018D67DD85}" srcOrd="0" destOrd="0" presId="urn:microsoft.com/office/officeart/2008/layout/VerticalCurvedList"/>
    <dgm:cxn modelId="{FC599611-5CE6-5242-9E3E-9D8EE5E188E3}" type="presOf" srcId="{D65761D6-F9B5-0246-9CEF-5F27ADD2E7BD}" destId="{FC25A7EA-85C7-8C4B-95F7-4ADFEFC2F15C}" srcOrd="0" destOrd="0" presId="urn:microsoft.com/office/officeart/2008/layout/VerticalCurvedList"/>
    <dgm:cxn modelId="{A28726F1-019A-3747-9AD9-41DBE526CA21}" type="presOf" srcId="{1CDC453E-C4FA-3C4F-BD1E-26C56AF555DC}" destId="{4493B045-3A92-B345-B713-97339EEAF1E1}" srcOrd="0" destOrd="0" presId="urn:microsoft.com/office/officeart/2008/layout/VerticalCurvedList"/>
    <dgm:cxn modelId="{5340399D-6374-1749-882A-6EFC35005C4E}" srcId="{D38B13F5-594A-4D44-9AAD-C0F47A1CF2E9}" destId="{E57F3CDE-D424-8E49-AE9A-C475A10E27FF}" srcOrd="4" destOrd="0" parTransId="{20A311FD-BAC6-A146-BA14-DF082F6115C0}" sibTransId="{464B21A7-F0B9-1E43-AB34-D922E9ECE7F1}"/>
    <dgm:cxn modelId="{78118554-6A77-409A-8CB3-EFD3E1E85288}" type="presOf" srcId="{40BFCF6F-2050-4CDC-A7BD-80573BD3EFD4}" destId="{DC5005D9-D83A-4EE6-A238-F4B9E1135C14}" srcOrd="0" destOrd="0" presId="urn:microsoft.com/office/officeart/2008/layout/VerticalCurvedList"/>
    <dgm:cxn modelId="{BBBFD621-FBF4-4756-8BFA-76B3B27C94E5}" srcId="{D38B13F5-594A-4D44-9AAD-C0F47A1CF2E9}" destId="{118662BD-A3BA-4472-8CA3-661EDAACE611}" srcOrd="3" destOrd="0" parTransId="{606C2433-A156-41D6-974C-DEDE862AA30A}" sibTransId="{2542E4F0-9D16-40D8-A8AB-3D27475743B8}"/>
    <dgm:cxn modelId="{E3F54AC8-72B0-E240-BE54-5D5D633FD46F}" srcId="{D38B13F5-594A-4D44-9AAD-C0F47A1CF2E9}" destId="{9CC4F90A-849E-B647-819B-74A732032D91}" srcOrd="1" destOrd="0" parTransId="{C45C3270-1FEB-7B4F-844F-EFC245D2CBD6}" sibTransId="{A88780F4-5394-CA49-A510-05B806E34F9F}"/>
    <dgm:cxn modelId="{5E6CB73F-98DC-C64D-92C3-DB6302162094}" srcId="{D38B13F5-594A-4D44-9AAD-C0F47A1CF2E9}" destId="{D65761D6-F9B5-0246-9CEF-5F27ADD2E7BD}" srcOrd="2" destOrd="0" parTransId="{0101D600-871F-2F4F-9ED4-14DD3C0B0642}" sibTransId="{91F53B48-35F4-314A-BDB4-B228A2B8E251}"/>
    <dgm:cxn modelId="{EB760FC7-B100-AC4C-B60F-733CDC46288C}" type="presOf" srcId="{0E087F2E-1BC6-AB45-94E0-A627BC33D010}" destId="{EE26D41A-A717-C74B-A96D-F41ECB982228}" srcOrd="0" destOrd="0" presId="urn:microsoft.com/office/officeart/2008/layout/VerticalCurvedList"/>
    <dgm:cxn modelId="{FDEBC655-92CE-49AC-93A4-9F5691E2DE05}" type="presOf" srcId="{F5C22BBC-D801-CE45-91E5-4B6238DA182F}" destId="{FF5B2E59-C516-4A7E-A25E-79655D622844}" srcOrd="0" destOrd="0" presId="urn:microsoft.com/office/officeart/2008/layout/VerticalCurvedList"/>
    <dgm:cxn modelId="{59FFD19D-ED0C-423D-BC36-263C667FB52A}" srcId="{D38B13F5-594A-4D44-9AAD-C0F47A1CF2E9}" destId="{40BFCF6F-2050-4CDC-A7BD-80573BD3EFD4}" srcOrd="6" destOrd="0" parTransId="{57A90B9A-CA68-4A02-83E7-927FA6ECCBBD}" sibTransId="{E283C25D-5DE3-408F-AA22-884C3620D378}"/>
    <dgm:cxn modelId="{96D2B8CF-D467-7143-9E48-D5D5CB1AB6CD}" srcId="{D38B13F5-594A-4D44-9AAD-C0F47A1CF2E9}" destId="{1CDC453E-C4FA-3C4F-BD1E-26C56AF555DC}" srcOrd="0" destOrd="0" parTransId="{57523C0F-0E54-FF4C-BCFA-D0276B3084A2}" sibTransId="{0E087F2E-1BC6-AB45-94E0-A627BC33D010}"/>
    <dgm:cxn modelId="{AD56B72F-C98D-4449-B7B6-0CE2BA341DFF}" type="presOf" srcId="{118662BD-A3BA-4472-8CA3-661EDAACE611}" destId="{1FBC8EF9-3359-4970-B130-DE6C7CAF943D}" srcOrd="0" destOrd="0" presId="urn:microsoft.com/office/officeart/2008/layout/VerticalCurvedList"/>
    <dgm:cxn modelId="{A0BB7092-1012-F943-9190-E5A133DCC733}" type="presOf" srcId="{D38B13F5-594A-4D44-9AAD-C0F47A1CF2E9}" destId="{A599AF7A-6825-C844-85F7-3D721EA904B3}" srcOrd="0" destOrd="0" presId="urn:microsoft.com/office/officeart/2008/layout/VerticalCurvedList"/>
    <dgm:cxn modelId="{BF8B7D2C-31EB-2542-B91D-6DDFD05B46A0}" srcId="{D38B13F5-594A-4D44-9AAD-C0F47A1CF2E9}" destId="{F5C22BBC-D801-CE45-91E5-4B6238DA182F}" srcOrd="5" destOrd="0" parTransId="{EBC4A794-AAC6-4C43-B673-D34E13B59FA1}" sibTransId="{4CC478B0-4F72-784A-8236-E533EBDFCABE}"/>
    <dgm:cxn modelId="{2B884EF2-660E-A548-BECE-E8192B688136}" type="presParOf" srcId="{A599AF7A-6825-C844-85F7-3D721EA904B3}" destId="{BCE10E1D-402C-7E47-9B71-31194FB6AC0B}" srcOrd="0" destOrd="0" presId="urn:microsoft.com/office/officeart/2008/layout/VerticalCurvedList"/>
    <dgm:cxn modelId="{87B82C38-9934-5940-9F67-01A275E1AC12}" type="presParOf" srcId="{BCE10E1D-402C-7E47-9B71-31194FB6AC0B}" destId="{B540E5BD-A7C1-734A-A087-97F44DF54F1F}" srcOrd="0" destOrd="0" presId="urn:microsoft.com/office/officeart/2008/layout/VerticalCurvedList"/>
    <dgm:cxn modelId="{02BDDDE8-A6EC-1E4B-835E-916C54AE9DB7}" type="presParOf" srcId="{B540E5BD-A7C1-734A-A087-97F44DF54F1F}" destId="{C40F3716-E575-B84B-BAE4-5144E36E3D3A}" srcOrd="0" destOrd="0" presId="urn:microsoft.com/office/officeart/2008/layout/VerticalCurvedList"/>
    <dgm:cxn modelId="{65A5BA4D-6E9A-EB4A-872B-4B43F41A84D7}" type="presParOf" srcId="{B540E5BD-A7C1-734A-A087-97F44DF54F1F}" destId="{EE26D41A-A717-C74B-A96D-F41ECB982228}" srcOrd="1" destOrd="0" presId="urn:microsoft.com/office/officeart/2008/layout/VerticalCurvedList"/>
    <dgm:cxn modelId="{A5ED73E0-F163-EC48-8A33-407403ED2855}" type="presParOf" srcId="{B540E5BD-A7C1-734A-A087-97F44DF54F1F}" destId="{AACE6506-4BF0-DD48-856D-EE5BBAD2DAD5}" srcOrd="2" destOrd="0" presId="urn:microsoft.com/office/officeart/2008/layout/VerticalCurvedList"/>
    <dgm:cxn modelId="{0C0D1C7B-5BDE-6D49-84BC-4BE128269877}" type="presParOf" srcId="{B540E5BD-A7C1-734A-A087-97F44DF54F1F}" destId="{A4356AEB-D0AF-8C43-9E0C-828C8B4D7188}" srcOrd="3" destOrd="0" presId="urn:microsoft.com/office/officeart/2008/layout/VerticalCurvedList"/>
    <dgm:cxn modelId="{3D45C432-49EE-124A-887E-F6D0EA02247A}" type="presParOf" srcId="{BCE10E1D-402C-7E47-9B71-31194FB6AC0B}" destId="{4493B045-3A92-B345-B713-97339EEAF1E1}" srcOrd="1" destOrd="0" presId="urn:microsoft.com/office/officeart/2008/layout/VerticalCurvedList"/>
    <dgm:cxn modelId="{A036D96A-D4DC-E74C-83EC-27F85E0085F9}" type="presParOf" srcId="{BCE10E1D-402C-7E47-9B71-31194FB6AC0B}" destId="{BE6B231F-EF65-1344-8908-F16B09EBF9FD}" srcOrd="2" destOrd="0" presId="urn:microsoft.com/office/officeart/2008/layout/VerticalCurvedList"/>
    <dgm:cxn modelId="{0B832772-4FF7-4547-89EA-14EB47B5DA7E}" type="presParOf" srcId="{BE6B231F-EF65-1344-8908-F16B09EBF9FD}" destId="{93BB040F-A095-8D40-B643-2709036198C8}" srcOrd="0" destOrd="0" presId="urn:microsoft.com/office/officeart/2008/layout/VerticalCurvedList"/>
    <dgm:cxn modelId="{31263C9A-2EB4-2B4F-8C9A-F5E974B63567}" type="presParOf" srcId="{BCE10E1D-402C-7E47-9B71-31194FB6AC0B}" destId="{EB954F0A-E2DA-1243-B6D3-40018D67DD85}" srcOrd="3" destOrd="0" presId="urn:microsoft.com/office/officeart/2008/layout/VerticalCurvedList"/>
    <dgm:cxn modelId="{18CB7D2D-F45F-0D4E-AFAA-3A0CD501094C}" type="presParOf" srcId="{BCE10E1D-402C-7E47-9B71-31194FB6AC0B}" destId="{9520448E-FB8D-F647-AAF0-7D2C5656D2D9}" srcOrd="4" destOrd="0" presId="urn:microsoft.com/office/officeart/2008/layout/VerticalCurvedList"/>
    <dgm:cxn modelId="{4DC28547-150E-7741-910D-E80CEDFE30D4}" type="presParOf" srcId="{9520448E-FB8D-F647-AAF0-7D2C5656D2D9}" destId="{FBEB5030-604B-BC4E-8970-9D849B1DD1AB}" srcOrd="0" destOrd="0" presId="urn:microsoft.com/office/officeart/2008/layout/VerticalCurvedList"/>
    <dgm:cxn modelId="{54DFEB59-B381-7047-B7B5-378DB5066B64}" type="presParOf" srcId="{BCE10E1D-402C-7E47-9B71-31194FB6AC0B}" destId="{FC25A7EA-85C7-8C4B-95F7-4ADFEFC2F15C}" srcOrd="5" destOrd="0" presId="urn:microsoft.com/office/officeart/2008/layout/VerticalCurvedList"/>
    <dgm:cxn modelId="{7627ACD9-9A98-9649-A8AC-4BE3D15F63A7}" type="presParOf" srcId="{BCE10E1D-402C-7E47-9B71-31194FB6AC0B}" destId="{E1428FFD-93E1-0343-AD1A-147FC96AF9FE}" srcOrd="6" destOrd="0" presId="urn:microsoft.com/office/officeart/2008/layout/VerticalCurvedList"/>
    <dgm:cxn modelId="{121180C4-320F-AB4B-91ED-2D0154769DB6}" type="presParOf" srcId="{E1428FFD-93E1-0343-AD1A-147FC96AF9FE}" destId="{27FA7106-F8FE-2C4C-AA37-1D8D5EF9DCDA}" srcOrd="0" destOrd="0" presId="urn:microsoft.com/office/officeart/2008/layout/VerticalCurvedList"/>
    <dgm:cxn modelId="{555B59D5-FC29-4E35-88B6-935E168CEF2B}" type="presParOf" srcId="{BCE10E1D-402C-7E47-9B71-31194FB6AC0B}" destId="{1FBC8EF9-3359-4970-B130-DE6C7CAF943D}" srcOrd="7" destOrd="0" presId="urn:microsoft.com/office/officeart/2008/layout/VerticalCurvedList"/>
    <dgm:cxn modelId="{6549ADC2-B367-46A5-AD2F-17F065937B44}" type="presParOf" srcId="{BCE10E1D-402C-7E47-9B71-31194FB6AC0B}" destId="{314D153E-99AD-4CAF-8724-EF1CC3659EEF}" srcOrd="8" destOrd="0" presId="urn:microsoft.com/office/officeart/2008/layout/VerticalCurvedList"/>
    <dgm:cxn modelId="{158EACE1-9225-4D3F-9C90-09204F5330AB}" type="presParOf" srcId="{314D153E-99AD-4CAF-8724-EF1CC3659EEF}" destId="{C19258EC-6D0E-4815-A4A6-6DCDC76DDE3C}" srcOrd="0" destOrd="0" presId="urn:microsoft.com/office/officeart/2008/layout/VerticalCurvedList"/>
    <dgm:cxn modelId="{0222158A-2DF9-48B3-9F76-6A23DD230F62}" type="presParOf" srcId="{BCE10E1D-402C-7E47-9B71-31194FB6AC0B}" destId="{9FC2774E-88B0-44F2-974B-4A071A5507A6}" srcOrd="9" destOrd="0" presId="urn:microsoft.com/office/officeart/2008/layout/VerticalCurvedList"/>
    <dgm:cxn modelId="{DCA14EC4-79FC-4CF6-B800-85A8411C8DF9}" type="presParOf" srcId="{BCE10E1D-402C-7E47-9B71-31194FB6AC0B}" destId="{7FE3D000-E601-4526-B67A-69ADBD9D0EBC}" srcOrd="10" destOrd="0" presId="urn:microsoft.com/office/officeart/2008/layout/VerticalCurvedList"/>
    <dgm:cxn modelId="{11BF488B-3DBE-4AAC-AADF-0B5087F5982B}" type="presParOf" srcId="{7FE3D000-E601-4526-B67A-69ADBD9D0EBC}" destId="{944C65E2-E139-5E45-A63E-A05A1B6083D6}" srcOrd="0" destOrd="0" presId="urn:microsoft.com/office/officeart/2008/layout/VerticalCurvedList"/>
    <dgm:cxn modelId="{DFEFDE39-B507-4D10-A637-765490354C5F}" type="presParOf" srcId="{BCE10E1D-402C-7E47-9B71-31194FB6AC0B}" destId="{FF5B2E59-C516-4A7E-A25E-79655D622844}" srcOrd="11" destOrd="0" presId="urn:microsoft.com/office/officeart/2008/layout/VerticalCurvedList"/>
    <dgm:cxn modelId="{C378EA6F-5EA9-4D3E-8AD5-C5310B1499F3}" type="presParOf" srcId="{BCE10E1D-402C-7E47-9B71-31194FB6AC0B}" destId="{4AE2DED2-4A41-4ADC-97F6-2EA4E62DCA86}" srcOrd="12" destOrd="0" presId="urn:microsoft.com/office/officeart/2008/layout/VerticalCurvedList"/>
    <dgm:cxn modelId="{1237AD1C-632B-403F-84E7-97C8D3557816}" type="presParOf" srcId="{4AE2DED2-4A41-4ADC-97F6-2EA4E62DCA86}" destId="{8A263C1D-8896-8D43-BA18-E0D207C26165}" srcOrd="0" destOrd="0" presId="urn:microsoft.com/office/officeart/2008/layout/VerticalCurvedList"/>
    <dgm:cxn modelId="{C61B3884-AE26-4A07-A8E3-FA449F3BDFFA}" type="presParOf" srcId="{BCE10E1D-402C-7E47-9B71-31194FB6AC0B}" destId="{DC5005D9-D83A-4EE6-A238-F4B9E1135C14}" srcOrd="13" destOrd="0" presId="urn:microsoft.com/office/officeart/2008/layout/VerticalCurvedList"/>
    <dgm:cxn modelId="{1A0961CF-93B0-44ED-9FD1-3A26D7433DC1}" type="presParOf" srcId="{BCE10E1D-402C-7E47-9B71-31194FB6AC0B}" destId="{54368294-997F-4EEC-8D4A-AA97A3FBA8E5}" srcOrd="14" destOrd="0" presId="urn:microsoft.com/office/officeart/2008/layout/VerticalCurvedList"/>
    <dgm:cxn modelId="{3A5D3814-F670-4D38-B549-C24046641346}" type="presParOf" srcId="{54368294-997F-4EEC-8D4A-AA97A3FBA8E5}" destId="{38098982-6198-4365-B317-7A2FDA96B8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629D1-9C32-4862-B785-72C43E766D80}" type="doc">
      <dgm:prSet loTypeId="urn:microsoft.com/office/officeart/2009/3/layout/Pi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38436FD-FC19-44C9-8517-9275981F3A22}">
      <dgm:prSet custT="1"/>
      <dgm:spPr/>
      <dgm:t>
        <a:bodyPr/>
        <a:lstStyle/>
        <a:p>
          <a:r>
            <a:rPr lang="fi-FI" sz="1800" b="1" dirty="0" smtClean="0">
              <a:solidFill>
                <a:schemeClr val="bg1"/>
              </a:solidFill>
            </a:rPr>
            <a:t>2018</a:t>
          </a:r>
          <a:endParaRPr lang="en-US" sz="1800" b="1" dirty="0">
            <a:solidFill>
              <a:schemeClr val="bg1"/>
            </a:solidFill>
          </a:endParaRPr>
        </a:p>
      </dgm:t>
    </dgm:pt>
    <dgm:pt modelId="{1BCB8CB6-5542-412E-9988-DB0860A94BC2}" type="parTrans" cxnId="{BEFD0364-97EB-4ABE-BAC6-0C372A0E95D1}">
      <dgm:prSet/>
      <dgm:spPr/>
      <dgm:t>
        <a:bodyPr/>
        <a:lstStyle/>
        <a:p>
          <a:endParaRPr lang="en-US"/>
        </a:p>
      </dgm:t>
    </dgm:pt>
    <dgm:pt modelId="{FDFB0ED6-C386-413B-B6F6-FECED61752CF}" type="sibTrans" cxnId="{BEFD0364-97EB-4ABE-BAC6-0C372A0E95D1}">
      <dgm:prSet/>
      <dgm:spPr/>
      <dgm:t>
        <a:bodyPr/>
        <a:lstStyle/>
        <a:p>
          <a:endParaRPr lang="en-US"/>
        </a:p>
      </dgm:t>
    </dgm:pt>
    <dgm:pt modelId="{F15108AC-495A-4A81-9BD8-4B42467A7032}">
      <dgm:prSet custT="1"/>
      <dgm:spPr/>
      <dgm:t>
        <a:bodyPr/>
        <a:lstStyle/>
        <a:p>
          <a:r>
            <a:rPr lang="en-US" sz="1800" dirty="0" err="1" smtClean="0">
              <a:solidFill>
                <a:schemeClr val="bg1"/>
              </a:solidFill>
            </a:rPr>
            <a:t>Uusi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työryhmä</a:t>
          </a:r>
          <a:r>
            <a:rPr lang="en-US" sz="1800" dirty="0" smtClean="0">
              <a:solidFill>
                <a:schemeClr val="bg1"/>
              </a:solidFill>
            </a:rPr>
            <a:t> ATT-</a:t>
          </a:r>
          <a:r>
            <a:rPr lang="en-US" sz="1800" dirty="0" err="1" smtClean="0">
              <a:solidFill>
                <a:schemeClr val="bg1"/>
              </a:solidFill>
            </a:rPr>
            <a:t>toimien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jatkokehittämiseksi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1C818DEE-F977-4EA1-BD30-F039225C2656}" type="parTrans" cxnId="{7E209DE7-C93F-4818-8E75-4586D93EF34C}">
      <dgm:prSet/>
      <dgm:spPr/>
      <dgm:t>
        <a:bodyPr/>
        <a:lstStyle/>
        <a:p>
          <a:endParaRPr lang="en-US"/>
        </a:p>
      </dgm:t>
    </dgm:pt>
    <dgm:pt modelId="{F2FE0B56-E761-4BFD-A53E-8F251119A2F4}" type="sibTrans" cxnId="{7E209DE7-C93F-4818-8E75-4586D93EF34C}">
      <dgm:prSet/>
      <dgm:spPr/>
      <dgm:t>
        <a:bodyPr/>
        <a:lstStyle/>
        <a:p>
          <a:endParaRPr lang="en-US"/>
        </a:p>
      </dgm:t>
    </dgm:pt>
    <dgm:pt modelId="{63D5C525-2EAE-4FEC-B382-984DC2C9A58A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2017</a:t>
          </a:r>
          <a:endParaRPr lang="en-US" sz="1800" b="1" dirty="0">
            <a:solidFill>
              <a:schemeClr val="bg1"/>
            </a:solidFill>
          </a:endParaRPr>
        </a:p>
      </dgm:t>
    </dgm:pt>
    <dgm:pt modelId="{3ECBA1B1-87E8-4066-99DD-26159DF0F39E}" type="parTrans" cxnId="{9CD960C4-389A-4DF9-92CF-649F0E01F9F4}">
      <dgm:prSet/>
      <dgm:spPr/>
      <dgm:t>
        <a:bodyPr/>
        <a:lstStyle/>
        <a:p>
          <a:endParaRPr lang="en-US"/>
        </a:p>
      </dgm:t>
    </dgm:pt>
    <dgm:pt modelId="{8F7A665E-92B4-459C-9512-B3ED0D55F3FE}" type="sibTrans" cxnId="{9CD960C4-389A-4DF9-92CF-649F0E01F9F4}">
      <dgm:prSet/>
      <dgm:spPr/>
      <dgm:t>
        <a:bodyPr/>
        <a:lstStyle/>
        <a:p>
          <a:endParaRPr lang="en-US"/>
        </a:p>
      </dgm:t>
    </dgm:pt>
    <dgm:pt modelId="{6F976A4E-C081-4E0B-B7E4-CE239E305E61}">
      <dgm:prSet custT="1"/>
      <dgm:spPr/>
      <dgm:t>
        <a:bodyPr/>
        <a:lstStyle/>
        <a:p>
          <a:r>
            <a:rPr lang="fi-FI" sz="1800" dirty="0" smtClean="0">
              <a:solidFill>
                <a:schemeClr val="bg1"/>
              </a:solidFill>
            </a:rPr>
            <a:t>Datapolitiikka ja toimenpideohjelma </a:t>
          </a:r>
        </a:p>
      </dgm:t>
    </dgm:pt>
    <dgm:pt modelId="{24E122CD-5330-46EA-A3DF-C9CA90BCCBD9}" type="parTrans" cxnId="{FD031B2C-1BFF-4C33-A658-6F38853AFE02}">
      <dgm:prSet/>
      <dgm:spPr/>
      <dgm:t>
        <a:bodyPr/>
        <a:lstStyle/>
        <a:p>
          <a:endParaRPr lang="en-US"/>
        </a:p>
      </dgm:t>
    </dgm:pt>
    <dgm:pt modelId="{65866BCB-EAC0-4221-9021-FE87829C9593}" type="sibTrans" cxnId="{FD031B2C-1BFF-4C33-A658-6F38853AFE02}">
      <dgm:prSet/>
      <dgm:spPr/>
      <dgm:t>
        <a:bodyPr/>
        <a:lstStyle/>
        <a:p>
          <a:endParaRPr lang="en-US"/>
        </a:p>
      </dgm:t>
    </dgm:pt>
    <dgm:pt modelId="{374F5366-972D-4E68-8339-1E20A99349C0}">
      <dgm:prSet custT="1"/>
      <dgm:spPr/>
      <dgm:t>
        <a:bodyPr/>
        <a:lstStyle/>
        <a:p>
          <a:r>
            <a:rPr lang="fi-FI" sz="1800" dirty="0" smtClean="0">
              <a:solidFill>
                <a:schemeClr val="bg1"/>
              </a:solidFill>
            </a:rPr>
            <a:t>Noudatetaan </a:t>
          </a:r>
          <a:r>
            <a:rPr lang="fi-FI" sz="1800" dirty="0" err="1" smtClean="0">
              <a:solidFill>
                <a:schemeClr val="bg1"/>
              </a:solidFill>
            </a:rPr>
            <a:t>ATTn</a:t>
          </a:r>
          <a:r>
            <a:rPr lang="fi-FI" sz="1800" dirty="0" smtClean="0">
              <a:solidFill>
                <a:schemeClr val="bg1"/>
              </a:solidFill>
            </a:rPr>
            <a:t> kansallisia ja kansainvälisiä vaatimuksia ottaen huomioon innovaatiotoiminnan ja yksityisyyden suojan asettamat vaatimukset.</a:t>
          </a:r>
        </a:p>
        <a:p>
          <a:r>
            <a:rPr lang="fi-FI" sz="1800" b="1" dirty="0" smtClean="0">
              <a:solidFill>
                <a:schemeClr val="bg1"/>
              </a:solidFill>
            </a:rPr>
            <a:t>ATT-politiikan taso 3 saavutettu </a:t>
          </a:r>
          <a:r>
            <a:rPr lang="fi-FI" sz="1800" b="0" dirty="0" smtClean="0">
              <a:solidFill>
                <a:schemeClr val="bg1"/>
              </a:solidFill>
            </a:rPr>
            <a:t>(OY-OKM sopimus)</a:t>
          </a:r>
          <a:endParaRPr lang="fi-FI" sz="1800" dirty="0" smtClean="0">
            <a:solidFill>
              <a:schemeClr val="bg1"/>
            </a:solidFill>
          </a:endParaRPr>
        </a:p>
      </dgm:t>
    </dgm:pt>
    <dgm:pt modelId="{5AC557D0-D916-4DCB-B84D-2BCD82F34B71}" type="parTrans" cxnId="{A6B47340-C89D-4A8B-9D01-4DDCA0257EFF}">
      <dgm:prSet/>
      <dgm:spPr/>
      <dgm:t>
        <a:bodyPr/>
        <a:lstStyle/>
        <a:p>
          <a:endParaRPr lang="en-US"/>
        </a:p>
      </dgm:t>
    </dgm:pt>
    <dgm:pt modelId="{97D60FFC-98DE-40AD-AF2B-DFF2433924F2}" type="sibTrans" cxnId="{A6B47340-C89D-4A8B-9D01-4DDCA0257EFF}">
      <dgm:prSet/>
      <dgm:spPr/>
      <dgm:t>
        <a:bodyPr/>
        <a:lstStyle/>
        <a:p>
          <a:endParaRPr lang="en-US"/>
        </a:p>
      </dgm:t>
    </dgm:pt>
    <dgm:pt modelId="{65FBCE50-7BC8-46A6-901A-5A5D63F05A06}">
      <dgm:prSet custT="1"/>
      <dgm:spPr/>
      <dgm:t>
        <a:bodyPr/>
        <a:lstStyle/>
        <a:p>
          <a:r>
            <a:rPr lang="fi-FI" sz="1800" b="1" dirty="0" smtClean="0">
              <a:solidFill>
                <a:schemeClr val="bg1"/>
              </a:solidFill>
            </a:rPr>
            <a:t>2016</a:t>
          </a:r>
        </a:p>
      </dgm:t>
    </dgm:pt>
    <dgm:pt modelId="{D90D7E95-3738-435F-8886-E1830A59B313}" type="parTrans" cxnId="{0CCD1673-F649-48CB-97B8-D008D8C4EEB5}">
      <dgm:prSet/>
      <dgm:spPr/>
      <dgm:t>
        <a:bodyPr/>
        <a:lstStyle/>
        <a:p>
          <a:endParaRPr lang="en-US"/>
        </a:p>
      </dgm:t>
    </dgm:pt>
    <dgm:pt modelId="{8190F31C-3457-4F03-868A-BCD63671CBCE}" type="sibTrans" cxnId="{0CCD1673-F649-48CB-97B8-D008D8C4EEB5}">
      <dgm:prSet/>
      <dgm:spPr/>
      <dgm:t>
        <a:bodyPr/>
        <a:lstStyle/>
        <a:p>
          <a:endParaRPr lang="en-US"/>
        </a:p>
      </dgm:t>
    </dgm:pt>
    <dgm:pt modelId="{FDEEBD38-AD13-4D78-9183-6BD1748515B8}">
      <dgm:prSet custT="1"/>
      <dgm:spPr/>
      <dgm:t>
        <a:bodyPr/>
        <a:lstStyle/>
        <a:p>
          <a:r>
            <a:rPr lang="fi-FI" sz="1800" dirty="0" smtClean="0">
              <a:solidFill>
                <a:schemeClr val="bg1"/>
              </a:solidFill>
            </a:rPr>
            <a:t>Luotu periaatteet, joilla ATT tulee luontevaksi osaksi yliopiston kaikkea toimintaa</a:t>
          </a:r>
          <a:endParaRPr lang="fi-FI" sz="1800" b="0" dirty="0" smtClean="0">
            <a:solidFill>
              <a:schemeClr val="bg1"/>
            </a:solidFill>
          </a:endParaRPr>
        </a:p>
      </dgm:t>
    </dgm:pt>
    <dgm:pt modelId="{2D4E1E46-D645-4B83-A627-E58014EF54E1}" type="parTrans" cxnId="{7E81690F-1FB6-41F7-8DE6-500EA8053787}">
      <dgm:prSet/>
      <dgm:spPr/>
      <dgm:t>
        <a:bodyPr/>
        <a:lstStyle/>
        <a:p>
          <a:endParaRPr lang="en-US"/>
        </a:p>
      </dgm:t>
    </dgm:pt>
    <dgm:pt modelId="{024B6476-D6E7-44EB-9BC7-9E3024A72A41}" type="sibTrans" cxnId="{7E81690F-1FB6-41F7-8DE6-500EA8053787}">
      <dgm:prSet/>
      <dgm:spPr/>
      <dgm:t>
        <a:bodyPr/>
        <a:lstStyle/>
        <a:p>
          <a:endParaRPr lang="en-US"/>
        </a:p>
      </dgm:t>
    </dgm:pt>
    <dgm:pt modelId="{72C79317-CDCD-4B79-A908-AEB53EA13973}">
      <dgm:prSet custT="1"/>
      <dgm:spPr/>
      <dgm:t>
        <a:bodyPr/>
        <a:lstStyle/>
        <a:p>
          <a:r>
            <a:rPr lang="fi-FI" sz="1800" dirty="0" smtClean="0">
              <a:solidFill>
                <a:schemeClr val="bg1"/>
              </a:solidFill>
            </a:rPr>
            <a:t>Tutkijoita tuetaan aineistonhallinnan kaikissa vaiheissa ja kehitetään järjestelmiä erityisesti metatietojen ja raakadatan käsittelyä varten</a:t>
          </a:r>
          <a:endParaRPr lang="en-US" sz="1800" dirty="0">
            <a:solidFill>
              <a:schemeClr val="bg1"/>
            </a:solidFill>
          </a:endParaRPr>
        </a:p>
      </dgm:t>
    </dgm:pt>
    <dgm:pt modelId="{56C8734A-904D-4B45-9624-49F39E78BF18}" type="parTrans" cxnId="{BD267681-781B-4D15-B014-24CD5FD9A221}">
      <dgm:prSet/>
      <dgm:spPr/>
      <dgm:t>
        <a:bodyPr/>
        <a:lstStyle/>
        <a:p>
          <a:endParaRPr lang="en-US"/>
        </a:p>
      </dgm:t>
    </dgm:pt>
    <dgm:pt modelId="{825D355E-D0EB-4DB3-81C5-D216349A88BA}" type="sibTrans" cxnId="{BD267681-781B-4D15-B014-24CD5FD9A221}">
      <dgm:prSet/>
      <dgm:spPr/>
      <dgm:t>
        <a:bodyPr/>
        <a:lstStyle/>
        <a:p>
          <a:endParaRPr lang="en-US"/>
        </a:p>
      </dgm:t>
    </dgm:pt>
    <dgm:pt modelId="{C2422679-36F4-430B-92C7-5EE4C4DED494}">
      <dgm:prSet custT="1"/>
      <dgm:spPr/>
      <dgm:t>
        <a:bodyPr/>
        <a:lstStyle/>
        <a:p>
          <a:r>
            <a:rPr lang="fi-FI" sz="1800" dirty="0" smtClean="0">
              <a:solidFill>
                <a:schemeClr val="bg1"/>
              </a:solidFill>
            </a:rPr>
            <a:t>Avointa julkaisemista edistetään ja on luotu julkaisujen </a:t>
          </a:r>
          <a:r>
            <a:rPr lang="fi-FI" sz="1800" dirty="0" err="1" smtClean="0">
              <a:solidFill>
                <a:schemeClr val="bg1"/>
              </a:solidFill>
            </a:rPr>
            <a:t>rinnakkais</a:t>
          </a:r>
          <a:r>
            <a:rPr lang="fi-FI" sz="1800" dirty="0" smtClean="0">
              <a:solidFill>
                <a:schemeClr val="bg1"/>
              </a:solidFill>
            </a:rPr>
            <a:t>-tallentamisen järjestelmät, jota edellytetään käytettävän 2017-</a:t>
          </a:r>
        </a:p>
      </dgm:t>
    </dgm:pt>
    <dgm:pt modelId="{D70A464B-7F4E-45EA-949B-1E75756236B3}" type="parTrans" cxnId="{F9D30E10-329D-4709-BE55-3488B42FE57F}">
      <dgm:prSet/>
      <dgm:spPr/>
      <dgm:t>
        <a:bodyPr/>
        <a:lstStyle/>
        <a:p>
          <a:endParaRPr lang="en-US"/>
        </a:p>
      </dgm:t>
    </dgm:pt>
    <dgm:pt modelId="{BF78FE91-5455-4CDD-8964-370DBFC6B4C9}" type="sibTrans" cxnId="{F9D30E10-329D-4709-BE55-3488B42FE57F}">
      <dgm:prSet/>
      <dgm:spPr/>
      <dgm:t>
        <a:bodyPr/>
        <a:lstStyle/>
        <a:p>
          <a:endParaRPr lang="en-US"/>
        </a:p>
      </dgm:t>
    </dgm:pt>
    <dgm:pt modelId="{EF49F01C-F729-48C1-BDAC-DD42FBC906A1}">
      <dgm:prSet custT="1"/>
      <dgm:spPr/>
      <dgm:t>
        <a:bodyPr/>
        <a:lstStyle/>
        <a:p>
          <a:r>
            <a:rPr lang="fi-FI" sz="1800" dirty="0" smtClean="0">
              <a:solidFill>
                <a:schemeClr val="bg1"/>
              </a:solidFill>
            </a:rPr>
            <a:t>Kansallisten toimien integraatio </a:t>
          </a:r>
          <a:r>
            <a:rPr lang="fi-FI" sz="1800" dirty="0" err="1" smtClean="0">
              <a:solidFill>
                <a:schemeClr val="bg1"/>
              </a:solidFill>
            </a:rPr>
            <a:t>OY:oon</a:t>
          </a:r>
          <a:r>
            <a:rPr lang="fi-FI" sz="1800" dirty="0" smtClean="0">
              <a:solidFill>
                <a:schemeClr val="bg1"/>
              </a:solidFill>
            </a:rPr>
            <a:t> (tallennus)</a:t>
          </a:r>
          <a:endParaRPr lang="en-US" sz="1800" dirty="0">
            <a:solidFill>
              <a:schemeClr val="bg1"/>
            </a:solidFill>
          </a:endParaRPr>
        </a:p>
      </dgm:t>
    </dgm:pt>
    <dgm:pt modelId="{60082BC3-1CB0-40F6-861D-28DBE02C0F92}" type="parTrans" cxnId="{3738226A-17EE-4ABF-9E27-C0DAC73FB456}">
      <dgm:prSet/>
      <dgm:spPr/>
      <dgm:t>
        <a:bodyPr/>
        <a:lstStyle/>
        <a:p>
          <a:endParaRPr lang="en-US"/>
        </a:p>
      </dgm:t>
    </dgm:pt>
    <dgm:pt modelId="{94340C5F-A13E-459C-B99F-F8CB2412C7A2}" type="sibTrans" cxnId="{3738226A-17EE-4ABF-9E27-C0DAC73FB456}">
      <dgm:prSet/>
      <dgm:spPr/>
      <dgm:t>
        <a:bodyPr/>
        <a:lstStyle/>
        <a:p>
          <a:endParaRPr lang="en-US"/>
        </a:p>
      </dgm:t>
    </dgm:pt>
    <dgm:pt modelId="{F0FBDD87-6905-40B4-A16C-C0D58CC95A67}" type="pres">
      <dgm:prSet presAssocID="{5BA629D1-9C32-4862-B785-72C43E766D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005AA7-4F9C-4DBD-B1F7-06C363A8596C}" type="pres">
      <dgm:prSet presAssocID="{65FBCE50-7BC8-46A6-901A-5A5D63F05A06}" presName="ParentComposite" presStyleCnt="0"/>
      <dgm:spPr/>
    </dgm:pt>
    <dgm:pt modelId="{381B488E-B288-4B0F-A5D3-71524F67537F}" type="pres">
      <dgm:prSet presAssocID="{65FBCE50-7BC8-46A6-901A-5A5D63F05A06}" presName="Chord" presStyleLbl="bgShp" presStyleIdx="0" presStyleCnt="3"/>
      <dgm:spPr/>
    </dgm:pt>
    <dgm:pt modelId="{90E1BBA2-2844-4279-B048-19DC8D576E85}" type="pres">
      <dgm:prSet presAssocID="{65FBCE50-7BC8-46A6-901A-5A5D63F05A06}" presName="Pie" presStyleLbl="alignNode1" presStyleIdx="0" presStyleCnt="3"/>
      <dgm:spPr/>
    </dgm:pt>
    <dgm:pt modelId="{37B3212A-1A19-436F-8DA7-1DF6E307199C}" type="pres">
      <dgm:prSet presAssocID="{65FBCE50-7BC8-46A6-901A-5A5D63F05A06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C7954-FDDE-473B-AAEC-16B47739284A}" type="pres">
      <dgm:prSet presAssocID="{024B6476-D6E7-44EB-9BC7-9E3024A72A41}" presName="negSibTrans" presStyleCnt="0"/>
      <dgm:spPr/>
    </dgm:pt>
    <dgm:pt modelId="{A730F2A7-0A14-4788-A29F-DDB6433036D1}" type="pres">
      <dgm:prSet presAssocID="{65FBCE50-7BC8-46A6-901A-5A5D63F05A06}" presName="composite" presStyleCnt="0"/>
      <dgm:spPr/>
    </dgm:pt>
    <dgm:pt modelId="{24BA5B2D-2A1F-4669-8EB7-937396E62B67}" type="pres">
      <dgm:prSet presAssocID="{65FBCE50-7BC8-46A6-901A-5A5D63F05A06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2A46-0C03-4696-BE1C-DE0070FBDF38}" type="pres">
      <dgm:prSet presAssocID="{8190F31C-3457-4F03-868A-BCD63671CBCE}" presName="sibTrans" presStyleCnt="0"/>
      <dgm:spPr/>
    </dgm:pt>
    <dgm:pt modelId="{0DD58D29-31C3-489A-B92E-31E397FF01BF}" type="pres">
      <dgm:prSet presAssocID="{63D5C525-2EAE-4FEC-B382-984DC2C9A58A}" presName="ParentComposite" presStyleCnt="0"/>
      <dgm:spPr/>
    </dgm:pt>
    <dgm:pt modelId="{5B073187-50D9-42BF-97D0-AFB0E6693F5F}" type="pres">
      <dgm:prSet presAssocID="{63D5C525-2EAE-4FEC-B382-984DC2C9A58A}" presName="Chord" presStyleLbl="bgShp" presStyleIdx="1" presStyleCnt="3"/>
      <dgm:spPr/>
    </dgm:pt>
    <dgm:pt modelId="{980FC29E-2D86-496F-9490-85B4932134FB}" type="pres">
      <dgm:prSet presAssocID="{63D5C525-2EAE-4FEC-B382-984DC2C9A58A}" presName="Pie" presStyleLbl="alignNode1" presStyleIdx="1" presStyleCnt="3"/>
      <dgm:spPr/>
    </dgm:pt>
    <dgm:pt modelId="{A9139CAE-93D3-4D22-A58F-F2C48A30CE6C}" type="pres">
      <dgm:prSet presAssocID="{63D5C525-2EAE-4FEC-B382-984DC2C9A58A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AEBEB-30B1-4BD8-80C8-7687013CCCAB}" type="pres">
      <dgm:prSet presAssocID="{825D355E-D0EB-4DB3-81C5-D216349A88BA}" presName="negSibTrans" presStyleCnt="0"/>
      <dgm:spPr/>
    </dgm:pt>
    <dgm:pt modelId="{B8176BF9-D564-46DB-B7EE-E5108E32C22D}" type="pres">
      <dgm:prSet presAssocID="{63D5C525-2EAE-4FEC-B382-984DC2C9A58A}" presName="composite" presStyleCnt="0"/>
      <dgm:spPr/>
    </dgm:pt>
    <dgm:pt modelId="{E52FE72C-A297-4AF0-9259-3E58D4C918C3}" type="pres">
      <dgm:prSet presAssocID="{63D5C525-2EAE-4FEC-B382-984DC2C9A58A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F0EB-3F35-4A69-AA4F-81A3E2F4889F}" type="pres">
      <dgm:prSet presAssocID="{8F7A665E-92B4-459C-9512-B3ED0D55F3FE}" presName="sibTrans" presStyleCnt="0"/>
      <dgm:spPr/>
    </dgm:pt>
    <dgm:pt modelId="{F77EC9E4-1D96-42FA-96F7-061A66CE3F51}" type="pres">
      <dgm:prSet presAssocID="{138436FD-FC19-44C9-8517-9275981F3A22}" presName="ParentComposite" presStyleCnt="0"/>
      <dgm:spPr/>
    </dgm:pt>
    <dgm:pt modelId="{53858F6C-CAD0-4A50-AAA1-C763BA8C4FB9}" type="pres">
      <dgm:prSet presAssocID="{138436FD-FC19-44C9-8517-9275981F3A22}" presName="Chord" presStyleLbl="bgShp" presStyleIdx="2" presStyleCnt="3"/>
      <dgm:spPr/>
    </dgm:pt>
    <dgm:pt modelId="{0028722C-99F4-421C-BEC8-C6456ACFAF85}" type="pres">
      <dgm:prSet presAssocID="{138436FD-FC19-44C9-8517-9275981F3A22}" presName="Pie" presStyleLbl="alignNode1" presStyleIdx="2" presStyleCnt="3"/>
      <dgm:spPr/>
    </dgm:pt>
    <dgm:pt modelId="{9FD3C4CF-6C59-4F72-B3B3-ACC0ECF2F3D5}" type="pres">
      <dgm:prSet presAssocID="{138436FD-FC19-44C9-8517-9275981F3A22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58B3A-FBC9-4218-8433-AD8EDA4CB254}" type="pres">
      <dgm:prSet presAssocID="{94340C5F-A13E-459C-B99F-F8CB2412C7A2}" presName="negSibTrans" presStyleCnt="0"/>
      <dgm:spPr/>
    </dgm:pt>
    <dgm:pt modelId="{54E022C1-EA83-49DE-8CC8-38C76F41CB72}" type="pres">
      <dgm:prSet presAssocID="{138436FD-FC19-44C9-8517-9275981F3A22}" presName="composite" presStyleCnt="0"/>
      <dgm:spPr/>
    </dgm:pt>
    <dgm:pt modelId="{DB82D7DD-ED56-4032-A440-20E8744CDE6A}" type="pres">
      <dgm:prSet presAssocID="{138436FD-FC19-44C9-8517-9275981F3A2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8FD58-DDCE-4E41-BDD6-5565BD7588B0}" type="presOf" srcId="{374F5366-972D-4E68-8339-1E20A99349C0}" destId="{24BA5B2D-2A1F-4669-8EB7-937396E62B67}" srcOrd="0" destOrd="2" presId="urn:microsoft.com/office/officeart/2009/3/layout/PieProcess"/>
    <dgm:cxn modelId="{FA02415F-741E-4D20-B62F-05D04715ABAE}" type="presOf" srcId="{C2422679-36F4-430B-92C7-5EE4C4DED494}" destId="{E52FE72C-A297-4AF0-9259-3E58D4C918C3}" srcOrd="0" destOrd="1" presId="urn:microsoft.com/office/officeart/2009/3/layout/PieProcess"/>
    <dgm:cxn modelId="{F9D30E10-329D-4709-BE55-3488B42FE57F}" srcId="{63D5C525-2EAE-4FEC-B382-984DC2C9A58A}" destId="{C2422679-36F4-430B-92C7-5EE4C4DED494}" srcOrd="1" destOrd="0" parTransId="{D70A464B-7F4E-45EA-949B-1E75756236B3}" sibTransId="{BF78FE91-5455-4CDD-8964-370DBFC6B4C9}"/>
    <dgm:cxn modelId="{BEFD0364-97EB-4ABE-BAC6-0C372A0E95D1}" srcId="{5BA629D1-9C32-4862-B785-72C43E766D80}" destId="{138436FD-FC19-44C9-8517-9275981F3A22}" srcOrd="2" destOrd="0" parTransId="{1BCB8CB6-5542-412E-9988-DB0860A94BC2}" sibTransId="{FDFB0ED6-C386-413B-B6F6-FECED61752CF}"/>
    <dgm:cxn modelId="{7E81690F-1FB6-41F7-8DE6-500EA8053787}" srcId="{65FBCE50-7BC8-46A6-901A-5A5D63F05A06}" destId="{FDEEBD38-AD13-4D78-9183-6BD1748515B8}" srcOrd="0" destOrd="0" parTransId="{2D4E1E46-D645-4B83-A627-E58014EF54E1}" sibTransId="{024B6476-D6E7-44EB-9BC7-9E3024A72A41}"/>
    <dgm:cxn modelId="{9E54CCD7-FA70-433D-BB71-127A36CC7E99}" type="presOf" srcId="{63D5C525-2EAE-4FEC-B382-984DC2C9A58A}" destId="{A9139CAE-93D3-4D22-A58F-F2C48A30CE6C}" srcOrd="0" destOrd="0" presId="urn:microsoft.com/office/officeart/2009/3/layout/PieProcess"/>
    <dgm:cxn modelId="{5B3A7FFA-7518-4DCB-A375-BFE0862E1590}" type="presOf" srcId="{EF49F01C-F729-48C1-BDAC-DD42FBC906A1}" destId="{DB82D7DD-ED56-4032-A440-20E8744CDE6A}" srcOrd="0" destOrd="0" presId="urn:microsoft.com/office/officeart/2009/3/layout/PieProcess"/>
    <dgm:cxn modelId="{BD267681-781B-4D15-B014-24CD5FD9A221}" srcId="{63D5C525-2EAE-4FEC-B382-984DC2C9A58A}" destId="{72C79317-CDCD-4B79-A908-AEB53EA13973}" srcOrd="0" destOrd="0" parTransId="{56C8734A-904D-4B45-9624-49F39E78BF18}" sibTransId="{825D355E-D0EB-4DB3-81C5-D216349A88BA}"/>
    <dgm:cxn modelId="{BC427317-2F9E-41D8-BC0C-E1303FB55494}" type="presOf" srcId="{F15108AC-495A-4A81-9BD8-4B42467A7032}" destId="{DB82D7DD-ED56-4032-A440-20E8744CDE6A}" srcOrd="0" destOrd="1" presId="urn:microsoft.com/office/officeart/2009/3/layout/PieProcess"/>
    <dgm:cxn modelId="{3738226A-17EE-4ABF-9E27-C0DAC73FB456}" srcId="{138436FD-FC19-44C9-8517-9275981F3A22}" destId="{EF49F01C-F729-48C1-BDAC-DD42FBC906A1}" srcOrd="0" destOrd="0" parTransId="{60082BC3-1CB0-40F6-861D-28DBE02C0F92}" sibTransId="{94340C5F-A13E-459C-B99F-F8CB2412C7A2}"/>
    <dgm:cxn modelId="{0CCD1673-F649-48CB-97B8-D008D8C4EEB5}" srcId="{5BA629D1-9C32-4862-B785-72C43E766D80}" destId="{65FBCE50-7BC8-46A6-901A-5A5D63F05A06}" srcOrd="0" destOrd="0" parTransId="{D90D7E95-3738-435F-8886-E1830A59B313}" sibTransId="{8190F31C-3457-4F03-868A-BCD63671CBCE}"/>
    <dgm:cxn modelId="{1DAB542C-4BEC-4498-9D54-7F25C1A699FD}" type="presOf" srcId="{6F976A4E-C081-4E0B-B7E4-CE239E305E61}" destId="{24BA5B2D-2A1F-4669-8EB7-937396E62B67}" srcOrd="0" destOrd="1" presId="urn:microsoft.com/office/officeart/2009/3/layout/PieProcess"/>
    <dgm:cxn modelId="{9CD960C4-389A-4DF9-92CF-649F0E01F9F4}" srcId="{5BA629D1-9C32-4862-B785-72C43E766D80}" destId="{63D5C525-2EAE-4FEC-B382-984DC2C9A58A}" srcOrd="1" destOrd="0" parTransId="{3ECBA1B1-87E8-4066-99DD-26159DF0F39E}" sibTransId="{8F7A665E-92B4-459C-9512-B3ED0D55F3FE}"/>
    <dgm:cxn modelId="{067AFA93-4A8A-454E-A525-EC0C2A0996D6}" type="presOf" srcId="{FDEEBD38-AD13-4D78-9183-6BD1748515B8}" destId="{24BA5B2D-2A1F-4669-8EB7-937396E62B67}" srcOrd="0" destOrd="0" presId="urn:microsoft.com/office/officeart/2009/3/layout/PieProcess"/>
    <dgm:cxn modelId="{7E209DE7-C93F-4818-8E75-4586D93EF34C}" srcId="{138436FD-FC19-44C9-8517-9275981F3A22}" destId="{F15108AC-495A-4A81-9BD8-4B42467A7032}" srcOrd="1" destOrd="0" parTransId="{1C818DEE-F977-4EA1-BD30-F039225C2656}" sibTransId="{F2FE0B56-E761-4BFD-A53E-8F251119A2F4}"/>
    <dgm:cxn modelId="{50146C4C-D14D-40C0-B6A1-BF55E6DB5E2C}" type="presOf" srcId="{5BA629D1-9C32-4862-B785-72C43E766D80}" destId="{F0FBDD87-6905-40B4-A16C-C0D58CC95A67}" srcOrd="0" destOrd="0" presId="urn:microsoft.com/office/officeart/2009/3/layout/PieProcess"/>
    <dgm:cxn modelId="{A6B47340-C89D-4A8B-9D01-4DDCA0257EFF}" srcId="{65FBCE50-7BC8-46A6-901A-5A5D63F05A06}" destId="{374F5366-972D-4E68-8339-1E20A99349C0}" srcOrd="2" destOrd="0" parTransId="{5AC557D0-D916-4DCB-B84D-2BCD82F34B71}" sibTransId="{97D60FFC-98DE-40AD-AF2B-DFF2433924F2}"/>
    <dgm:cxn modelId="{FD031B2C-1BFF-4C33-A658-6F38853AFE02}" srcId="{65FBCE50-7BC8-46A6-901A-5A5D63F05A06}" destId="{6F976A4E-C081-4E0B-B7E4-CE239E305E61}" srcOrd="1" destOrd="0" parTransId="{24E122CD-5330-46EA-A3DF-C9CA90BCCBD9}" sibTransId="{65866BCB-EAC0-4221-9021-FE87829C9593}"/>
    <dgm:cxn modelId="{7996B42B-96E3-493F-A665-F02D79AA570A}" type="presOf" srcId="{65FBCE50-7BC8-46A6-901A-5A5D63F05A06}" destId="{37B3212A-1A19-436F-8DA7-1DF6E307199C}" srcOrd="0" destOrd="0" presId="urn:microsoft.com/office/officeart/2009/3/layout/PieProcess"/>
    <dgm:cxn modelId="{96FDC2E2-ECEB-4D6D-A605-F5A5AAD301AA}" type="presOf" srcId="{72C79317-CDCD-4B79-A908-AEB53EA13973}" destId="{E52FE72C-A297-4AF0-9259-3E58D4C918C3}" srcOrd="0" destOrd="0" presId="urn:microsoft.com/office/officeart/2009/3/layout/PieProcess"/>
    <dgm:cxn modelId="{CAA3DE2D-552C-41C8-A66A-1893658DE1C2}" type="presOf" srcId="{138436FD-FC19-44C9-8517-9275981F3A22}" destId="{9FD3C4CF-6C59-4F72-B3B3-ACC0ECF2F3D5}" srcOrd="0" destOrd="0" presId="urn:microsoft.com/office/officeart/2009/3/layout/PieProcess"/>
    <dgm:cxn modelId="{36E2B2E9-B573-41F1-A749-159777D43939}" type="presParOf" srcId="{F0FBDD87-6905-40B4-A16C-C0D58CC95A67}" destId="{D7005AA7-4F9C-4DBD-B1F7-06C363A8596C}" srcOrd="0" destOrd="0" presId="urn:microsoft.com/office/officeart/2009/3/layout/PieProcess"/>
    <dgm:cxn modelId="{0A29347C-C129-453A-A8ED-C3AE62A6D047}" type="presParOf" srcId="{D7005AA7-4F9C-4DBD-B1F7-06C363A8596C}" destId="{381B488E-B288-4B0F-A5D3-71524F67537F}" srcOrd="0" destOrd="0" presId="urn:microsoft.com/office/officeart/2009/3/layout/PieProcess"/>
    <dgm:cxn modelId="{A3B2277E-1B21-4F76-B35A-BB1A0C5938DE}" type="presParOf" srcId="{D7005AA7-4F9C-4DBD-B1F7-06C363A8596C}" destId="{90E1BBA2-2844-4279-B048-19DC8D576E85}" srcOrd="1" destOrd="0" presId="urn:microsoft.com/office/officeart/2009/3/layout/PieProcess"/>
    <dgm:cxn modelId="{1243D1B1-C175-48CC-8015-1DD31B460F01}" type="presParOf" srcId="{D7005AA7-4F9C-4DBD-B1F7-06C363A8596C}" destId="{37B3212A-1A19-436F-8DA7-1DF6E307199C}" srcOrd="2" destOrd="0" presId="urn:microsoft.com/office/officeart/2009/3/layout/PieProcess"/>
    <dgm:cxn modelId="{F6239B2E-8A1E-457A-A2B6-EE60235BE85E}" type="presParOf" srcId="{F0FBDD87-6905-40B4-A16C-C0D58CC95A67}" destId="{569C7954-FDDE-473B-AAEC-16B47739284A}" srcOrd="1" destOrd="0" presId="urn:microsoft.com/office/officeart/2009/3/layout/PieProcess"/>
    <dgm:cxn modelId="{7DA018CA-D79B-495A-9086-3FB411F41B14}" type="presParOf" srcId="{F0FBDD87-6905-40B4-A16C-C0D58CC95A67}" destId="{A730F2A7-0A14-4788-A29F-DDB6433036D1}" srcOrd="2" destOrd="0" presId="urn:microsoft.com/office/officeart/2009/3/layout/PieProcess"/>
    <dgm:cxn modelId="{99062816-DD50-4134-A806-2608E659D4F8}" type="presParOf" srcId="{A730F2A7-0A14-4788-A29F-DDB6433036D1}" destId="{24BA5B2D-2A1F-4669-8EB7-937396E62B67}" srcOrd="0" destOrd="0" presId="urn:microsoft.com/office/officeart/2009/3/layout/PieProcess"/>
    <dgm:cxn modelId="{0AE95DC7-AEA1-4FE1-8658-3E6010C05A01}" type="presParOf" srcId="{F0FBDD87-6905-40B4-A16C-C0D58CC95A67}" destId="{D3AA2A46-0C03-4696-BE1C-DE0070FBDF38}" srcOrd="3" destOrd="0" presId="urn:microsoft.com/office/officeart/2009/3/layout/PieProcess"/>
    <dgm:cxn modelId="{F0CC0F18-0821-4533-96EF-81D0A4FAFD1D}" type="presParOf" srcId="{F0FBDD87-6905-40B4-A16C-C0D58CC95A67}" destId="{0DD58D29-31C3-489A-B92E-31E397FF01BF}" srcOrd="4" destOrd="0" presId="urn:microsoft.com/office/officeart/2009/3/layout/PieProcess"/>
    <dgm:cxn modelId="{5DC3428E-D8CA-4A72-99E4-87BBCD06360A}" type="presParOf" srcId="{0DD58D29-31C3-489A-B92E-31E397FF01BF}" destId="{5B073187-50D9-42BF-97D0-AFB0E6693F5F}" srcOrd="0" destOrd="0" presId="urn:microsoft.com/office/officeart/2009/3/layout/PieProcess"/>
    <dgm:cxn modelId="{69746B06-C5EF-4860-927C-2CF157F792AB}" type="presParOf" srcId="{0DD58D29-31C3-489A-B92E-31E397FF01BF}" destId="{980FC29E-2D86-496F-9490-85B4932134FB}" srcOrd="1" destOrd="0" presId="urn:microsoft.com/office/officeart/2009/3/layout/PieProcess"/>
    <dgm:cxn modelId="{6488E200-24CB-494F-B5DE-64849D2906AF}" type="presParOf" srcId="{0DD58D29-31C3-489A-B92E-31E397FF01BF}" destId="{A9139CAE-93D3-4D22-A58F-F2C48A30CE6C}" srcOrd="2" destOrd="0" presId="urn:microsoft.com/office/officeart/2009/3/layout/PieProcess"/>
    <dgm:cxn modelId="{0DAC22BC-492F-434E-8539-60656A55C73B}" type="presParOf" srcId="{F0FBDD87-6905-40B4-A16C-C0D58CC95A67}" destId="{D61AEBEB-30B1-4BD8-80C8-7687013CCCAB}" srcOrd="5" destOrd="0" presId="urn:microsoft.com/office/officeart/2009/3/layout/PieProcess"/>
    <dgm:cxn modelId="{30C91D30-4A65-4B69-A08D-8B26348169B4}" type="presParOf" srcId="{F0FBDD87-6905-40B4-A16C-C0D58CC95A67}" destId="{B8176BF9-D564-46DB-B7EE-E5108E32C22D}" srcOrd="6" destOrd="0" presId="urn:microsoft.com/office/officeart/2009/3/layout/PieProcess"/>
    <dgm:cxn modelId="{94C3D5A8-3F42-40D2-BF93-99C686A1B865}" type="presParOf" srcId="{B8176BF9-D564-46DB-B7EE-E5108E32C22D}" destId="{E52FE72C-A297-4AF0-9259-3E58D4C918C3}" srcOrd="0" destOrd="0" presId="urn:microsoft.com/office/officeart/2009/3/layout/PieProcess"/>
    <dgm:cxn modelId="{ED3EADCF-BC47-4633-ABDA-A209DFA161D0}" type="presParOf" srcId="{F0FBDD87-6905-40B4-A16C-C0D58CC95A67}" destId="{BB5AF0EB-3F35-4A69-AA4F-81A3E2F4889F}" srcOrd="7" destOrd="0" presId="urn:microsoft.com/office/officeart/2009/3/layout/PieProcess"/>
    <dgm:cxn modelId="{01CF7E48-A717-4FD1-A584-F01177B3ECCF}" type="presParOf" srcId="{F0FBDD87-6905-40B4-A16C-C0D58CC95A67}" destId="{F77EC9E4-1D96-42FA-96F7-061A66CE3F51}" srcOrd="8" destOrd="0" presId="urn:microsoft.com/office/officeart/2009/3/layout/PieProcess"/>
    <dgm:cxn modelId="{704B40AF-5141-4FCF-AE7B-79A277230BEC}" type="presParOf" srcId="{F77EC9E4-1D96-42FA-96F7-061A66CE3F51}" destId="{53858F6C-CAD0-4A50-AAA1-C763BA8C4FB9}" srcOrd="0" destOrd="0" presId="urn:microsoft.com/office/officeart/2009/3/layout/PieProcess"/>
    <dgm:cxn modelId="{F46E3F8B-79C7-4FE8-B784-F3111937E18F}" type="presParOf" srcId="{F77EC9E4-1D96-42FA-96F7-061A66CE3F51}" destId="{0028722C-99F4-421C-BEC8-C6456ACFAF85}" srcOrd="1" destOrd="0" presId="urn:microsoft.com/office/officeart/2009/3/layout/PieProcess"/>
    <dgm:cxn modelId="{A41E112D-E2B6-47FE-A9D2-2300F046C40A}" type="presParOf" srcId="{F77EC9E4-1D96-42FA-96F7-061A66CE3F51}" destId="{9FD3C4CF-6C59-4F72-B3B3-ACC0ECF2F3D5}" srcOrd="2" destOrd="0" presId="urn:microsoft.com/office/officeart/2009/3/layout/PieProcess"/>
    <dgm:cxn modelId="{DF29A4BB-F05F-4FE0-AEBD-1E28506D3FB3}" type="presParOf" srcId="{F0FBDD87-6905-40B4-A16C-C0D58CC95A67}" destId="{57658B3A-FBC9-4218-8433-AD8EDA4CB254}" srcOrd="9" destOrd="0" presId="urn:microsoft.com/office/officeart/2009/3/layout/PieProcess"/>
    <dgm:cxn modelId="{5B9C47F2-2E45-4A87-A228-414326BD97BE}" type="presParOf" srcId="{F0FBDD87-6905-40B4-A16C-C0D58CC95A67}" destId="{54E022C1-EA83-49DE-8CC8-38C76F41CB72}" srcOrd="10" destOrd="0" presId="urn:microsoft.com/office/officeart/2009/3/layout/PieProcess"/>
    <dgm:cxn modelId="{4C7B42EE-92D7-4820-8C08-E51C596C54BC}" type="presParOf" srcId="{54E022C1-EA83-49DE-8CC8-38C76F41CB72}" destId="{DB82D7DD-ED56-4032-A440-20E8744CDE6A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629D1-9C32-4862-B785-72C43E766D80}" type="doc">
      <dgm:prSet loTypeId="urn:microsoft.com/office/officeart/2009/3/layout/Pi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38436FD-FC19-44C9-8517-9275981F3A22}">
      <dgm:prSet custT="1"/>
      <dgm:spPr/>
      <dgm:t>
        <a:bodyPr/>
        <a:lstStyle/>
        <a:p>
          <a:r>
            <a:rPr lang="fi-FI" sz="1800" b="1" dirty="0" smtClean="0">
              <a:solidFill>
                <a:schemeClr val="bg1"/>
              </a:solidFill>
            </a:rPr>
            <a:t>2018</a:t>
          </a:r>
          <a:endParaRPr lang="en-US" sz="1800" b="1" dirty="0">
            <a:solidFill>
              <a:schemeClr val="bg1"/>
            </a:solidFill>
          </a:endParaRPr>
        </a:p>
      </dgm:t>
    </dgm:pt>
    <dgm:pt modelId="{1BCB8CB6-5542-412E-9988-DB0860A94BC2}" type="parTrans" cxnId="{BEFD0364-97EB-4ABE-BAC6-0C372A0E95D1}">
      <dgm:prSet/>
      <dgm:spPr/>
      <dgm:t>
        <a:bodyPr/>
        <a:lstStyle/>
        <a:p>
          <a:endParaRPr lang="en-US"/>
        </a:p>
      </dgm:t>
    </dgm:pt>
    <dgm:pt modelId="{FDFB0ED6-C386-413B-B6F6-FECED61752CF}" type="sibTrans" cxnId="{BEFD0364-97EB-4ABE-BAC6-0C372A0E95D1}">
      <dgm:prSet/>
      <dgm:spPr/>
      <dgm:t>
        <a:bodyPr/>
        <a:lstStyle/>
        <a:p>
          <a:endParaRPr lang="en-US"/>
        </a:p>
      </dgm:t>
    </dgm:pt>
    <dgm:pt modelId="{63D5C525-2EAE-4FEC-B382-984DC2C9A58A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2017</a:t>
          </a:r>
          <a:endParaRPr lang="en-US" sz="1800" b="1" dirty="0">
            <a:solidFill>
              <a:schemeClr val="bg1"/>
            </a:solidFill>
          </a:endParaRPr>
        </a:p>
      </dgm:t>
    </dgm:pt>
    <dgm:pt modelId="{3ECBA1B1-87E8-4066-99DD-26159DF0F39E}" type="parTrans" cxnId="{9CD960C4-389A-4DF9-92CF-649F0E01F9F4}">
      <dgm:prSet/>
      <dgm:spPr/>
      <dgm:t>
        <a:bodyPr/>
        <a:lstStyle/>
        <a:p>
          <a:endParaRPr lang="en-US"/>
        </a:p>
      </dgm:t>
    </dgm:pt>
    <dgm:pt modelId="{8F7A665E-92B4-459C-9512-B3ED0D55F3FE}" type="sibTrans" cxnId="{9CD960C4-389A-4DF9-92CF-649F0E01F9F4}">
      <dgm:prSet/>
      <dgm:spPr/>
      <dgm:t>
        <a:bodyPr/>
        <a:lstStyle/>
        <a:p>
          <a:endParaRPr lang="en-US"/>
        </a:p>
      </dgm:t>
    </dgm:pt>
    <dgm:pt modelId="{65FBCE50-7BC8-46A6-901A-5A5D63F05A06}">
      <dgm:prSet custT="1"/>
      <dgm:spPr/>
      <dgm:t>
        <a:bodyPr/>
        <a:lstStyle/>
        <a:p>
          <a:r>
            <a:rPr lang="fi-FI" sz="1800" b="1" dirty="0" smtClean="0">
              <a:solidFill>
                <a:schemeClr val="bg1"/>
              </a:solidFill>
            </a:rPr>
            <a:t>2016</a:t>
          </a:r>
        </a:p>
      </dgm:t>
    </dgm:pt>
    <dgm:pt modelId="{D90D7E95-3738-435F-8886-E1830A59B313}" type="parTrans" cxnId="{0CCD1673-F649-48CB-97B8-D008D8C4EEB5}">
      <dgm:prSet/>
      <dgm:spPr/>
      <dgm:t>
        <a:bodyPr/>
        <a:lstStyle/>
        <a:p>
          <a:endParaRPr lang="en-US"/>
        </a:p>
      </dgm:t>
    </dgm:pt>
    <dgm:pt modelId="{8190F31C-3457-4F03-868A-BCD63671CBCE}" type="sibTrans" cxnId="{0CCD1673-F649-48CB-97B8-D008D8C4EEB5}">
      <dgm:prSet/>
      <dgm:spPr/>
      <dgm:t>
        <a:bodyPr/>
        <a:lstStyle/>
        <a:p>
          <a:endParaRPr lang="en-US"/>
        </a:p>
      </dgm:t>
    </dgm:pt>
    <dgm:pt modelId="{FDEEBD38-AD13-4D78-9183-6BD1748515B8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Strategian lanseeraus</a:t>
          </a:r>
        </a:p>
      </dgm:t>
    </dgm:pt>
    <dgm:pt modelId="{2D4E1E46-D645-4B83-A627-E58014EF54E1}" type="parTrans" cxnId="{7E81690F-1FB6-41F7-8DE6-500EA8053787}">
      <dgm:prSet/>
      <dgm:spPr/>
      <dgm:t>
        <a:bodyPr/>
        <a:lstStyle/>
        <a:p>
          <a:endParaRPr lang="en-US"/>
        </a:p>
      </dgm:t>
    </dgm:pt>
    <dgm:pt modelId="{024B6476-D6E7-44EB-9BC7-9E3024A72A41}" type="sibTrans" cxnId="{7E81690F-1FB6-41F7-8DE6-500EA8053787}">
      <dgm:prSet/>
      <dgm:spPr/>
      <dgm:t>
        <a:bodyPr/>
        <a:lstStyle/>
        <a:p>
          <a:endParaRPr lang="en-US"/>
        </a:p>
      </dgm:t>
    </dgm:pt>
    <dgm:pt modelId="{EF49F01C-F729-48C1-BDAC-DD42FBC906A1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Uusi sidosryhmäuutiskirje lanseerataan, uutiskirjeet siirtyvät yhtenäiseen, uudistettuun ilmeeseen</a:t>
          </a:r>
          <a:endParaRPr lang="en-US" sz="1600" dirty="0">
            <a:solidFill>
              <a:schemeClr val="bg1"/>
            </a:solidFill>
          </a:endParaRPr>
        </a:p>
      </dgm:t>
    </dgm:pt>
    <dgm:pt modelId="{60082BC3-1CB0-40F6-861D-28DBE02C0F92}" type="parTrans" cxnId="{3738226A-17EE-4ABF-9E27-C0DAC73FB456}">
      <dgm:prSet/>
      <dgm:spPr/>
      <dgm:t>
        <a:bodyPr/>
        <a:lstStyle/>
        <a:p>
          <a:endParaRPr lang="en-US"/>
        </a:p>
      </dgm:t>
    </dgm:pt>
    <dgm:pt modelId="{94340C5F-A13E-459C-B99F-F8CB2412C7A2}" type="sibTrans" cxnId="{3738226A-17EE-4ABF-9E27-C0DAC73FB456}">
      <dgm:prSet/>
      <dgm:spPr/>
      <dgm:t>
        <a:bodyPr/>
        <a:lstStyle/>
        <a:p>
          <a:endParaRPr lang="en-US"/>
        </a:p>
      </dgm:t>
    </dgm:pt>
    <dgm:pt modelId="{34CC3788-E8F4-4E2C-A83C-A655B53084F5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Tutkijat esiin! Aktiivinen näkyvyyden hakeminen verkossa ja mediassa.</a:t>
          </a:r>
        </a:p>
      </dgm:t>
    </dgm:pt>
    <dgm:pt modelId="{C5960B80-871C-4081-BA49-3E9A0268A066}" type="parTrans" cxnId="{B54DCD18-233D-4712-8343-2CB83CF59290}">
      <dgm:prSet/>
      <dgm:spPr/>
      <dgm:t>
        <a:bodyPr/>
        <a:lstStyle/>
        <a:p>
          <a:endParaRPr lang="en-US"/>
        </a:p>
      </dgm:t>
    </dgm:pt>
    <dgm:pt modelId="{6A6F3FB2-A981-40EF-ACF7-B6D21C72D7ED}" type="sibTrans" cxnId="{B54DCD18-233D-4712-8343-2CB83CF59290}">
      <dgm:prSet/>
      <dgm:spPr/>
      <dgm:t>
        <a:bodyPr/>
        <a:lstStyle/>
        <a:p>
          <a:endParaRPr lang="en-US"/>
        </a:p>
      </dgm:t>
    </dgm:pt>
    <dgm:pt modelId="{33B47704-27B7-42B4-8B70-E186115AE5E5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Tunnettuus ja vetovoima ylös potentiaalisten hakijoiden keskuudessa, Oulukaverit-tiimi käyntiin, </a:t>
          </a:r>
          <a:r>
            <a:rPr lang="fi-FI" sz="1600" dirty="0" err="1" smtClean="0">
              <a:solidFill>
                <a:schemeClr val="bg1"/>
              </a:solidFill>
            </a:rPr>
            <a:t>kv</a:t>
          </a:r>
          <a:r>
            <a:rPr lang="fi-FI" sz="1600" dirty="0" smtClean="0">
              <a:solidFill>
                <a:schemeClr val="bg1"/>
              </a:solidFill>
            </a:rPr>
            <a:t>-maisteriohjelmien markkinoinnin uudistaminen</a:t>
          </a:r>
          <a:endParaRPr lang="fi-FI" sz="1600" dirty="0">
            <a:solidFill>
              <a:schemeClr val="bg1"/>
            </a:solidFill>
          </a:endParaRPr>
        </a:p>
      </dgm:t>
    </dgm:pt>
    <dgm:pt modelId="{DD6E270F-BFF4-480F-B09E-9B7A70CC50F1}" type="parTrans" cxnId="{D56656C4-B3F7-44C5-8853-AC24BDE3CA9F}">
      <dgm:prSet/>
      <dgm:spPr/>
      <dgm:t>
        <a:bodyPr/>
        <a:lstStyle/>
        <a:p>
          <a:endParaRPr lang="en-US"/>
        </a:p>
      </dgm:t>
    </dgm:pt>
    <dgm:pt modelId="{16FE751C-D89D-45FD-A153-9DA0E6BC188A}" type="sibTrans" cxnId="{D56656C4-B3F7-44C5-8853-AC24BDE3CA9F}">
      <dgm:prSet/>
      <dgm:spPr/>
      <dgm:t>
        <a:bodyPr/>
        <a:lstStyle/>
        <a:p>
          <a:endParaRPr lang="en-US"/>
        </a:p>
      </dgm:t>
    </dgm:pt>
    <dgm:pt modelId="{1C68F6B8-1E64-4626-B93B-66E0BDB4F71A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Yksiköiden verkkosivustojen konseptien kehittäminen</a:t>
          </a:r>
          <a:endParaRPr lang="fi-FI" sz="1600" dirty="0">
            <a:solidFill>
              <a:schemeClr val="bg1"/>
            </a:solidFill>
          </a:endParaRPr>
        </a:p>
      </dgm:t>
    </dgm:pt>
    <dgm:pt modelId="{4C508FD1-4ACB-4757-90EF-25CBF4D829A1}" type="parTrans" cxnId="{02DA50F5-D726-4F74-B9C8-09ED0BB3CB1D}">
      <dgm:prSet/>
      <dgm:spPr/>
      <dgm:t>
        <a:bodyPr/>
        <a:lstStyle/>
        <a:p>
          <a:endParaRPr lang="en-US"/>
        </a:p>
      </dgm:t>
    </dgm:pt>
    <dgm:pt modelId="{8BD95E88-CC63-44C7-8DFB-88615BDCA35E}" type="sibTrans" cxnId="{02DA50F5-D726-4F74-B9C8-09ED0BB3CB1D}">
      <dgm:prSet/>
      <dgm:spPr/>
      <dgm:t>
        <a:bodyPr/>
        <a:lstStyle/>
        <a:p>
          <a:endParaRPr lang="en-US"/>
        </a:p>
      </dgm:t>
    </dgm:pt>
    <dgm:pt modelId="{F6439160-4B04-460B-BA23-ABCBF75AE9C4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Brändiuudistus: Viestit, viestintäteot ja ilme kuvaamaan strategiassa määriteltyä </a:t>
          </a:r>
          <a:r>
            <a:rPr lang="fi-FI" sz="1600" dirty="0" err="1" smtClean="0">
              <a:solidFill>
                <a:schemeClr val="bg1"/>
              </a:solidFill>
            </a:rPr>
            <a:t>positiointia</a:t>
          </a:r>
          <a:r>
            <a:rPr lang="fi-FI" sz="1600" dirty="0" smtClean="0">
              <a:solidFill>
                <a:schemeClr val="bg1"/>
              </a:solidFill>
            </a:rPr>
            <a:t> ja mikä erilaistaa Oulun yliopiston muista</a:t>
          </a:r>
        </a:p>
      </dgm:t>
    </dgm:pt>
    <dgm:pt modelId="{5925DD56-FC0B-468C-9065-44D0DCF1BAE2}" type="parTrans" cxnId="{58F747B6-C6FB-4B30-A036-D9D37FD5B829}">
      <dgm:prSet/>
      <dgm:spPr/>
      <dgm:t>
        <a:bodyPr/>
        <a:lstStyle/>
        <a:p>
          <a:endParaRPr lang="en-US"/>
        </a:p>
      </dgm:t>
    </dgm:pt>
    <dgm:pt modelId="{97A2E10F-F20A-461B-98BC-5CEF6066EB8D}" type="sibTrans" cxnId="{58F747B6-C6FB-4B30-A036-D9D37FD5B829}">
      <dgm:prSet/>
      <dgm:spPr/>
      <dgm:t>
        <a:bodyPr/>
        <a:lstStyle/>
        <a:p>
          <a:endParaRPr lang="en-US"/>
        </a:p>
      </dgm:t>
    </dgm:pt>
    <dgm:pt modelId="{FF81E6F7-8850-4233-8EBB-131291A545F5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Verkkosivuston uudistaminen</a:t>
          </a:r>
        </a:p>
      </dgm:t>
    </dgm:pt>
    <dgm:pt modelId="{24490CBE-9EC8-4B87-8D1F-50F589ECBC20}" type="parTrans" cxnId="{090934C1-178A-4B0B-B373-A3E88DC740D8}">
      <dgm:prSet/>
      <dgm:spPr/>
      <dgm:t>
        <a:bodyPr/>
        <a:lstStyle/>
        <a:p>
          <a:endParaRPr lang="en-US"/>
        </a:p>
      </dgm:t>
    </dgm:pt>
    <dgm:pt modelId="{CE1618A8-9B14-4433-B90C-9715FBC40828}" type="sibTrans" cxnId="{090934C1-178A-4B0B-B373-A3E88DC740D8}">
      <dgm:prSet/>
      <dgm:spPr/>
      <dgm:t>
        <a:bodyPr/>
        <a:lstStyle/>
        <a:p>
          <a:endParaRPr lang="en-US"/>
        </a:p>
      </dgm:t>
    </dgm:pt>
    <dgm:pt modelId="{4F4309E0-4533-462E-B570-B9981999CB3A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Tiedeyliopistona profiloituminen keskiöön</a:t>
          </a:r>
        </a:p>
      </dgm:t>
    </dgm:pt>
    <dgm:pt modelId="{009F8442-7DCB-4FD7-8AD2-3268D8EBE0F6}" type="parTrans" cxnId="{3B827085-6B8C-4A3D-86FC-356C25FEF37A}">
      <dgm:prSet/>
      <dgm:spPr/>
      <dgm:t>
        <a:bodyPr/>
        <a:lstStyle/>
        <a:p>
          <a:endParaRPr lang="en-US"/>
        </a:p>
      </dgm:t>
    </dgm:pt>
    <dgm:pt modelId="{F428B155-81AD-4B0D-B6C9-0500CAB8522C}" type="sibTrans" cxnId="{3B827085-6B8C-4A3D-86FC-356C25FEF37A}">
      <dgm:prSet/>
      <dgm:spPr/>
      <dgm:t>
        <a:bodyPr/>
        <a:lstStyle/>
        <a:p>
          <a:endParaRPr lang="en-US"/>
        </a:p>
      </dgm:t>
    </dgm:pt>
    <dgm:pt modelId="{A94EAAB3-CA48-4E54-B3FA-774471D82CD9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Markkinointitoiminnon perustaminen</a:t>
          </a:r>
        </a:p>
      </dgm:t>
    </dgm:pt>
    <dgm:pt modelId="{A274806F-A6EB-4FE3-9D63-9C8D604DF532}" type="parTrans" cxnId="{46612C44-4133-4FA2-819B-BD8BD2C3FCF2}">
      <dgm:prSet/>
      <dgm:spPr/>
      <dgm:t>
        <a:bodyPr/>
        <a:lstStyle/>
        <a:p>
          <a:endParaRPr lang="en-US"/>
        </a:p>
      </dgm:t>
    </dgm:pt>
    <dgm:pt modelId="{3EF00218-B27E-41A6-8BF2-785297649F95}" type="sibTrans" cxnId="{46612C44-4133-4FA2-819B-BD8BD2C3FCF2}">
      <dgm:prSet/>
      <dgm:spPr/>
      <dgm:t>
        <a:bodyPr/>
        <a:lstStyle/>
        <a:p>
          <a:endParaRPr lang="en-US"/>
        </a:p>
      </dgm:t>
    </dgm:pt>
    <dgm:pt modelId="{B8FC94BE-C9E5-4AE1-A91F-29A769E79134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Opiskelijamarkkinoinnin strategiatyö</a:t>
          </a:r>
        </a:p>
      </dgm:t>
    </dgm:pt>
    <dgm:pt modelId="{E9935BFB-6656-45D6-9368-737EBA79DF1E}" type="parTrans" cxnId="{F7579F5B-DB29-4898-8C50-49BFECF7D664}">
      <dgm:prSet/>
      <dgm:spPr/>
      <dgm:t>
        <a:bodyPr/>
        <a:lstStyle/>
        <a:p>
          <a:endParaRPr lang="en-US"/>
        </a:p>
      </dgm:t>
    </dgm:pt>
    <dgm:pt modelId="{BBDCF22A-83FC-4177-823F-FF935871AB39}" type="sibTrans" cxnId="{F7579F5B-DB29-4898-8C50-49BFECF7D664}">
      <dgm:prSet/>
      <dgm:spPr/>
      <dgm:t>
        <a:bodyPr/>
        <a:lstStyle/>
        <a:p>
          <a:endParaRPr lang="en-US"/>
        </a:p>
      </dgm:t>
    </dgm:pt>
    <dgm:pt modelId="{F4E8173F-2A80-4E18-B180-C0E9CDF13742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Koulutusviennin markkinointitarpeet</a:t>
          </a:r>
          <a:endParaRPr lang="en-US" sz="1600" dirty="0">
            <a:solidFill>
              <a:schemeClr val="bg1"/>
            </a:solidFill>
          </a:endParaRPr>
        </a:p>
      </dgm:t>
    </dgm:pt>
    <dgm:pt modelId="{8C91A643-2B07-464D-8069-25395CDFB7CC}" type="parTrans" cxnId="{9674D3EA-4CFD-4881-9481-BC21B87E80A0}">
      <dgm:prSet/>
      <dgm:spPr/>
      <dgm:t>
        <a:bodyPr/>
        <a:lstStyle/>
        <a:p>
          <a:endParaRPr lang="en-US"/>
        </a:p>
      </dgm:t>
    </dgm:pt>
    <dgm:pt modelId="{E7025188-26D4-465C-BF28-1C1549BA5233}" type="sibTrans" cxnId="{9674D3EA-4CFD-4881-9481-BC21B87E80A0}">
      <dgm:prSet/>
      <dgm:spPr/>
      <dgm:t>
        <a:bodyPr/>
        <a:lstStyle/>
        <a:p>
          <a:endParaRPr lang="en-US"/>
        </a:p>
      </dgm:t>
    </dgm:pt>
    <dgm:pt modelId="{0C8A165C-9EC3-4ACE-8170-705FE7FF99E5}">
      <dgm:prSet custT="1"/>
      <dgm:spPr/>
      <dgm:t>
        <a:bodyPr/>
        <a:lstStyle/>
        <a:p>
          <a:r>
            <a:rPr lang="en-US" sz="1600" dirty="0" err="1" smtClean="0">
              <a:solidFill>
                <a:schemeClr val="bg1"/>
              </a:solidFill>
            </a:rPr>
            <a:t>Kampusten</a:t>
          </a:r>
          <a:r>
            <a:rPr lang="en-US" sz="1600" dirty="0" smtClean="0">
              <a:solidFill>
                <a:schemeClr val="bg1"/>
              </a:solidFill>
            </a:rPr>
            <a:t> ja </a:t>
          </a:r>
          <a:r>
            <a:rPr lang="en-US" sz="1600" dirty="0" err="1" smtClean="0">
              <a:solidFill>
                <a:schemeClr val="bg1"/>
              </a:solidFill>
            </a:rPr>
            <a:t>digikampuksen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kehittäminen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jatkuu</a:t>
          </a:r>
          <a:r>
            <a:rPr lang="en-US" sz="1600" dirty="0" smtClean="0">
              <a:solidFill>
                <a:schemeClr val="bg1"/>
              </a:solidFill>
            </a:rPr>
            <a:t>, </a:t>
          </a:r>
          <a:r>
            <a:rPr lang="en-US" sz="1600" dirty="0" err="1" smtClean="0">
              <a:solidFill>
                <a:schemeClr val="bg1"/>
              </a:solidFill>
            </a:rPr>
            <a:t>opiskelijaviestinnän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työkaluihin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parannuksia</a:t>
          </a:r>
          <a:endParaRPr lang="en-US" sz="1600" dirty="0">
            <a:solidFill>
              <a:schemeClr val="bg1"/>
            </a:solidFill>
          </a:endParaRPr>
        </a:p>
      </dgm:t>
    </dgm:pt>
    <dgm:pt modelId="{2CB9A9C5-B9FF-4B60-9173-D5AEA2B0D99A}" type="parTrans" cxnId="{11E4A85C-54E7-4B5E-BC71-F0EBF74D57A5}">
      <dgm:prSet/>
      <dgm:spPr/>
      <dgm:t>
        <a:bodyPr/>
        <a:lstStyle/>
        <a:p>
          <a:endParaRPr lang="en-US"/>
        </a:p>
      </dgm:t>
    </dgm:pt>
    <dgm:pt modelId="{254A375C-AEFC-47D5-A854-2AA93A3EEC8C}" type="sibTrans" cxnId="{11E4A85C-54E7-4B5E-BC71-F0EBF74D57A5}">
      <dgm:prSet/>
      <dgm:spPr/>
      <dgm:t>
        <a:bodyPr/>
        <a:lstStyle/>
        <a:p>
          <a:endParaRPr lang="en-US"/>
        </a:p>
      </dgm:t>
    </dgm:pt>
    <dgm:pt modelId="{EF0581DE-C73F-4DEA-A774-10858D252CB5}">
      <dgm:prSet custT="1"/>
      <dgm:spPr/>
      <dgm:t>
        <a:bodyPr/>
        <a:lstStyle/>
        <a:p>
          <a:r>
            <a:rPr lang="fi-FI" sz="1600" smtClean="0">
              <a:solidFill>
                <a:schemeClr val="bg1"/>
              </a:solidFill>
            </a:rPr>
            <a:t>Työnantajakuvan </a:t>
          </a:r>
          <a:r>
            <a:rPr lang="fi-FI" sz="1600" dirty="0" smtClean="0">
              <a:solidFill>
                <a:schemeClr val="bg1"/>
              </a:solidFill>
            </a:rPr>
            <a:t>kirkastamisen suunnitelma ja toimenpiteet käyntiin</a:t>
          </a:r>
        </a:p>
        <a:p>
          <a:endParaRPr lang="en-US" sz="1600" dirty="0">
            <a:solidFill>
              <a:schemeClr val="bg1"/>
            </a:solidFill>
          </a:endParaRPr>
        </a:p>
      </dgm:t>
    </dgm:pt>
    <dgm:pt modelId="{A5DD84ED-B30B-49CF-BFC9-1B2C985181D5}" type="parTrans" cxnId="{952EB642-0829-4467-9FA5-6E6DCEE3D9D5}">
      <dgm:prSet/>
      <dgm:spPr/>
      <dgm:t>
        <a:bodyPr/>
        <a:lstStyle/>
        <a:p>
          <a:endParaRPr lang="en-US"/>
        </a:p>
      </dgm:t>
    </dgm:pt>
    <dgm:pt modelId="{11D16EFD-5CB9-44FE-B08F-7EE9D3BAB48D}" type="sibTrans" cxnId="{952EB642-0829-4467-9FA5-6E6DCEE3D9D5}">
      <dgm:prSet/>
      <dgm:spPr/>
      <dgm:t>
        <a:bodyPr/>
        <a:lstStyle/>
        <a:p>
          <a:endParaRPr lang="en-US"/>
        </a:p>
      </dgm:t>
    </dgm:pt>
    <dgm:pt modelId="{BA6BC9DC-2FBE-467F-8E46-8BFE0A02CC00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Täydennyskoulutuksen </a:t>
          </a:r>
          <a:r>
            <a:rPr lang="fi-FI" sz="1600" dirty="0" err="1" smtClean="0">
              <a:solidFill>
                <a:schemeClr val="bg1"/>
              </a:solidFill>
            </a:rPr>
            <a:t>tarjooman</a:t>
          </a:r>
          <a:r>
            <a:rPr lang="fi-FI" sz="1600" dirty="0" smtClean="0">
              <a:solidFill>
                <a:schemeClr val="bg1"/>
              </a:solidFill>
            </a:rPr>
            <a:t> paketointi eri kohderyhmille</a:t>
          </a:r>
          <a:endParaRPr lang="en-US" sz="1600" dirty="0">
            <a:solidFill>
              <a:schemeClr val="bg1"/>
            </a:solidFill>
          </a:endParaRPr>
        </a:p>
      </dgm:t>
    </dgm:pt>
    <dgm:pt modelId="{4C607C2D-3E2C-46B0-A759-10C11F7184B6}" type="parTrans" cxnId="{3611FBCE-3A58-438F-B280-9FC4842EF7B3}">
      <dgm:prSet/>
      <dgm:spPr/>
      <dgm:t>
        <a:bodyPr/>
        <a:lstStyle/>
        <a:p>
          <a:endParaRPr lang="en-US"/>
        </a:p>
      </dgm:t>
    </dgm:pt>
    <dgm:pt modelId="{07122E33-121F-438A-9B18-C5EE873C705B}" type="sibTrans" cxnId="{3611FBCE-3A58-438F-B280-9FC4842EF7B3}">
      <dgm:prSet/>
      <dgm:spPr/>
      <dgm:t>
        <a:bodyPr/>
        <a:lstStyle/>
        <a:p>
          <a:endParaRPr lang="en-US"/>
        </a:p>
      </dgm:t>
    </dgm:pt>
    <dgm:pt modelId="{690BB6EA-EF96-4CB1-945B-3E66127A824F}">
      <dgm:prSet custT="1"/>
      <dgm:spPr/>
      <dgm:t>
        <a:bodyPr/>
        <a:lstStyle/>
        <a:p>
          <a:r>
            <a:rPr lang="fi-FI" sz="1600" smtClean="0">
              <a:solidFill>
                <a:schemeClr val="bg1"/>
              </a:solidFill>
            </a:rPr>
            <a:t>Tellus Innovation Arenan lanseeraus</a:t>
          </a:r>
          <a:endParaRPr lang="fi-FI" sz="1600" dirty="0" smtClean="0">
            <a:solidFill>
              <a:schemeClr val="bg1"/>
            </a:solidFill>
          </a:endParaRPr>
        </a:p>
      </dgm:t>
    </dgm:pt>
    <dgm:pt modelId="{6AD2BEC0-FF5B-4AB9-9193-74017C34784E}" type="parTrans" cxnId="{FAD5849F-7929-4D3E-8D24-29A2CD78E187}">
      <dgm:prSet/>
      <dgm:spPr/>
      <dgm:t>
        <a:bodyPr/>
        <a:lstStyle/>
        <a:p>
          <a:endParaRPr lang="en-US"/>
        </a:p>
      </dgm:t>
    </dgm:pt>
    <dgm:pt modelId="{876743AD-1458-471D-B1EA-DAB579EA2601}" type="sibTrans" cxnId="{FAD5849F-7929-4D3E-8D24-29A2CD78E187}">
      <dgm:prSet/>
      <dgm:spPr/>
      <dgm:t>
        <a:bodyPr/>
        <a:lstStyle/>
        <a:p>
          <a:endParaRPr lang="en-US"/>
        </a:p>
      </dgm:t>
    </dgm:pt>
    <dgm:pt modelId="{88F61D98-AD45-4CF6-809A-C7F994EAE44F}">
      <dgm:prSet custT="1"/>
      <dgm:spPr/>
      <dgm:t>
        <a:bodyPr/>
        <a:lstStyle/>
        <a:p>
          <a:r>
            <a:rPr lang="fi-FI" sz="1600" dirty="0" smtClean="0">
              <a:solidFill>
                <a:schemeClr val="bg1"/>
              </a:solidFill>
            </a:rPr>
            <a:t>Linnanmaan kampuksen vetovoima kasvaa, digikampusta kehitetään</a:t>
          </a:r>
          <a:endParaRPr lang="fi-FI" sz="1600" dirty="0">
            <a:solidFill>
              <a:schemeClr val="bg1"/>
            </a:solidFill>
          </a:endParaRPr>
        </a:p>
      </dgm:t>
    </dgm:pt>
    <dgm:pt modelId="{24E4714D-35A2-4A09-811B-019C3471A253}" type="parTrans" cxnId="{68994646-5C42-4FC8-859F-DA4DEB75AD93}">
      <dgm:prSet/>
      <dgm:spPr/>
      <dgm:t>
        <a:bodyPr/>
        <a:lstStyle/>
        <a:p>
          <a:endParaRPr lang="en-US"/>
        </a:p>
      </dgm:t>
    </dgm:pt>
    <dgm:pt modelId="{80492AC3-706F-49F4-BF57-1BCF838C78FB}" type="sibTrans" cxnId="{68994646-5C42-4FC8-859F-DA4DEB75AD93}">
      <dgm:prSet/>
      <dgm:spPr/>
      <dgm:t>
        <a:bodyPr/>
        <a:lstStyle/>
        <a:p>
          <a:endParaRPr lang="en-US"/>
        </a:p>
      </dgm:t>
    </dgm:pt>
    <dgm:pt modelId="{684EBD1A-6888-4E37-B5AB-B7F4DA984805}">
      <dgm:prSet custScaleX="118779" custT="1"/>
      <dgm:spPr/>
      <dgm:t>
        <a:bodyPr/>
        <a:lstStyle/>
        <a:p>
          <a:r>
            <a:rPr lang="fi-FI" sz="1600" smtClean="0">
              <a:solidFill>
                <a:schemeClr val="bg1"/>
              </a:solidFill>
            </a:rPr>
            <a:t>Oulun yliopiston näkyminen ja kokeminen tapahtumissa</a:t>
          </a:r>
          <a:endParaRPr lang="fi-FI" sz="1600" dirty="0">
            <a:solidFill>
              <a:schemeClr val="bg1"/>
            </a:solidFill>
          </a:endParaRPr>
        </a:p>
      </dgm:t>
    </dgm:pt>
    <dgm:pt modelId="{03B6C91B-298A-4A0A-B98F-3CB301309150}" type="parTrans" cxnId="{14E684F5-61C8-41B1-8839-A39E34246DE8}">
      <dgm:prSet/>
      <dgm:spPr/>
      <dgm:t>
        <a:bodyPr/>
        <a:lstStyle/>
        <a:p>
          <a:endParaRPr lang="en-US"/>
        </a:p>
      </dgm:t>
    </dgm:pt>
    <dgm:pt modelId="{9D26B809-C068-4FFD-877A-5ECAE82FD275}" type="sibTrans" cxnId="{14E684F5-61C8-41B1-8839-A39E34246DE8}">
      <dgm:prSet/>
      <dgm:spPr/>
      <dgm:t>
        <a:bodyPr/>
        <a:lstStyle/>
        <a:p>
          <a:endParaRPr lang="en-US"/>
        </a:p>
      </dgm:t>
    </dgm:pt>
    <dgm:pt modelId="{F0FBDD87-6905-40B4-A16C-C0D58CC95A67}" type="pres">
      <dgm:prSet presAssocID="{5BA629D1-9C32-4862-B785-72C43E766D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005AA7-4F9C-4DBD-B1F7-06C363A8596C}" type="pres">
      <dgm:prSet presAssocID="{65FBCE50-7BC8-46A6-901A-5A5D63F05A06}" presName="ParentComposite" presStyleCnt="0"/>
      <dgm:spPr/>
    </dgm:pt>
    <dgm:pt modelId="{381B488E-B288-4B0F-A5D3-71524F67537F}" type="pres">
      <dgm:prSet presAssocID="{65FBCE50-7BC8-46A6-901A-5A5D63F05A06}" presName="Chord" presStyleLbl="bgShp" presStyleIdx="0" presStyleCnt="3"/>
      <dgm:spPr/>
    </dgm:pt>
    <dgm:pt modelId="{90E1BBA2-2844-4279-B048-19DC8D576E85}" type="pres">
      <dgm:prSet presAssocID="{65FBCE50-7BC8-46A6-901A-5A5D63F05A06}" presName="Pie" presStyleLbl="alignNode1" presStyleIdx="0" presStyleCnt="3"/>
      <dgm:spPr/>
    </dgm:pt>
    <dgm:pt modelId="{37B3212A-1A19-436F-8DA7-1DF6E307199C}" type="pres">
      <dgm:prSet presAssocID="{65FBCE50-7BC8-46A6-901A-5A5D63F05A06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C7954-FDDE-473B-AAEC-16B47739284A}" type="pres">
      <dgm:prSet presAssocID="{024B6476-D6E7-44EB-9BC7-9E3024A72A41}" presName="negSibTrans" presStyleCnt="0"/>
      <dgm:spPr/>
    </dgm:pt>
    <dgm:pt modelId="{A730F2A7-0A14-4788-A29F-DDB6433036D1}" type="pres">
      <dgm:prSet presAssocID="{65FBCE50-7BC8-46A6-901A-5A5D63F05A06}" presName="composite" presStyleCnt="0"/>
      <dgm:spPr/>
    </dgm:pt>
    <dgm:pt modelId="{24BA5B2D-2A1F-4669-8EB7-937396E62B67}" type="pres">
      <dgm:prSet presAssocID="{65FBCE50-7BC8-46A6-901A-5A5D63F05A06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2A46-0C03-4696-BE1C-DE0070FBDF38}" type="pres">
      <dgm:prSet presAssocID="{8190F31C-3457-4F03-868A-BCD63671CBCE}" presName="sibTrans" presStyleCnt="0"/>
      <dgm:spPr/>
    </dgm:pt>
    <dgm:pt modelId="{0DD58D29-31C3-489A-B92E-31E397FF01BF}" type="pres">
      <dgm:prSet presAssocID="{63D5C525-2EAE-4FEC-B382-984DC2C9A58A}" presName="ParentComposite" presStyleCnt="0"/>
      <dgm:spPr/>
    </dgm:pt>
    <dgm:pt modelId="{5B073187-50D9-42BF-97D0-AFB0E6693F5F}" type="pres">
      <dgm:prSet presAssocID="{63D5C525-2EAE-4FEC-B382-984DC2C9A58A}" presName="Chord" presStyleLbl="bgShp" presStyleIdx="1" presStyleCnt="3"/>
      <dgm:spPr/>
    </dgm:pt>
    <dgm:pt modelId="{980FC29E-2D86-496F-9490-85B4932134FB}" type="pres">
      <dgm:prSet presAssocID="{63D5C525-2EAE-4FEC-B382-984DC2C9A58A}" presName="Pie" presStyleLbl="alignNode1" presStyleIdx="1" presStyleCnt="3"/>
      <dgm:spPr/>
    </dgm:pt>
    <dgm:pt modelId="{A9139CAE-93D3-4D22-A58F-F2C48A30CE6C}" type="pres">
      <dgm:prSet presAssocID="{63D5C525-2EAE-4FEC-B382-984DC2C9A58A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72E40-48B5-41B4-B70F-2C5D94EB3EF2}" type="pres">
      <dgm:prSet presAssocID="{6A6F3FB2-A981-40EF-ACF7-B6D21C72D7ED}" presName="negSibTrans" presStyleCnt="0"/>
      <dgm:spPr/>
    </dgm:pt>
    <dgm:pt modelId="{B8176BF9-D564-46DB-B7EE-E5108E32C22D}" type="pres">
      <dgm:prSet presAssocID="{63D5C525-2EAE-4FEC-B382-984DC2C9A58A}" presName="composite" presStyleCnt="0"/>
      <dgm:spPr/>
    </dgm:pt>
    <dgm:pt modelId="{E52FE72C-A297-4AF0-9259-3E58D4C918C3}" type="pres">
      <dgm:prSet presAssocID="{63D5C525-2EAE-4FEC-B382-984DC2C9A58A}" presName="Child" presStyleLbl="revTx" presStyleIdx="3" presStyleCnt="6" custScaleX="118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F0EB-3F35-4A69-AA4F-81A3E2F4889F}" type="pres">
      <dgm:prSet presAssocID="{8F7A665E-92B4-459C-9512-B3ED0D55F3FE}" presName="sibTrans" presStyleCnt="0"/>
      <dgm:spPr/>
    </dgm:pt>
    <dgm:pt modelId="{F77EC9E4-1D96-42FA-96F7-061A66CE3F51}" type="pres">
      <dgm:prSet presAssocID="{138436FD-FC19-44C9-8517-9275981F3A22}" presName="ParentComposite" presStyleCnt="0"/>
      <dgm:spPr/>
    </dgm:pt>
    <dgm:pt modelId="{53858F6C-CAD0-4A50-AAA1-C763BA8C4FB9}" type="pres">
      <dgm:prSet presAssocID="{138436FD-FC19-44C9-8517-9275981F3A22}" presName="Chord" presStyleLbl="bgShp" presStyleIdx="2" presStyleCnt="3"/>
      <dgm:spPr/>
    </dgm:pt>
    <dgm:pt modelId="{0028722C-99F4-421C-BEC8-C6456ACFAF85}" type="pres">
      <dgm:prSet presAssocID="{138436FD-FC19-44C9-8517-9275981F3A22}" presName="Pie" presStyleLbl="alignNode1" presStyleIdx="2" presStyleCnt="3"/>
      <dgm:spPr/>
    </dgm:pt>
    <dgm:pt modelId="{9FD3C4CF-6C59-4F72-B3B3-ACC0ECF2F3D5}" type="pres">
      <dgm:prSet presAssocID="{138436FD-FC19-44C9-8517-9275981F3A22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C5F2D-455B-4269-8DB5-86987257381B}" type="pres">
      <dgm:prSet presAssocID="{07122E33-121F-438A-9B18-C5EE873C705B}" presName="negSibTrans" presStyleCnt="0"/>
      <dgm:spPr/>
    </dgm:pt>
    <dgm:pt modelId="{54E022C1-EA83-49DE-8CC8-38C76F41CB72}" type="pres">
      <dgm:prSet presAssocID="{138436FD-FC19-44C9-8517-9275981F3A22}" presName="composite" presStyleCnt="0"/>
      <dgm:spPr/>
    </dgm:pt>
    <dgm:pt modelId="{DB82D7DD-ED56-4032-A440-20E8744CDE6A}" type="pres">
      <dgm:prSet presAssocID="{138436FD-FC19-44C9-8517-9275981F3A2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A5E83-E67D-4D7E-9F17-7F79E5430B99}" type="presOf" srcId="{BA6BC9DC-2FBE-467F-8E46-8BFE0A02CC00}" destId="{DB82D7DD-ED56-4032-A440-20E8744CDE6A}" srcOrd="0" destOrd="0" presId="urn:microsoft.com/office/officeart/2009/3/layout/PieProcess"/>
    <dgm:cxn modelId="{F7579F5B-DB29-4898-8C50-49BFECF7D664}" srcId="{65FBCE50-7BC8-46A6-901A-5A5D63F05A06}" destId="{B8FC94BE-C9E5-4AE1-A91F-29A769E79134}" srcOrd="6" destOrd="0" parTransId="{E9935BFB-6656-45D6-9368-737EBA79DF1E}" sibTransId="{BBDCF22A-83FC-4177-823F-FF935871AB39}"/>
    <dgm:cxn modelId="{3539324E-41BA-434A-88A0-3C60DA7505DB}" type="presOf" srcId="{0C8A165C-9EC3-4ACE-8170-705FE7FF99E5}" destId="{DB82D7DD-ED56-4032-A440-20E8744CDE6A}" srcOrd="0" destOrd="3" presId="urn:microsoft.com/office/officeart/2009/3/layout/PieProcess"/>
    <dgm:cxn modelId="{A6C540F3-6AF8-44AB-8706-CE770D99B4C8}" type="presOf" srcId="{88F61D98-AD45-4CF6-809A-C7F994EAE44F}" destId="{E52FE72C-A297-4AF0-9259-3E58D4C918C3}" srcOrd="0" destOrd="2" presId="urn:microsoft.com/office/officeart/2009/3/layout/PieProcess"/>
    <dgm:cxn modelId="{0420BC75-BBE1-4E36-A13D-304B536778A8}" type="presOf" srcId="{B8FC94BE-C9E5-4AE1-A91F-29A769E79134}" destId="{24BA5B2D-2A1F-4669-8EB7-937396E62B67}" srcOrd="0" destOrd="6" presId="urn:microsoft.com/office/officeart/2009/3/layout/PieProcess"/>
    <dgm:cxn modelId="{BEFD0364-97EB-4ABE-BAC6-0C372A0E95D1}" srcId="{5BA629D1-9C32-4862-B785-72C43E766D80}" destId="{138436FD-FC19-44C9-8517-9275981F3A22}" srcOrd="2" destOrd="0" parTransId="{1BCB8CB6-5542-412E-9988-DB0860A94BC2}" sibTransId="{FDFB0ED6-C386-413B-B6F6-FECED61752CF}"/>
    <dgm:cxn modelId="{D56656C4-B3F7-44C5-8853-AC24BDE3CA9F}" srcId="{63D5C525-2EAE-4FEC-B382-984DC2C9A58A}" destId="{33B47704-27B7-42B4-8B70-E186115AE5E5}" srcOrd="1" destOrd="0" parTransId="{DD6E270F-BFF4-480F-B09E-9B7A70CC50F1}" sibTransId="{16FE751C-D89D-45FD-A153-9DA0E6BC188A}"/>
    <dgm:cxn modelId="{7E81690F-1FB6-41F7-8DE6-500EA8053787}" srcId="{65FBCE50-7BC8-46A6-901A-5A5D63F05A06}" destId="{FDEEBD38-AD13-4D78-9183-6BD1748515B8}" srcOrd="0" destOrd="0" parTransId="{2D4E1E46-D645-4B83-A627-E58014EF54E1}" sibTransId="{024B6476-D6E7-44EB-9BC7-9E3024A72A41}"/>
    <dgm:cxn modelId="{9E54CCD7-FA70-433D-BB71-127A36CC7E99}" type="presOf" srcId="{63D5C525-2EAE-4FEC-B382-984DC2C9A58A}" destId="{A9139CAE-93D3-4D22-A58F-F2C48A30CE6C}" srcOrd="0" destOrd="0" presId="urn:microsoft.com/office/officeart/2009/3/layout/PieProcess"/>
    <dgm:cxn modelId="{E9555847-179C-44E8-A016-C27D07E7B0B0}" type="presOf" srcId="{684EBD1A-6888-4E37-B5AB-B7F4DA984805}" destId="{E52FE72C-A297-4AF0-9259-3E58D4C918C3}" srcOrd="0" destOrd="3" presId="urn:microsoft.com/office/officeart/2009/3/layout/PieProcess"/>
    <dgm:cxn modelId="{5B3A7FFA-7518-4DCB-A375-BFE0862E1590}" type="presOf" srcId="{EF49F01C-F729-48C1-BDAC-DD42FBC906A1}" destId="{DB82D7DD-ED56-4032-A440-20E8744CDE6A}" srcOrd="0" destOrd="1" presId="urn:microsoft.com/office/officeart/2009/3/layout/PieProcess"/>
    <dgm:cxn modelId="{3738226A-17EE-4ABF-9E27-C0DAC73FB456}" srcId="{138436FD-FC19-44C9-8517-9275981F3A22}" destId="{EF49F01C-F729-48C1-BDAC-DD42FBC906A1}" srcOrd="1" destOrd="0" parTransId="{60082BC3-1CB0-40F6-861D-28DBE02C0F92}" sibTransId="{94340C5F-A13E-459C-B99F-F8CB2412C7A2}"/>
    <dgm:cxn modelId="{3B827085-6B8C-4A3D-86FC-356C25FEF37A}" srcId="{65FBCE50-7BC8-46A6-901A-5A5D63F05A06}" destId="{4F4309E0-4533-462E-B570-B9981999CB3A}" srcOrd="3" destOrd="0" parTransId="{009F8442-7DCB-4FD7-8AD2-3268D8EBE0F6}" sibTransId="{F428B155-81AD-4B0D-B6C9-0500CAB8522C}"/>
    <dgm:cxn modelId="{C01D6EC0-1336-4F88-ACA9-49881D54A9F0}" type="presOf" srcId="{EF0581DE-C73F-4DEA-A774-10858D252CB5}" destId="{DB82D7DD-ED56-4032-A440-20E8744CDE6A}" srcOrd="0" destOrd="4" presId="urn:microsoft.com/office/officeart/2009/3/layout/PieProcess"/>
    <dgm:cxn modelId="{058A8C78-DC52-43C7-A27B-19409DE2FA4F}" type="presOf" srcId="{F6439160-4B04-460B-BA23-ABCBF75AE9C4}" destId="{24BA5B2D-2A1F-4669-8EB7-937396E62B67}" srcOrd="0" destOrd="1" presId="urn:microsoft.com/office/officeart/2009/3/layout/PieProcess"/>
    <dgm:cxn modelId="{0CCD1673-F649-48CB-97B8-D008D8C4EEB5}" srcId="{5BA629D1-9C32-4862-B785-72C43E766D80}" destId="{65FBCE50-7BC8-46A6-901A-5A5D63F05A06}" srcOrd="0" destOrd="0" parTransId="{D90D7E95-3738-435F-8886-E1830A59B313}" sibTransId="{8190F31C-3457-4F03-868A-BCD63671CBCE}"/>
    <dgm:cxn modelId="{FAD5849F-7929-4D3E-8D24-29A2CD78E187}" srcId="{65FBCE50-7BC8-46A6-901A-5A5D63F05A06}" destId="{690BB6EA-EF96-4CB1-945B-3E66127A824F}" srcOrd="4" destOrd="0" parTransId="{6AD2BEC0-FF5B-4AB9-9193-74017C34784E}" sibTransId="{876743AD-1458-471D-B1EA-DAB579EA2601}"/>
    <dgm:cxn modelId="{14E684F5-61C8-41B1-8839-A39E34246DE8}" srcId="{63D5C525-2EAE-4FEC-B382-984DC2C9A58A}" destId="{684EBD1A-6888-4E37-B5AB-B7F4DA984805}" srcOrd="3" destOrd="0" parTransId="{03B6C91B-298A-4A0A-B98F-3CB301309150}" sibTransId="{9D26B809-C068-4FFD-877A-5ECAE82FD275}"/>
    <dgm:cxn modelId="{44F7E581-F55F-4BAE-AD0D-803D865A493A}" type="presOf" srcId="{34CC3788-E8F4-4E2C-A83C-A655B53084F5}" destId="{E52FE72C-A297-4AF0-9259-3E58D4C918C3}" srcOrd="0" destOrd="0" presId="urn:microsoft.com/office/officeart/2009/3/layout/PieProcess"/>
    <dgm:cxn modelId="{9CD960C4-389A-4DF9-92CF-649F0E01F9F4}" srcId="{5BA629D1-9C32-4862-B785-72C43E766D80}" destId="{63D5C525-2EAE-4FEC-B382-984DC2C9A58A}" srcOrd="1" destOrd="0" parTransId="{3ECBA1B1-87E8-4066-99DD-26159DF0F39E}" sibTransId="{8F7A665E-92B4-459C-9512-B3ED0D55F3FE}"/>
    <dgm:cxn modelId="{9674D3EA-4CFD-4881-9481-BC21B87E80A0}" srcId="{138436FD-FC19-44C9-8517-9275981F3A22}" destId="{F4E8173F-2A80-4E18-B180-C0E9CDF13742}" srcOrd="2" destOrd="0" parTransId="{8C91A643-2B07-464D-8069-25395CDFB7CC}" sibTransId="{E7025188-26D4-465C-BF28-1C1549BA5233}"/>
    <dgm:cxn modelId="{067AFA93-4A8A-454E-A525-EC0C2A0996D6}" type="presOf" srcId="{FDEEBD38-AD13-4D78-9183-6BD1748515B8}" destId="{24BA5B2D-2A1F-4669-8EB7-937396E62B67}" srcOrd="0" destOrd="0" presId="urn:microsoft.com/office/officeart/2009/3/layout/PieProcess"/>
    <dgm:cxn modelId="{11E4A85C-54E7-4B5E-BC71-F0EBF74D57A5}" srcId="{138436FD-FC19-44C9-8517-9275981F3A22}" destId="{0C8A165C-9EC3-4ACE-8170-705FE7FF99E5}" srcOrd="3" destOrd="0" parTransId="{2CB9A9C5-B9FF-4B60-9173-D5AEA2B0D99A}" sibTransId="{254A375C-AEFC-47D5-A854-2AA93A3EEC8C}"/>
    <dgm:cxn modelId="{B54DCD18-233D-4712-8343-2CB83CF59290}" srcId="{63D5C525-2EAE-4FEC-B382-984DC2C9A58A}" destId="{34CC3788-E8F4-4E2C-A83C-A655B53084F5}" srcOrd="0" destOrd="0" parTransId="{C5960B80-871C-4081-BA49-3E9A0268A066}" sibTransId="{6A6F3FB2-A981-40EF-ACF7-B6D21C72D7ED}"/>
    <dgm:cxn modelId="{F9B4C677-A7A7-4249-817A-680CE60760F3}" type="presOf" srcId="{A94EAAB3-CA48-4E54-B3FA-774471D82CD9}" destId="{24BA5B2D-2A1F-4669-8EB7-937396E62B67}" srcOrd="0" destOrd="5" presId="urn:microsoft.com/office/officeart/2009/3/layout/PieProcess"/>
    <dgm:cxn modelId="{442B3629-6871-4580-8880-5F3DEEB2AD44}" type="presOf" srcId="{FF81E6F7-8850-4233-8EBB-131291A545F5}" destId="{24BA5B2D-2A1F-4669-8EB7-937396E62B67}" srcOrd="0" destOrd="2" presId="urn:microsoft.com/office/officeart/2009/3/layout/PieProcess"/>
    <dgm:cxn modelId="{F166D713-F438-41C9-A84B-6C94635B4312}" type="presOf" srcId="{33B47704-27B7-42B4-8B70-E186115AE5E5}" destId="{E52FE72C-A297-4AF0-9259-3E58D4C918C3}" srcOrd="0" destOrd="1" presId="urn:microsoft.com/office/officeart/2009/3/layout/PieProcess"/>
    <dgm:cxn modelId="{50146C4C-D14D-40C0-B6A1-BF55E6DB5E2C}" type="presOf" srcId="{5BA629D1-9C32-4862-B785-72C43E766D80}" destId="{F0FBDD87-6905-40B4-A16C-C0D58CC95A67}" srcOrd="0" destOrd="0" presId="urn:microsoft.com/office/officeart/2009/3/layout/PieProcess"/>
    <dgm:cxn modelId="{02DA50F5-D726-4F74-B9C8-09ED0BB3CB1D}" srcId="{63D5C525-2EAE-4FEC-B382-984DC2C9A58A}" destId="{1C68F6B8-1E64-4626-B93B-66E0BDB4F71A}" srcOrd="4" destOrd="0" parTransId="{4C508FD1-4ACB-4757-90EF-25CBF4D829A1}" sibTransId="{8BD95E88-CC63-44C7-8DFB-88615BDCA35E}"/>
    <dgm:cxn modelId="{3611FBCE-3A58-438F-B280-9FC4842EF7B3}" srcId="{138436FD-FC19-44C9-8517-9275981F3A22}" destId="{BA6BC9DC-2FBE-467F-8E46-8BFE0A02CC00}" srcOrd="0" destOrd="0" parTransId="{4C607C2D-3E2C-46B0-A759-10C11F7184B6}" sibTransId="{07122E33-121F-438A-9B18-C5EE873C705B}"/>
    <dgm:cxn modelId="{A93A8E59-13C1-40E4-B4C7-F2130BB4D823}" type="presOf" srcId="{1C68F6B8-1E64-4626-B93B-66E0BDB4F71A}" destId="{E52FE72C-A297-4AF0-9259-3E58D4C918C3}" srcOrd="0" destOrd="4" presId="urn:microsoft.com/office/officeart/2009/3/layout/PieProcess"/>
    <dgm:cxn modelId="{7996B42B-96E3-493F-A665-F02D79AA570A}" type="presOf" srcId="{65FBCE50-7BC8-46A6-901A-5A5D63F05A06}" destId="{37B3212A-1A19-436F-8DA7-1DF6E307199C}" srcOrd="0" destOrd="0" presId="urn:microsoft.com/office/officeart/2009/3/layout/PieProcess"/>
    <dgm:cxn modelId="{68994646-5C42-4FC8-859F-DA4DEB75AD93}" srcId="{63D5C525-2EAE-4FEC-B382-984DC2C9A58A}" destId="{88F61D98-AD45-4CF6-809A-C7F994EAE44F}" srcOrd="2" destOrd="0" parTransId="{24E4714D-35A2-4A09-811B-019C3471A253}" sibTransId="{80492AC3-706F-49F4-BF57-1BCF838C78FB}"/>
    <dgm:cxn modelId="{952EB642-0829-4467-9FA5-6E6DCEE3D9D5}" srcId="{138436FD-FC19-44C9-8517-9275981F3A22}" destId="{EF0581DE-C73F-4DEA-A774-10858D252CB5}" srcOrd="4" destOrd="0" parTransId="{A5DD84ED-B30B-49CF-BFC9-1B2C985181D5}" sibTransId="{11D16EFD-5CB9-44FE-B08F-7EE9D3BAB48D}"/>
    <dgm:cxn modelId="{CD61E40D-102B-4966-8D5C-D6F7A54A4EE4}" type="presOf" srcId="{4F4309E0-4533-462E-B570-B9981999CB3A}" destId="{24BA5B2D-2A1F-4669-8EB7-937396E62B67}" srcOrd="0" destOrd="3" presId="urn:microsoft.com/office/officeart/2009/3/layout/PieProcess"/>
    <dgm:cxn modelId="{58F747B6-C6FB-4B30-A036-D9D37FD5B829}" srcId="{65FBCE50-7BC8-46A6-901A-5A5D63F05A06}" destId="{F6439160-4B04-460B-BA23-ABCBF75AE9C4}" srcOrd="1" destOrd="0" parTransId="{5925DD56-FC0B-468C-9065-44D0DCF1BAE2}" sibTransId="{97A2E10F-F20A-461B-98BC-5CEF6066EB8D}"/>
    <dgm:cxn modelId="{46612C44-4133-4FA2-819B-BD8BD2C3FCF2}" srcId="{65FBCE50-7BC8-46A6-901A-5A5D63F05A06}" destId="{A94EAAB3-CA48-4E54-B3FA-774471D82CD9}" srcOrd="5" destOrd="0" parTransId="{A274806F-A6EB-4FE3-9D63-9C8D604DF532}" sibTransId="{3EF00218-B27E-41A6-8BF2-785297649F95}"/>
    <dgm:cxn modelId="{59470010-94C2-4E95-9F46-81B2122C3F1E}" type="presOf" srcId="{690BB6EA-EF96-4CB1-945B-3E66127A824F}" destId="{24BA5B2D-2A1F-4669-8EB7-937396E62B67}" srcOrd="0" destOrd="4" presId="urn:microsoft.com/office/officeart/2009/3/layout/PieProcess"/>
    <dgm:cxn modelId="{090934C1-178A-4B0B-B373-A3E88DC740D8}" srcId="{65FBCE50-7BC8-46A6-901A-5A5D63F05A06}" destId="{FF81E6F7-8850-4233-8EBB-131291A545F5}" srcOrd="2" destOrd="0" parTransId="{24490CBE-9EC8-4B87-8D1F-50F589ECBC20}" sibTransId="{CE1618A8-9B14-4433-B90C-9715FBC40828}"/>
    <dgm:cxn modelId="{75DDB4D7-1689-4553-9DA7-30A172A5DBE0}" type="presOf" srcId="{F4E8173F-2A80-4E18-B180-C0E9CDF13742}" destId="{DB82D7DD-ED56-4032-A440-20E8744CDE6A}" srcOrd="0" destOrd="2" presId="urn:microsoft.com/office/officeart/2009/3/layout/PieProcess"/>
    <dgm:cxn modelId="{CAA3DE2D-552C-41C8-A66A-1893658DE1C2}" type="presOf" srcId="{138436FD-FC19-44C9-8517-9275981F3A22}" destId="{9FD3C4CF-6C59-4F72-B3B3-ACC0ECF2F3D5}" srcOrd="0" destOrd="0" presId="urn:microsoft.com/office/officeart/2009/3/layout/PieProcess"/>
    <dgm:cxn modelId="{36E2B2E9-B573-41F1-A749-159777D43939}" type="presParOf" srcId="{F0FBDD87-6905-40B4-A16C-C0D58CC95A67}" destId="{D7005AA7-4F9C-4DBD-B1F7-06C363A8596C}" srcOrd="0" destOrd="0" presId="urn:microsoft.com/office/officeart/2009/3/layout/PieProcess"/>
    <dgm:cxn modelId="{0A29347C-C129-453A-A8ED-C3AE62A6D047}" type="presParOf" srcId="{D7005AA7-4F9C-4DBD-B1F7-06C363A8596C}" destId="{381B488E-B288-4B0F-A5D3-71524F67537F}" srcOrd="0" destOrd="0" presId="urn:microsoft.com/office/officeart/2009/3/layout/PieProcess"/>
    <dgm:cxn modelId="{A3B2277E-1B21-4F76-B35A-BB1A0C5938DE}" type="presParOf" srcId="{D7005AA7-4F9C-4DBD-B1F7-06C363A8596C}" destId="{90E1BBA2-2844-4279-B048-19DC8D576E85}" srcOrd="1" destOrd="0" presId="urn:microsoft.com/office/officeart/2009/3/layout/PieProcess"/>
    <dgm:cxn modelId="{1243D1B1-C175-48CC-8015-1DD31B460F01}" type="presParOf" srcId="{D7005AA7-4F9C-4DBD-B1F7-06C363A8596C}" destId="{37B3212A-1A19-436F-8DA7-1DF6E307199C}" srcOrd="2" destOrd="0" presId="urn:microsoft.com/office/officeart/2009/3/layout/PieProcess"/>
    <dgm:cxn modelId="{F6239B2E-8A1E-457A-A2B6-EE60235BE85E}" type="presParOf" srcId="{F0FBDD87-6905-40B4-A16C-C0D58CC95A67}" destId="{569C7954-FDDE-473B-AAEC-16B47739284A}" srcOrd="1" destOrd="0" presId="urn:microsoft.com/office/officeart/2009/3/layout/PieProcess"/>
    <dgm:cxn modelId="{7DA018CA-D79B-495A-9086-3FB411F41B14}" type="presParOf" srcId="{F0FBDD87-6905-40B4-A16C-C0D58CC95A67}" destId="{A730F2A7-0A14-4788-A29F-DDB6433036D1}" srcOrd="2" destOrd="0" presId="urn:microsoft.com/office/officeart/2009/3/layout/PieProcess"/>
    <dgm:cxn modelId="{99062816-DD50-4134-A806-2608E659D4F8}" type="presParOf" srcId="{A730F2A7-0A14-4788-A29F-DDB6433036D1}" destId="{24BA5B2D-2A1F-4669-8EB7-937396E62B67}" srcOrd="0" destOrd="0" presId="urn:microsoft.com/office/officeart/2009/3/layout/PieProcess"/>
    <dgm:cxn modelId="{0AE95DC7-AEA1-4FE1-8658-3E6010C05A01}" type="presParOf" srcId="{F0FBDD87-6905-40B4-A16C-C0D58CC95A67}" destId="{D3AA2A46-0C03-4696-BE1C-DE0070FBDF38}" srcOrd="3" destOrd="0" presId="urn:microsoft.com/office/officeart/2009/3/layout/PieProcess"/>
    <dgm:cxn modelId="{F0CC0F18-0821-4533-96EF-81D0A4FAFD1D}" type="presParOf" srcId="{F0FBDD87-6905-40B4-A16C-C0D58CC95A67}" destId="{0DD58D29-31C3-489A-B92E-31E397FF01BF}" srcOrd="4" destOrd="0" presId="urn:microsoft.com/office/officeart/2009/3/layout/PieProcess"/>
    <dgm:cxn modelId="{5DC3428E-D8CA-4A72-99E4-87BBCD06360A}" type="presParOf" srcId="{0DD58D29-31C3-489A-B92E-31E397FF01BF}" destId="{5B073187-50D9-42BF-97D0-AFB0E6693F5F}" srcOrd="0" destOrd="0" presId="urn:microsoft.com/office/officeart/2009/3/layout/PieProcess"/>
    <dgm:cxn modelId="{69746B06-C5EF-4860-927C-2CF157F792AB}" type="presParOf" srcId="{0DD58D29-31C3-489A-B92E-31E397FF01BF}" destId="{980FC29E-2D86-496F-9490-85B4932134FB}" srcOrd="1" destOrd="0" presId="urn:microsoft.com/office/officeart/2009/3/layout/PieProcess"/>
    <dgm:cxn modelId="{6488E200-24CB-494F-B5DE-64849D2906AF}" type="presParOf" srcId="{0DD58D29-31C3-489A-B92E-31E397FF01BF}" destId="{A9139CAE-93D3-4D22-A58F-F2C48A30CE6C}" srcOrd="2" destOrd="0" presId="urn:microsoft.com/office/officeart/2009/3/layout/PieProcess"/>
    <dgm:cxn modelId="{821C9535-32FD-448E-97B6-2753B3553979}" type="presParOf" srcId="{F0FBDD87-6905-40B4-A16C-C0D58CC95A67}" destId="{BF772E40-48B5-41B4-B70F-2C5D94EB3EF2}" srcOrd="5" destOrd="0" presId="urn:microsoft.com/office/officeart/2009/3/layout/PieProcess"/>
    <dgm:cxn modelId="{30C91D30-4A65-4B69-A08D-8B26348169B4}" type="presParOf" srcId="{F0FBDD87-6905-40B4-A16C-C0D58CC95A67}" destId="{B8176BF9-D564-46DB-B7EE-E5108E32C22D}" srcOrd="6" destOrd="0" presId="urn:microsoft.com/office/officeart/2009/3/layout/PieProcess"/>
    <dgm:cxn modelId="{94C3D5A8-3F42-40D2-BF93-99C686A1B865}" type="presParOf" srcId="{B8176BF9-D564-46DB-B7EE-E5108E32C22D}" destId="{E52FE72C-A297-4AF0-9259-3E58D4C918C3}" srcOrd="0" destOrd="0" presId="urn:microsoft.com/office/officeart/2009/3/layout/PieProcess"/>
    <dgm:cxn modelId="{ED3EADCF-BC47-4633-ABDA-A209DFA161D0}" type="presParOf" srcId="{F0FBDD87-6905-40B4-A16C-C0D58CC95A67}" destId="{BB5AF0EB-3F35-4A69-AA4F-81A3E2F4889F}" srcOrd="7" destOrd="0" presId="urn:microsoft.com/office/officeart/2009/3/layout/PieProcess"/>
    <dgm:cxn modelId="{01CF7E48-A717-4FD1-A584-F01177B3ECCF}" type="presParOf" srcId="{F0FBDD87-6905-40B4-A16C-C0D58CC95A67}" destId="{F77EC9E4-1D96-42FA-96F7-061A66CE3F51}" srcOrd="8" destOrd="0" presId="urn:microsoft.com/office/officeart/2009/3/layout/PieProcess"/>
    <dgm:cxn modelId="{704B40AF-5141-4FCF-AE7B-79A277230BEC}" type="presParOf" srcId="{F77EC9E4-1D96-42FA-96F7-061A66CE3F51}" destId="{53858F6C-CAD0-4A50-AAA1-C763BA8C4FB9}" srcOrd="0" destOrd="0" presId="urn:microsoft.com/office/officeart/2009/3/layout/PieProcess"/>
    <dgm:cxn modelId="{F46E3F8B-79C7-4FE8-B784-F3111937E18F}" type="presParOf" srcId="{F77EC9E4-1D96-42FA-96F7-061A66CE3F51}" destId="{0028722C-99F4-421C-BEC8-C6456ACFAF85}" srcOrd="1" destOrd="0" presId="urn:microsoft.com/office/officeart/2009/3/layout/PieProcess"/>
    <dgm:cxn modelId="{A41E112D-E2B6-47FE-A9D2-2300F046C40A}" type="presParOf" srcId="{F77EC9E4-1D96-42FA-96F7-061A66CE3F51}" destId="{9FD3C4CF-6C59-4F72-B3B3-ACC0ECF2F3D5}" srcOrd="2" destOrd="0" presId="urn:microsoft.com/office/officeart/2009/3/layout/PieProcess"/>
    <dgm:cxn modelId="{258F347D-73B1-4BD3-88C0-BAA6A94A88D1}" type="presParOf" srcId="{F0FBDD87-6905-40B4-A16C-C0D58CC95A67}" destId="{0C0C5F2D-455B-4269-8DB5-86987257381B}" srcOrd="9" destOrd="0" presId="urn:microsoft.com/office/officeart/2009/3/layout/PieProcess"/>
    <dgm:cxn modelId="{5B9C47F2-2E45-4A87-A228-414326BD97BE}" type="presParOf" srcId="{F0FBDD87-6905-40B4-A16C-C0D58CC95A67}" destId="{54E022C1-EA83-49DE-8CC8-38C76F41CB72}" srcOrd="10" destOrd="0" presId="urn:microsoft.com/office/officeart/2009/3/layout/PieProcess"/>
    <dgm:cxn modelId="{4C7B42EE-92D7-4820-8C08-E51C596C54BC}" type="presParOf" srcId="{54E022C1-EA83-49DE-8CC8-38C76F41CB72}" destId="{DB82D7DD-ED56-4032-A440-20E8744CDE6A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6D41A-A717-C74B-A96D-F41ECB982228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3B045-3A92-B345-B713-97339EEAF1E1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Osaava hyvinvoiva henkilöstö</a:t>
          </a:r>
          <a:endParaRPr lang="fi-FI" sz="2700" kern="1200" dirty="0"/>
        </a:p>
      </dsp:txBody>
      <dsp:txXfrm>
        <a:off x="380119" y="246332"/>
        <a:ext cx="7675541" cy="492448"/>
      </dsp:txXfrm>
    </dsp:sp>
    <dsp:sp modelId="{93BB040F-A095-8D40-B643-2709036198C8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54F0A-E2DA-1243-B6D3-40018D67DD85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3">
            <a:hueOff val="-778826"/>
            <a:satOff val="7895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Aktiivinen kumppanuus ja vuoropuhelu</a:t>
          </a:r>
          <a:endParaRPr lang="fi-FI" sz="2700" kern="1200" dirty="0"/>
        </a:p>
      </dsp:txBody>
      <dsp:txXfrm>
        <a:off x="826075" y="985438"/>
        <a:ext cx="7229585" cy="492448"/>
      </dsp:txXfrm>
    </dsp:sp>
    <dsp:sp modelId="{FBEB5030-604B-BC4E-8970-9D849B1DD1AB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78826"/>
              <a:satOff val="7895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5A7EA-85C7-8C4B-95F7-4ADFEFC2F15C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3">
            <a:hueOff val="-1557652"/>
            <a:satOff val="15789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Korkeatasoinen vaikuttava tutkimus</a:t>
          </a:r>
          <a:endParaRPr lang="fi-FI" sz="2700" kern="1200" dirty="0"/>
        </a:p>
      </dsp:txBody>
      <dsp:txXfrm>
        <a:off x="1070457" y="1724003"/>
        <a:ext cx="6985203" cy="492448"/>
      </dsp:txXfrm>
    </dsp:sp>
    <dsp:sp modelId="{27FA7106-F8FE-2C4C-AA37-1D8D5EF9DCDA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557652"/>
              <a:satOff val="15789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C8EF9-3359-4970-B130-DE6C7CAF943D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3">
            <a:hueOff val="-2336478"/>
            <a:satOff val="23684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Laadukas koulutus elämän eri tilanteisiin</a:t>
          </a:r>
          <a:endParaRPr lang="fi-FI" sz="2700" kern="1200" dirty="0"/>
        </a:p>
      </dsp:txBody>
      <dsp:txXfrm>
        <a:off x="1148486" y="2463109"/>
        <a:ext cx="6907174" cy="492448"/>
      </dsp:txXfrm>
    </dsp:sp>
    <dsp:sp modelId="{C19258EC-6D0E-4815-A4A6-6DCDC76DDE3C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336478"/>
              <a:satOff val="23684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2774E-88B0-44F2-974B-4A071A5507A6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3">
            <a:hueOff val="-3115304"/>
            <a:satOff val="31578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Erinomainen työskentely-ympäristö</a:t>
          </a:r>
          <a:endParaRPr lang="fi-FI" sz="2700" kern="1200" dirty="0"/>
        </a:p>
      </dsp:txBody>
      <dsp:txXfrm>
        <a:off x="1070457" y="3202215"/>
        <a:ext cx="6985203" cy="492448"/>
      </dsp:txXfrm>
    </dsp:sp>
    <dsp:sp modelId="{944C65E2-E139-5E45-A63E-A05A1B6083D6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115304"/>
              <a:satOff val="31578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B2E59-C516-4A7E-A25E-79655D622844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3">
            <a:hueOff val="-3894130"/>
            <a:satOff val="39472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Tunnettu vetovoimainen instituutio  </a:t>
          </a:r>
          <a:endParaRPr lang="fi-FI" sz="2700" kern="1200" dirty="0"/>
        </a:p>
      </dsp:txBody>
      <dsp:txXfrm>
        <a:off x="826075" y="3940779"/>
        <a:ext cx="7229585" cy="492448"/>
      </dsp:txXfrm>
    </dsp:sp>
    <dsp:sp modelId="{8A263C1D-8896-8D43-BA18-E0D207C26165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894130"/>
              <a:satOff val="39472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005D9-D83A-4EE6-A238-F4B9E1135C14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3">
            <a:hueOff val="-4672956"/>
            <a:satOff val="4736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Vetovoimaiset kampukset ja osallistuva yhteisö</a:t>
          </a:r>
          <a:endParaRPr lang="fi-FI" sz="2700" kern="1200" dirty="0"/>
        </a:p>
      </dsp:txBody>
      <dsp:txXfrm>
        <a:off x="380119" y="4679885"/>
        <a:ext cx="7675541" cy="492448"/>
      </dsp:txXfrm>
    </dsp:sp>
    <dsp:sp modelId="{38098982-6198-4365-B317-7A2FDA96B80A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672956"/>
              <a:satOff val="4736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488E-B288-4B0F-A5D3-71524F67537F}">
      <dsp:nvSpPr>
        <dsp:cNvPr id="0" name=""/>
        <dsp:cNvSpPr/>
      </dsp:nvSpPr>
      <dsp:spPr>
        <a:xfrm>
          <a:off x="739717" y="0"/>
          <a:ext cx="1173078" cy="117307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1BBA2-2844-4279-B048-19DC8D576E85}">
      <dsp:nvSpPr>
        <dsp:cNvPr id="0" name=""/>
        <dsp:cNvSpPr/>
      </dsp:nvSpPr>
      <dsp:spPr>
        <a:xfrm>
          <a:off x="857025" y="117307"/>
          <a:ext cx="938463" cy="938463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3212A-1A19-436F-8DA7-1DF6E307199C}">
      <dsp:nvSpPr>
        <dsp:cNvPr id="0" name=""/>
        <dsp:cNvSpPr/>
      </dsp:nvSpPr>
      <dsp:spPr>
        <a:xfrm rot="16200000">
          <a:off x="-609323" y="2639427"/>
          <a:ext cx="3401928" cy="70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bg1"/>
              </a:solidFill>
            </a:rPr>
            <a:t>2016</a:t>
          </a:r>
        </a:p>
      </dsp:txBody>
      <dsp:txXfrm>
        <a:off x="-609323" y="2639427"/>
        <a:ext cx="3401928" cy="703847"/>
      </dsp:txXfrm>
    </dsp:sp>
    <dsp:sp modelId="{24BA5B2D-2A1F-4669-8EB7-937396E62B67}">
      <dsp:nvSpPr>
        <dsp:cNvPr id="0" name=""/>
        <dsp:cNvSpPr/>
      </dsp:nvSpPr>
      <dsp:spPr>
        <a:xfrm>
          <a:off x="1560872" y="0"/>
          <a:ext cx="2346157" cy="469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Luotu periaatteet, joilla ATT tulee luontevaksi osaksi yliopiston kaikkea toimintaa</a:t>
          </a:r>
          <a:endParaRPr lang="fi-FI" sz="1800" b="0" kern="1200" dirty="0" smtClean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Datapolitiikka ja toimenpideohjelma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Noudatetaan </a:t>
          </a:r>
          <a:r>
            <a:rPr lang="fi-FI" sz="1800" kern="1200" dirty="0" err="1" smtClean="0">
              <a:solidFill>
                <a:schemeClr val="bg1"/>
              </a:solidFill>
            </a:rPr>
            <a:t>ATTn</a:t>
          </a:r>
          <a:r>
            <a:rPr lang="fi-FI" sz="1800" kern="1200" dirty="0" smtClean="0">
              <a:solidFill>
                <a:schemeClr val="bg1"/>
              </a:solidFill>
            </a:rPr>
            <a:t> kansallisia ja kansainvälisiä vaatimuksia ottaen huomioon innovaatiotoiminnan ja yksityisyyden suojan asettamat vaatimukset.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bg1"/>
              </a:solidFill>
            </a:rPr>
            <a:t>ATT-politiikan taso 3 saavutettu </a:t>
          </a:r>
          <a:r>
            <a:rPr lang="fi-FI" sz="1800" b="0" kern="1200" dirty="0" smtClean="0">
              <a:solidFill>
                <a:schemeClr val="bg1"/>
              </a:solidFill>
            </a:rPr>
            <a:t>(OY-OKM sopimus)</a:t>
          </a:r>
          <a:endParaRPr lang="fi-FI" sz="1800" kern="1200" dirty="0" smtClean="0">
            <a:solidFill>
              <a:schemeClr val="bg1"/>
            </a:solidFill>
          </a:endParaRPr>
        </a:p>
      </dsp:txBody>
      <dsp:txXfrm>
        <a:off x="1560872" y="0"/>
        <a:ext cx="2346157" cy="4692315"/>
      </dsp:txXfrm>
    </dsp:sp>
    <dsp:sp modelId="{5B073187-50D9-42BF-97D0-AFB0E6693F5F}">
      <dsp:nvSpPr>
        <dsp:cNvPr id="0" name=""/>
        <dsp:cNvSpPr/>
      </dsp:nvSpPr>
      <dsp:spPr>
        <a:xfrm>
          <a:off x="4417093" y="0"/>
          <a:ext cx="1173078" cy="117307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FC29E-2D86-496F-9490-85B4932134FB}">
      <dsp:nvSpPr>
        <dsp:cNvPr id="0" name=""/>
        <dsp:cNvSpPr/>
      </dsp:nvSpPr>
      <dsp:spPr>
        <a:xfrm>
          <a:off x="4534401" y="117307"/>
          <a:ext cx="938463" cy="93846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2336478"/>
            <a:satOff val="23684"/>
            <a:lumOff val="4804"/>
            <a:alphaOff val="0"/>
          </a:schemeClr>
        </a:solidFill>
        <a:ln w="12700" cap="flat" cmpd="sng" algn="ctr">
          <a:solidFill>
            <a:schemeClr val="accent3">
              <a:hueOff val="-2336478"/>
              <a:satOff val="23684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39CAE-93D3-4D22-A58F-F2C48A30CE6C}">
      <dsp:nvSpPr>
        <dsp:cNvPr id="0" name=""/>
        <dsp:cNvSpPr/>
      </dsp:nvSpPr>
      <dsp:spPr>
        <a:xfrm rot="16200000">
          <a:off x="3068053" y="2639427"/>
          <a:ext cx="3401928" cy="70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2017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068053" y="2639427"/>
        <a:ext cx="3401928" cy="703847"/>
      </dsp:txXfrm>
    </dsp:sp>
    <dsp:sp modelId="{E52FE72C-A297-4AF0-9259-3E58D4C918C3}">
      <dsp:nvSpPr>
        <dsp:cNvPr id="0" name=""/>
        <dsp:cNvSpPr/>
      </dsp:nvSpPr>
      <dsp:spPr>
        <a:xfrm>
          <a:off x="5238248" y="0"/>
          <a:ext cx="2346157" cy="469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Tutkijoita tuetaan aineistonhallinnan kaikissa vaiheissa ja kehitetään järjestelmiä erityisesti metatietojen ja raakadatan käsittelyä varten</a:t>
          </a:r>
          <a:endParaRPr lang="en-US" sz="1800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Avointa julkaisemista edistetään ja on luotu julkaisujen </a:t>
          </a:r>
          <a:r>
            <a:rPr lang="fi-FI" sz="1800" kern="1200" dirty="0" err="1" smtClean="0">
              <a:solidFill>
                <a:schemeClr val="bg1"/>
              </a:solidFill>
            </a:rPr>
            <a:t>rinnakkais</a:t>
          </a:r>
          <a:r>
            <a:rPr lang="fi-FI" sz="1800" kern="1200" dirty="0" smtClean="0">
              <a:solidFill>
                <a:schemeClr val="bg1"/>
              </a:solidFill>
            </a:rPr>
            <a:t>-tallentamisen järjestelmät, jota edellytetään käytettävän 2017-</a:t>
          </a:r>
        </a:p>
      </dsp:txBody>
      <dsp:txXfrm>
        <a:off x="5238248" y="0"/>
        <a:ext cx="2346157" cy="4692315"/>
      </dsp:txXfrm>
    </dsp:sp>
    <dsp:sp modelId="{53858F6C-CAD0-4A50-AAA1-C763BA8C4FB9}">
      <dsp:nvSpPr>
        <dsp:cNvPr id="0" name=""/>
        <dsp:cNvSpPr/>
      </dsp:nvSpPr>
      <dsp:spPr>
        <a:xfrm>
          <a:off x="8094470" y="0"/>
          <a:ext cx="1173078" cy="117307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8722C-99F4-421C-BEC8-C6456ACFAF85}">
      <dsp:nvSpPr>
        <dsp:cNvPr id="0" name=""/>
        <dsp:cNvSpPr/>
      </dsp:nvSpPr>
      <dsp:spPr>
        <a:xfrm>
          <a:off x="8211777" y="117307"/>
          <a:ext cx="938463" cy="9384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4672956"/>
            <a:satOff val="47367"/>
            <a:lumOff val="9608"/>
            <a:alphaOff val="0"/>
          </a:schemeClr>
        </a:solidFill>
        <a:ln w="12700" cap="flat" cmpd="sng" algn="ctr">
          <a:solidFill>
            <a:schemeClr val="accent3">
              <a:hueOff val="-4672956"/>
              <a:satOff val="4736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3C4CF-6C59-4F72-B3B3-ACC0ECF2F3D5}">
      <dsp:nvSpPr>
        <dsp:cNvPr id="0" name=""/>
        <dsp:cNvSpPr/>
      </dsp:nvSpPr>
      <dsp:spPr>
        <a:xfrm rot="16200000">
          <a:off x="6745429" y="2639427"/>
          <a:ext cx="3401928" cy="70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bg1"/>
              </a:solidFill>
            </a:rPr>
            <a:t>2018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745429" y="2639427"/>
        <a:ext cx="3401928" cy="703847"/>
      </dsp:txXfrm>
    </dsp:sp>
    <dsp:sp modelId="{DB82D7DD-ED56-4032-A440-20E8744CDE6A}">
      <dsp:nvSpPr>
        <dsp:cNvPr id="0" name=""/>
        <dsp:cNvSpPr/>
      </dsp:nvSpPr>
      <dsp:spPr>
        <a:xfrm>
          <a:off x="8915625" y="0"/>
          <a:ext cx="2346157" cy="469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Kansallisten toimien integraatio </a:t>
          </a:r>
          <a:r>
            <a:rPr lang="fi-FI" sz="1800" kern="1200" dirty="0" err="1" smtClean="0">
              <a:solidFill>
                <a:schemeClr val="bg1"/>
              </a:solidFill>
            </a:rPr>
            <a:t>OY:oon</a:t>
          </a:r>
          <a:r>
            <a:rPr lang="fi-FI" sz="1800" kern="1200" dirty="0" smtClean="0">
              <a:solidFill>
                <a:schemeClr val="bg1"/>
              </a:solidFill>
            </a:rPr>
            <a:t> (tallennus)</a:t>
          </a:r>
          <a:endParaRPr lang="en-US" sz="1800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/>
              </a:solidFill>
            </a:rPr>
            <a:t>Uusi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työryhmä</a:t>
          </a:r>
          <a:r>
            <a:rPr lang="en-US" sz="1800" kern="1200" dirty="0" smtClean="0">
              <a:solidFill>
                <a:schemeClr val="bg1"/>
              </a:solidFill>
            </a:rPr>
            <a:t> ATT-</a:t>
          </a:r>
          <a:r>
            <a:rPr lang="en-US" sz="1800" kern="1200" dirty="0" err="1" smtClean="0">
              <a:solidFill>
                <a:schemeClr val="bg1"/>
              </a:solidFill>
            </a:rPr>
            <a:t>toimien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jatkokehittämiseksi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8915625" y="0"/>
        <a:ext cx="2346157" cy="4692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488E-B288-4B0F-A5D3-71524F67537F}">
      <dsp:nvSpPr>
        <dsp:cNvPr id="0" name=""/>
        <dsp:cNvSpPr/>
      </dsp:nvSpPr>
      <dsp:spPr>
        <a:xfrm>
          <a:off x="221998" y="0"/>
          <a:ext cx="1243263" cy="1243263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1BBA2-2844-4279-B048-19DC8D576E85}">
      <dsp:nvSpPr>
        <dsp:cNvPr id="0" name=""/>
        <dsp:cNvSpPr/>
      </dsp:nvSpPr>
      <dsp:spPr>
        <a:xfrm>
          <a:off x="346325" y="124326"/>
          <a:ext cx="994610" cy="994610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3212A-1A19-436F-8DA7-1DF6E307199C}">
      <dsp:nvSpPr>
        <dsp:cNvPr id="0" name=""/>
        <dsp:cNvSpPr/>
      </dsp:nvSpPr>
      <dsp:spPr>
        <a:xfrm rot="16200000">
          <a:off x="-1207753" y="2797341"/>
          <a:ext cx="3605462" cy="74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bg1"/>
              </a:solidFill>
            </a:rPr>
            <a:t>2016</a:t>
          </a:r>
        </a:p>
      </dsp:txBody>
      <dsp:txXfrm>
        <a:off x="-1207753" y="2797341"/>
        <a:ext cx="3605462" cy="745957"/>
      </dsp:txXfrm>
    </dsp:sp>
    <dsp:sp modelId="{24BA5B2D-2A1F-4669-8EB7-937396E62B67}">
      <dsp:nvSpPr>
        <dsp:cNvPr id="0" name=""/>
        <dsp:cNvSpPr/>
      </dsp:nvSpPr>
      <dsp:spPr>
        <a:xfrm>
          <a:off x="1092282" y="0"/>
          <a:ext cx="2486526" cy="4973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Strategian lanseeraus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Brändiuudistus: Viestit, viestintäteot ja ilme kuvaamaan strategiassa määriteltyä </a:t>
          </a:r>
          <a:r>
            <a:rPr lang="fi-FI" sz="1600" kern="1200" dirty="0" err="1" smtClean="0">
              <a:solidFill>
                <a:schemeClr val="bg1"/>
              </a:solidFill>
            </a:rPr>
            <a:t>positiointia</a:t>
          </a:r>
          <a:r>
            <a:rPr lang="fi-FI" sz="1600" kern="1200" dirty="0" smtClean="0">
              <a:solidFill>
                <a:schemeClr val="bg1"/>
              </a:solidFill>
            </a:rPr>
            <a:t> ja mikä erilaistaa Oulun yliopiston muista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Verkkosivuston uudistaminen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Tiedeyliopistona profiloituminen keskiöön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smtClean="0">
              <a:solidFill>
                <a:schemeClr val="bg1"/>
              </a:solidFill>
            </a:rPr>
            <a:t>Tellus Innovation Arenan lanseeraus</a:t>
          </a:r>
          <a:endParaRPr lang="fi-FI" sz="160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Markkinointitoiminnon perustaminen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Opiskelijamarkkinoinnin strategiatyö</a:t>
          </a:r>
        </a:p>
      </dsp:txBody>
      <dsp:txXfrm>
        <a:off x="1092282" y="0"/>
        <a:ext cx="2486526" cy="4973052"/>
      </dsp:txXfrm>
    </dsp:sp>
    <dsp:sp modelId="{5B073187-50D9-42BF-97D0-AFB0E6693F5F}">
      <dsp:nvSpPr>
        <dsp:cNvPr id="0" name=""/>
        <dsp:cNvSpPr/>
      </dsp:nvSpPr>
      <dsp:spPr>
        <a:xfrm>
          <a:off x="4088872" y="0"/>
          <a:ext cx="1243263" cy="1243263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FC29E-2D86-496F-9490-85B4932134FB}">
      <dsp:nvSpPr>
        <dsp:cNvPr id="0" name=""/>
        <dsp:cNvSpPr/>
      </dsp:nvSpPr>
      <dsp:spPr>
        <a:xfrm>
          <a:off x="4213198" y="124326"/>
          <a:ext cx="994610" cy="99461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2336478"/>
            <a:satOff val="23684"/>
            <a:lumOff val="4804"/>
            <a:alphaOff val="0"/>
          </a:schemeClr>
        </a:solidFill>
        <a:ln w="12700" cap="flat" cmpd="sng" algn="ctr">
          <a:solidFill>
            <a:schemeClr val="accent3">
              <a:hueOff val="-2336478"/>
              <a:satOff val="23684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39CAE-93D3-4D22-A58F-F2C48A30CE6C}">
      <dsp:nvSpPr>
        <dsp:cNvPr id="0" name=""/>
        <dsp:cNvSpPr/>
      </dsp:nvSpPr>
      <dsp:spPr>
        <a:xfrm rot="16200000">
          <a:off x="2659120" y="2797341"/>
          <a:ext cx="3605462" cy="74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2017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659120" y="2797341"/>
        <a:ext cx="3605462" cy="745957"/>
      </dsp:txXfrm>
    </dsp:sp>
    <dsp:sp modelId="{E52FE72C-A297-4AF0-9259-3E58D4C918C3}">
      <dsp:nvSpPr>
        <dsp:cNvPr id="0" name=""/>
        <dsp:cNvSpPr/>
      </dsp:nvSpPr>
      <dsp:spPr>
        <a:xfrm>
          <a:off x="4959156" y="0"/>
          <a:ext cx="2953470" cy="4973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Tutkijat esiin! Aktiivinen näkyvyyden hakeminen verkossa ja mediassa.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Tunnettuus ja vetovoima ylös potentiaalisten hakijoiden keskuudessa, Oulukaverit-tiimi käyntiin, </a:t>
          </a:r>
          <a:r>
            <a:rPr lang="fi-FI" sz="1600" kern="1200" dirty="0" err="1" smtClean="0">
              <a:solidFill>
                <a:schemeClr val="bg1"/>
              </a:solidFill>
            </a:rPr>
            <a:t>kv</a:t>
          </a:r>
          <a:r>
            <a:rPr lang="fi-FI" sz="1600" kern="1200" dirty="0" smtClean="0">
              <a:solidFill>
                <a:schemeClr val="bg1"/>
              </a:solidFill>
            </a:rPr>
            <a:t>-maisteriohjelmien markkinoinnin uudistaminen</a:t>
          </a:r>
          <a:endParaRPr lang="fi-FI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Linnanmaan kampuksen vetovoima kasvaa, digikampusta kehitetään</a:t>
          </a:r>
          <a:endParaRPr lang="fi-FI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smtClean="0">
              <a:solidFill>
                <a:schemeClr val="bg1"/>
              </a:solidFill>
            </a:rPr>
            <a:t>Oulun yliopiston näkyminen ja kokeminen tapahtumissa</a:t>
          </a:r>
          <a:endParaRPr lang="fi-FI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Yksiköiden verkkosivustojen konseptien kehittäminen</a:t>
          </a:r>
          <a:endParaRPr lang="fi-FI" sz="1600" kern="1200" dirty="0">
            <a:solidFill>
              <a:schemeClr val="bg1"/>
            </a:solidFill>
          </a:endParaRPr>
        </a:p>
      </dsp:txBody>
      <dsp:txXfrm>
        <a:off x="4959156" y="0"/>
        <a:ext cx="2953470" cy="4973052"/>
      </dsp:txXfrm>
    </dsp:sp>
    <dsp:sp modelId="{53858F6C-CAD0-4A50-AAA1-C763BA8C4FB9}">
      <dsp:nvSpPr>
        <dsp:cNvPr id="0" name=""/>
        <dsp:cNvSpPr/>
      </dsp:nvSpPr>
      <dsp:spPr>
        <a:xfrm>
          <a:off x="8422691" y="0"/>
          <a:ext cx="1243263" cy="1243263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8722C-99F4-421C-BEC8-C6456ACFAF85}">
      <dsp:nvSpPr>
        <dsp:cNvPr id="0" name=""/>
        <dsp:cNvSpPr/>
      </dsp:nvSpPr>
      <dsp:spPr>
        <a:xfrm>
          <a:off x="8547017" y="124326"/>
          <a:ext cx="994610" cy="99461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4672956"/>
            <a:satOff val="47367"/>
            <a:lumOff val="9608"/>
            <a:alphaOff val="0"/>
          </a:schemeClr>
        </a:solidFill>
        <a:ln w="12700" cap="flat" cmpd="sng" algn="ctr">
          <a:solidFill>
            <a:schemeClr val="accent3">
              <a:hueOff val="-4672956"/>
              <a:satOff val="4736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3C4CF-6C59-4F72-B3B3-ACC0ECF2F3D5}">
      <dsp:nvSpPr>
        <dsp:cNvPr id="0" name=""/>
        <dsp:cNvSpPr/>
      </dsp:nvSpPr>
      <dsp:spPr>
        <a:xfrm rot="16200000">
          <a:off x="6992938" y="2797341"/>
          <a:ext cx="3605462" cy="74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bg1"/>
              </a:solidFill>
            </a:rPr>
            <a:t>2018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992938" y="2797341"/>
        <a:ext cx="3605462" cy="745957"/>
      </dsp:txXfrm>
    </dsp:sp>
    <dsp:sp modelId="{DB82D7DD-ED56-4032-A440-20E8744CDE6A}">
      <dsp:nvSpPr>
        <dsp:cNvPr id="0" name=""/>
        <dsp:cNvSpPr/>
      </dsp:nvSpPr>
      <dsp:spPr>
        <a:xfrm>
          <a:off x="9292975" y="0"/>
          <a:ext cx="2486526" cy="4973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Täydennyskoulutuksen </a:t>
          </a:r>
          <a:r>
            <a:rPr lang="fi-FI" sz="1600" kern="1200" dirty="0" err="1" smtClean="0">
              <a:solidFill>
                <a:schemeClr val="bg1"/>
              </a:solidFill>
            </a:rPr>
            <a:t>tarjooman</a:t>
          </a:r>
          <a:r>
            <a:rPr lang="fi-FI" sz="1600" kern="1200" dirty="0" smtClean="0">
              <a:solidFill>
                <a:schemeClr val="bg1"/>
              </a:solidFill>
            </a:rPr>
            <a:t> paketointi eri kohderyhmille</a:t>
          </a:r>
          <a:endParaRPr lang="en-US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Uusi sidosryhmäuutiskirje lanseerataan, uutiskirjeet siirtyvät yhtenäiseen, uudistettuun ilmeeseen</a:t>
          </a:r>
          <a:endParaRPr lang="en-US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Koulutusviennin markkinointitarpeet</a:t>
          </a:r>
          <a:endParaRPr lang="en-US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</a:rPr>
            <a:t>Kampusten</a:t>
          </a:r>
          <a:r>
            <a:rPr lang="en-US" sz="1600" kern="1200" dirty="0" smtClean="0">
              <a:solidFill>
                <a:schemeClr val="bg1"/>
              </a:solidFill>
            </a:rPr>
            <a:t> ja </a:t>
          </a:r>
          <a:r>
            <a:rPr lang="en-US" sz="1600" kern="1200" dirty="0" err="1" smtClean="0">
              <a:solidFill>
                <a:schemeClr val="bg1"/>
              </a:solidFill>
            </a:rPr>
            <a:t>digikampuksen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kehittäminen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jatkuu</a:t>
          </a:r>
          <a:r>
            <a:rPr lang="en-US" sz="1600" kern="1200" dirty="0" smtClean="0">
              <a:solidFill>
                <a:schemeClr val="bg1"/>
              </a:solidFill>
            </a:rPr>
            <a:t>, </a:t>
          </a:r>
          <a:r>
            <a:rPr lang="en-US" sz="1600" kern="1200" dirty="0" err="1" smtClean="0">
              <a:solidFill>
                <a:schemeClr val="bg1"/>
              </a:solidFill>
            </a:rPr>
            <a:t>opiskelijaviestinnän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työkaluihin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parannuksia</a:t>
          </a:r>
          <a:endParaRPr lang="en-US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smtClean="0">
              <a:solidFill>
                <a:schemeClr val="bg1"/>
              </a:solidFill>
            </a:rPr>
            <a:t>Työnantajakuvan </a:t>
          </a:r>
          <a:r>
            <a:rPr lang="fi-FI" sz="1600" kern="1200" dirty="0" smtClean="0">
              <a:solidFill>
                <a:schemeClr val="bg1"/>
              </a:solidFill>
            </a:rPr>
            <a:t>kirkastamisen suunnitelma ja toimenpiteet käyntiin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9292975" y="0"/>
        <a:ext cx="2486526" cy="4973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190A6-8501-4D23-A5DF-82B4E02DF748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52E7-BD24-4830-A9C1-2775BC417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11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522E-D2E0-436B-97BE-B99CEA7684CE}" type="datetimeFigureOut">
              <a:rPr lang="fi-FI" smtClean="0"/>
              <a:t>18.12.2017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9843-4B20-4852-82CF-3B465AE84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87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tx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sivu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31097"/>
            <a:ext cx="12191999" cy="4408222"/>
          </a:xfrm>
        </p:spPr>
        <p:txBody>
          <a:bodyPr anchor="ctr" anchorCtr="0">
            <a:noAutofit/>
          </a:bodyPr>
          <a:lstStyle>
            <a:lvl1pPr algn="ctr">
              <a:lnSpc>
                <a:spcPct val="95000"/>
              </a:lnSpc>
              <a:defRPr sz="12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Otsikko</a:t>
            </a:r>
            <a:endParaRPr lang="en-GB" dirty="0"/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225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Ryhmä 4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  <a:solidFill>
            <a:srgbClr val="23408E"/>
          </a:solidFill>
        </p:grpSpPr>
        <p:sp>
          <p:nvSpPr>
            <p:cNvPr id="44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1035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28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7302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1189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4180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laatikot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6A76B2-BFE6-4354-A7C0-7AB21EE70C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307635" y="1722438"/>
            <a:ext cx="2117725" cy="4425104"/>
          </a:xfrm>
          <a:solidFill>
            <a:srgbClr val="662D91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Ryhmä 1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66863" y="6436800"/>
            <a:ext cx="661027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224580-0CB1-4BBB-B023-16AC097EB7E9}" type="datetime1">
              <a:rPr lang="en-GB" smtClean="0"/>
              <a:t>18/12/2017</a:t>
            </a:fld>
            <a:endParaRPr lang="fi-FI" dirty="0"/>
          </a:p>
        </p:txBody>
      </p:sp>
      <p:sp>
        <p:nvSpPr>
          <p:cNvPr id="3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00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kuvalla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pääotsikko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Mahdollinen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endParaRPr lang="en-GB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980609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Ryhmä 13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8857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897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3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9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ei viivo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University of Oulu presentation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260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ei viivoja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fld id="{33DC84C6-82A0-4AB4-870A-8FDC4F8BCF17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r>
              <a:rPr lang="fi-FI" smtClean="0"/>
              <a:t>University of Oulu presentation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</p:grpSp>
      <p:sp>
        <p:nvSpPr>
          <p:cNvPr id="12" name="Tekstiruutu 11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err="1" smtClean="0">
                <a:solidFill>
                  <a:schemeClr val="tx2"/>
                </a:solidFill>
              </a:rPr>
              <a:t>University of Oulu</a:t>
            </a:r>
            <a:endParaRPr lang="fi-FI" sz="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5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B26D08DD-FB2F-45D8-8B18-14F5670CF8DA}" type="datetime1">
              <a:rPr lang="en-GB" smtClean="0"/>
              <a:t>18/12/2017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2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err="1" smtClean="0">
                <a:solidFill>
                  <a:schemeClr val="bg1"/>
                </a:solidFill>
              </a:rPr>
              <a:t>University</a:t>
            </a:r>
            <a:r>
              <a:rPr lang="fi-FI" sz="600" b="1" dirty="0" smtClean="0">
                <a:solidFill>
                  <a:schemeClr val="bg1"/>
                </a:solidFill>
              </a:rPr>
              <a:t> of Oulu</a:t>
            </a: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700" r:id="rId3"/>
    <p:sldLayoutId id="2147483701" r:id="rId4"/>
    <p:sldLayoutId id="2147483684" r:id="rId5"/>
    <p:sldLayoutId id="2147483715" r:id="rId6"/>
    <p:sldLayoutId id="2147483716" r:id="rId7"/>
    <p:sldLayoutId id="2147483733" r:id="rId8"/>
    <p:sldLayoutId id="2147483738" r:id="rId9"/>
    <p:sldLayoutId id="2147483720" r:id="rId10"/>
    <p:sldLayoutId id="2147483656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740" r:id="rId17"/>
    <p:sldLayoutId id="2147483741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0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t="-278" r="53053" b="278"/>
          <a:stretch/>
        </p:blipFill>
        <p:spPr/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fi-FI" dirty="0" smtClean="0"/>
              <a:t>Tervetuloa!</a:t>
            </a:r>
            <a:br>
              <a:rPr lang="fi-FI" dirty="0" smtClean="0"/>
            </a:br>
            <a:r>
              <a:rPr lang="fi-FI" sz="3600" dirty="0" smtClean="0"/>
              <a:t>Rehtorin joulukahvit ja ajankohtaiskatsaus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30.11.2017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0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091274" y="1532087"/>
            <a:ext cx="2344366" cy="2344366"/>
          </a:xfrm>
          <a:prstGeom prst="rect">
            <a:avLst/>
          </a:prstGeom>
          <a:solidFill>
            <a:srgbClr val="A6A6A6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Biotieteet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295145" y="2917336"/>
            <a:ext cx="425583" cy="751562"/>
            <a:chOff x="9671299" y="5204866"/>
            <a:chExt cx="425583" cy="751562"/>
          </a:xfrm>
        </p:grpSpPr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9832477" y="5707114"/>
              <a:ext cx="103227" cy="64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solidFill>
                  <a:prstClr val="black"/>
                </a:solidFill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32477" y="5615961"/>
              <a:ext cx="103227" cy="64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solidFill>
                  <a:prstClr val="black"/>
                </a:solidFill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9832477" y="5524808"/>
              <a:ext cx="103227" cy="64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solidFill>
                  <a:prstClr val="black"/>
                </a:solidFill>
              </a:endParaRPr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9671299" y="5204866"/>
              <a:ext cx="425583" cy="751562"/>
            </a:xfrm>
            <a:custGeom>
              <a:avLst/>
              <a:gdLst>
                <a:gd name="T0" fmla="*/ 0 w 3108"/>
                <a:gd name="T1" fmla="*/ 1312 h 5452"/>
                <a:gd name="T2" fmla="*/ 388 w 3108"/>
                <a:gd name="T3" fmla="*/ 1312 h 5452"/>
                <a:gd name="T4" fmla="*/ 388 w 3108"/>
                <a:gd name="T5" fmla="*/ 4286 h 5452"/>
                <a:gd name="T6" fmla="*/ 480 w 3108"/>
                <a:gd name="T7" fmla="*/ 4740 h 5452"/>
                <a:gd name="T8" fmla="*/ 902 w 3108"/>
                <a:gd name="T9" fmla="*/ 5253 h 5452"/>
                <a:gd name="T10" fmla="*/ 1554 w 3108"/>
                <a:gd name="T11" fmla="*/ 5452 h 5452"/>
                <a:gd name="T12" fmla="*/ 2008 w 3108"/>
                <a:gd name="T13" fmla="*/ 5360 h 5452"/>
                <a:gd name="T14" fmla="*/ 2521 w 3108"/>
                <a:gd name="T15" fmla="*/ 4938 h 5452"/>
                <a:gd name="T16" fmla="*/ 2720 w 3108"/>
                <a:gd name="T17" fmla="*/ 4286 h 5452"/>
                <a:gd name="T18" fmla="*/ 2720 w 3108"/>
                <a:gd name="T19" fmla="*/ 1312 h 5452"/>
                <a:gd name="T20" fmla="*/ 3108 w 3108"/>
                <a:gd name="T21" fmla="*/ 1312 h 5452"/>
                <a:gd name="T22" fmla="*/ 3108 w 3108"/>
                <a:gd name="T23" fmla="*/ 1078 h 5452"/>
                <a:gd name="T24" fmla="*/ 3108 w 3108"/>
                <a:gd name="T25" fmla="*/ 0 h 5452"/>
                <a:gd name="T26" fmla="*/ 0 w 3108"/>
                <a:gd name="T27" fmla="*/ 0 h 5452"/>
                <a:gd name="T28" fmla="*/ 0 w 3108"/>
                <a:gd name="T29" fmla="*/ 1312 h 5452"/>
                <a:gd name="T30" fmla="*/ 2252 w 3108"/>
                <a:gd name="T31" fmla="*/ 4286 h 5452"/>
                <a:gd name="T32" fmla="*/ 2197 w 3108"/>
                <a:gd name="T33" fmla="*/ 4558 h 5452"/>
                <a:gd name="T34" fmla="*/ 1944 w 3108"/>
                <a:gd name="T35" fmla="*/ 4865 h 5452"/>
                <a:gd name="T36" fmla="*/ 1554 w 3108"/>
                <a:gd name="T37" fmla="*/ 4984 h 5452"/>
                <a:gd name="T38" fmla="*/ 1283 w 3108"/>
                <a:gd name="T39" fmla="*/ 4929 h 5452"/>
                <a:gd name="T40" fmla="*/ 975 w 3108"/>
                <a:gd name="T41" fmla="*/ 4676 h 5452"/>
                <a:gd name="T42" fmla="*/ 856 w 3108"/>
                <a:gd name="T43" fmla="*/ 4286 h 5452"/>
                <a:gd name="T44" fmla="*/ 856 w 3108"/>
                <a:gd name="T45" fmla="*/ 1312 h 5452"/>
                <a:gd name="T46" fmla="*/ 2252 w 3108"/>
                <a:gd name="T47" fmla="*/ 1312 h 5452"/>
                <a:gd name="T48" fmla="*/ 2252 w 3108"/>
                <a:gd name="T49" fmla="*/ 4286 h 5452"/>
                <a:gd name="T50" fmla="*/ 468 w 3108"/>
                <a:gd name="T51" fmla="*/ 468 h 5452"/>
                <a:gd name="T52" fmla="*/ 2640 w 3108"/>
                <a:gd name="T53" fmla="*/ 468 h 5452"/>
                <a:gd name="T54" fmla="*/ 2640 w 3108"/>
                <a:gd name="T55" fmla="*/ 844 h 5452"/>
                <a:gd name="T56" fmla="*/ 468 w 3108"/>
                <a:gd name="T57" fmla="*/ 844 h 5452"/>
                <a:gd name="T58" fmla="*/ 468 w 3108"/>
                <a:gd name="T59" fmla="*/ 468 h 5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08" h="5452">
                  <a:moveTo>
                    <a:pt x="0" y="1312"/>
                  </a:moveTo>
                  <a:lnTo>
                    <a:pt x="388" y="1312"/>
                  </a:lnTo>
                  <a:lnTo>
                    <a:pt x="388" y="4286"/>
                  </a:lnTo>
                  <a:cubicBezTo>
                    <a:pt x="388" y="4446"/>
                    <a:pt x="421" y="4600"/>
                    <a:pt x="480" y="4740"/>
                  </a:cubicBezTo>
                  <a:cubicBezTo>
                    <a:pt x="569" y="4949"/>
                    <a:pt x="716" y="5127"/>
                    <a:pt x="902" y="5253"/>
                  </a:cubicBezTo>
                  <a:cubicBezTo>
                    <a:pt x="1088" y="5378"/>
                    <a:pt x="1313" y="5452"/>
                    <a:pt x="1554" y="5452"/>
                  </a:cubicBezTo>
                  <a:cubicBezTo>
                    <a:pt x="1714" y="5452"/>
                    <a:pt x="1868" y="5419"/>
                    <a:pt x="2008" y="5360"/>
                  </a:cubicBezTo>
                  <a:cubicBezTo>
                    <a:pt x="2217" y="5271"/>
                    <a:pt x="2395" y="5124"/>
                    <a:pt x="2521" y="4938"/>
                  </a:cubicBezTo>
                  <a:cubicBezTo>
                    <a:pt x="2646" y="4752"/>
                    <a:pt x="2720" y="4527"/>
                    <a:pt x="2720" y="4286"/>
                  </a:cubicBezTo>
                  <a:lnTo>
                    <a:pt x="2720" y="1312"/>
                  </a:lnTo>
                  <a:lnTo>
                    <a:pt x="3108" y="1312"/>
                  </a:lnTo>
                  <a:lnTo>
                    <a:pt x="3108" y="1078"/>
                  </a:lnTo>
                  <a:lnTo>
                    <a:pt x="3108" y="0"/>
                  </a:lnTo>
                  <a:lnTo>
                    <a:pt x="0" y="0"/>
                  </a:lnTo>
                  <a:lnTo>
                    <a:pt x="0" y="1312"/>
                  </a:lnTo>
                  <a:close/>
                  <a:moveTo>
                    <a:pt x="2252" y="4286"/>
                  </a:moveTo>
                  <a:cubicBezTo>
                    <a:pt x="2252" y="4383"/>
                    <a:pt x="2232" y="4474"/>
                    <a:pt x="2197" y="4558"/>
                  </a:cubicBezTo>
                  <a:cubicBezTo>
                    <a:pt x="2144" y="4682"/>
                    <a:pt x="2056" y="4790"/>
                    <a:pt x="1944" y="4865"/>
                  </a:cubicBezTo>
                  <a:cubicBezTo>
                    <a:pt x="1832" y="4940"/>
                    <a:pt x="1699" y="4984"/>
                    <a:pt x="1554" y="4984"/>
                  </a:cubicBezTo>
                  <a:cubicBezTo>
                    <a:pt x="1457" y="4984"/>
                    <a:pt x="1366" y="4964"/>
                    <a:pt x="1283" y="4929"/>
                  </a:cubicBezTo>
                  <a:cubicBezTo>
                    <a:pt x="1158" y="4876"/>
                    <a:pt x="1051" y="4788"/>
                    <a:pt x="975" y="4676"/>
                  </a:cubicBezTo>
                  <a:cubicBezTo>
                    <a:pt x="900" y="4564"/>
                    <a:pt x="856" y="4431"/>
                    <a:pt x="856" y="4286"/>
                  </a:cubicBezTo>
                  <a:lnTo>
                    <a:pt x="856" y="1312"/>
                  </a:lnTo>
                  <a:lnTo>
                    <a:pt x="2252" y="1312"/>
                  </a:lnTo>
                  <a:lnTo>
                    <a:pt x="2252" y="4286"/>
                  </a:lnTo>
                  <a:close/>
                  <a:moveTo>
                    <a:pt x="468" y="468"/>
                  </a:moveTo>
                  <a:lnTo>
                    <a:pt x="2640" y="468"/>
                  </a:lnTo>
                  <a:lnTo>
                    <a:pt x="2640" y="844"/>
                  </a:lnTo>
                  <a:lnTo>
                    <a:pt x="468" y="844"/>
                  </a:lnTo>
                  <a:lnTo>
                    <a:pt x="468" y="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60928" y="4000478"/>
            <a:ext cx="2344366" cy="2344366"/>
          </a:xfrm>
          <a:prstGeom prst="rect">
            <a:avLst/>
          </a:prstGeom>
          <a:solidFill>
            <a:srgbClr val="FFC000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Teknilliset tieteet ja arkkitehtuuri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1200" y="1519986"/>
            <a:ext cx="2344366" cy="2344366"/>
          </a:xfrm>
          <a:prstGeom prst="rect">
            <a:avLst/>
          </a:prstGeom>
          <a:solidFill>
            <a:srgbClr val="662D91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Luonnontieteet ja matematiikka</a:t>
            </a:r>
          </a:p>
        </p:txBody>
      </p:sp>
      <p:sp>
        <p:nvSpPr>
          <p:cNvPr id="51" name="Freeform 18"/>
          <p:cNvSpPr>
            <a:spLocks noEditPoints="1"/>
          </p:cNvSpPr>
          <p:nvPr/>
        </p:nvSpPr>
        <p:spPr bwMode="auto">
          <a:xfrm>
            <a:off x="1772332" y="2954132"/>
            <a:ext cx="599027" cy="664179"/>
          </a:xfrm>
          <a:custGeom>
            <a:avLst/>
            <a:gdLst>
              <a:gd name="T0" fmla="*/ 3631 w 4375"/>
              <a:gd name="T1" fmla="*/ 2876 h 4821"/>
              <a:gd name="T2" fmla="*/ 3072 w 4375"/>
              <a:gd name="T3" fmla="*/ 3129 h 4821"/>
              <a:gd name="T4" fmla="*/ 2413 w 4375"/>
              <a:gd name="T5" fmla="*/ 2787 h 4821"/>
              <a:gd name="T6" fmla="*/ 2173 w 4375"/>
              <a:gd name="T7" fmla="*/ 2292 h 4821"/>
              <a:gd name="T8" fmla="*/ 1600 w 4375"/>
              <a:gd name="T9" fmla="*/ 1602 h 4821"/>
              <a:gd name="T10" fmla="*/ 1969 w 4375"/>
              <a:gd name="T11" fmla="*/ 884 h 4821"/>
              <a:gd name="T12" fmla="*/ 1584 w 4375"/>
              <a:gd name="T13" fmla="*/ 154 h 4821"/>
              <a:gd name="T14" fmla="*/ 777 w 4375"/>
              <a:gd name="T15" fmla="*/ 56 h 4821"/>
              <a:gd name="T16" fmla="*/ 201 w 4375"/>
              <a:gd name="T17" fmla="*/ 884 h 4821"/>
              <a:gd name="T18" fmla="*/ 586 w 4375"/>
              <a:gd name="T19" fmla="*/ 1614 h 4821"/>
              <a:gd name="T20" fmla="*/ 1164 w 4375"/>
              <a:gd name="T21" fmla="*/ 1765 h 4821"/>
              <a:gd name="T22" fmla="*/ 1290 w 4375"/>
              <a:gd name="T23" fmla="*/ 2398 h 4821"/>
              <a:gd name="T24" fmla="*/ 1171 w 4375"/>
              <a:gd name="T25" fmla="*/ 2928 h 4821"/>
              <a:gd name="T26" fmla="*/ 927 w 4375"/>
              <a:gd name="T27" fmla="*/ 3453 h 4821"/>
              <a:gd name="T28" fmla="*/ 399 w 4375"/>
              <a:gd name="T29" fmla="*/ 3485 h 4821"/>
              <a:gd name="T30" fmla="*/ 37 w 4375"/>
              <a:gd name="T31" fmla="*/ 3894 h 4821"/>
              <a:gd name="T32" fmla="*/ 69 w 4375"/>
              <a:gd name="T33" fmla="*/ 4422 h 4821"/>
              <a:gd name="T34" fmla="*/ 478 w 4375"/>
              <a:gd name="T35" fmla="*/ 4784 h 4821"/>
              <a:gd name="T36" fmla="*/ 1006 w 4375"/>
              <a:gd name="T37" fmla="*/ 4752 h 4821"/>
              <a:gd name="T38" fmla="*/ 1074 w 4375"/>
              <a:gd name="T39" fmla="*/ 4407 h 4821"/>
              <a:gd name="T40" fmla="*/ 1369 w 4375"/>
              <a:gd name="T41" fmla="*/ 4343 h 4821"/>
              <a:gd name="T42" fmla="*/ 1337 w 4375"/>
              <a:gd name="T43" fmla="*/ 3815 h 4821"/>
              <a:gd name="T44" fmla="*/ 1573 w 4375"/>
              <a:gd name="T45" fmla="*/ 3379 h 4821"/>
              <a:gd name="T46" fmla="*/ 1926 w 4375"/>
              <a:gd name="T47" fmla="*/ 3400 h 4821"/>
              <a:gd name="T48" fmla="*/ 2890 w 4375"/>
              <a:gd name="T49" fmla="*/ 3557 h 4821"/>
              <a:gd name="T50" fmla="*/ 3029 w 4375"/>
              <a:gd name="T51" fmla="*/ 4055 h 4821"/>
              <a:gd name="T52" fmla="*/ 3631 w 4375"/>
              <a:gd name="T53" fmla="*/ 4363 h 4821"/>
              <a:gd name="T54" fmla="*/ 4340 w 4375"/>
              <a:gd name="T55" fmla="*/ 3842 h 4821"/>
              <a:gd name="T56" fmla="*/ 4234 w 4375"/>
              <a:gd name="T57" fmla="*/ 3184 h 4821"/>
              <a:gd name="T58" fmla="*/ 848 w 4375"/>
              <a:gd name="T59" fmla="*/ 1230 h 4821"/>
              <a:gd name="T60" fmla="*/ 666 w 4375"/>
              <a:gd name="T61" fmla="*/ 884 h 4821"/>
              <a:gd name="T62" fmla="*/ 939 w 4375"/>
              <a:gd name="T63" fmla="*/ 492 h 4821"/>
              <a:gd name="T64" fmla="*/ 1322 w 4375"/>
              <a:gd name="T65" fmla="*/ 539 h 4821"/>
              <a:gd name="T66" fmla="*/ 1504 w 4375"/>
              <a:gd name="T67" fmla="*/ 884 h 4821"/>
              <a:gd name="T68" fmla="*/ 1231 w 4375"/>
              <a:gd name="T69" fmla="*/ 1277 h 4821"/>
              <a:gd name="T70" fmla="*/ 848 w 4375"/>
              <a:gd name="T71" fmla="*/ 1230 h 4821"/>
              <a:gd name="T72" fmla="*/ 702 w 4375"/>
              <a:gd name="T73" fmla="*/ 4356 h 4821"/>
              <a:gd name="T74" fmla="*/ 557 w 4375"/>
              <a:gd name="T75" fmla="*/ 4306 h 4821"/>
              <a:gd name="T76" fmla="*/ 465 w 4375"/>
              <a:gd name="T77" fmla="*/ 4118 h 4821"/>
              <a:gd name="T78" fmla="*/ 515 w 4375"/>
              <a:gd name="T79" fmla="*/ 3973 h 4821"/>
              <a:gd name="T80" fmla="*/ 600 w 4375"/>
              <a:gd name="T81" fmla="*/ 3904 h 4821"/>
              <a:gd name="T82" fmla="*/ 779 w 4375"/>
              <a:gd name="T83" fmla="*/ 3893 h 4821"/>
              <a:gd name="T84" fmla="*/ 917 w 4375"/>
              <a:gd name="T85" fmla="*/ 4016 h 4821"/>
              <a:gd name="T86" fmla="*/ 928 w 4375"/>
              <a:gd name="T87" fmla="*/ 4194 h 4821"/>
              <a:gd name="T88" fmla="*/ 806 w 4375"/>
              <a:gd name="T89" fmla="*/ 4333 h 4821"/>
              <a:gd name="T90" fmla="*/ 1821 w 4375"/>
              <a:gd name="T91" fmla="*/ 2947 h 4821"/>
              <a:gd name="T92" fmla="*/ 1683 w 4375"/>
              <a:gd name="T93" fmla="*/ 2916 h 4821"/>
              <a:gd name="T94" fmla="*/ 1620 w 4375"/>
              <a:gd name="T95" fmla="*/ 2787 h 4821"/>
              <a:gd name="T96" fmla="*/ 1747 w 4375"/>
              <a:gd name="T97" fmla="*/ 2627 h 4821"/>
              <a:gd name="T98" fmla="*/ 1886 w 4375"/>
              <a:gd name="T99" fmla="*/ 2658 h 4821"/>
              <a:gd name="T100" fmla="*/ 1948 w 4375"/>
              <a:gd name="T101" fmla="*/ 2787 h 4821"/>
              <a:gd name="T102" fmla="*/ 3897 w 4375"/>
              <a:gd name="T103" fmla="*/ 3703 h 4821"/>
              <a:gd name="T104" fmla="*/ 3631 w 4375"/>
              <a:gd name="T105" fmla="*/ 3898 h 4821"/>
              <a:gd name="T106" fmla="*/ 3406 w 4375"/>
              <a:gd name="T107" fmla="*/ 3783 h 4821"/>
              <a:gd name="T108" fmla="*/ 3366 w 4375"/>
              <a:gd name="T109" fmla="*/ 3536 h 4821"/>
              <a:gd name="T110" fmla="*/ 3468 w 4375"/>
              <a:gd name="T111" fmla="*/ 3394 h 4821"/>
              <a:gd name="T112" fmla="*/ 3715 w 4375"/>
              <a:gd name="T113" fmla="*/ 3354 h 4821"/>
              <a:gd name="T114" fmla="*/ 3856 w 4375"/>
              <a:gd name="T115" fmla="*/ 3456 h 4821"/>
              <a:gd name="T116" fmla="*/ 3897 w 4375"/>
              <a:gd name="T117" fmla="*/ 3703 h 4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75" h="4821">
                <a:moveTo>
                  <a:pt x="3854" y="2910"/>
                </a:moveTo>
                <a:cubicBezTo>
                  <a:pt x="3780" y="2887"/>
                  <a:pt x="3705" y="2876"/>
                  <a:pt x="3631" y="2876"/>
                </a:cubicBezTo>
                <a:cubicBezTo>
                  <a:pt x="3472" y="2876"/>
                  <a:pt x="3321" y="2927"/>
                  <a:pt x="3196" y="3017"/>
                </a:cubicBezTo>
                <a:cubicBezTo>
                  <a:pt x="3151" y="3049"/>
                  <a:pt x="3109" y="3087"/>
                  <a:pt x="3072" y="3129"/>
                </a:cubicBezTo>
                <a:lnTo>
                  <a:pt x="2410" y="2847"/>
                </a:lnTo>
                <a:cubicBezTo>
                  <a:pt x="2412" y="2827"/>
                  <a:pt x="2413" y="2807"/>
                  <a:pt x="2413" y="2787"/>
                </a:cubicBezTo>
                <a:cubicBezTo>
                  <a:pt x="2413" y="2740"/>
                  <a:pt x="2408" y="2693"/>
                  <a:pt x="2397" y="2645"/>
                </a:cubicBezTo>
                <a:cubicBezTo>
                  <a:pt x="2364" y="2501"/>
                  <a:pt x="2282" y="2377"/>
                  <a:pt x="2173" y="2292"/>
                </a:cubicBezTo>
                <a:cubicBezTo>
                  <a:pt x="2070" y="2212"/>
                  <a:pt x="1942" y="2164"/>
                  <a:pt x="1807" y="2159"/>
                </a:cubicBezTo>
                <a:lnTo>
                  <a:pt x="1600" y="1602"/>
                </a:lnTo>
                <a:cubicBezTo>
                  <a:pt x="1685" y="1541"/>
                  <a:pt x="1758" y="1467"/>
                  <a:pt x="1815" y="1383"/>
                </a:cubicBezTo>
                <a:cubicBezTo>
                  <a:pt x="1914" y="1237"/>
                  <a:pt x="1969" y="1064"/>
                  <a:pt x="1969" y="884"/>
                </a:cubicBezTo>
                <a:cubicBezTo>
                  <a:pt x="1969" y="782"/>
                  <a:pt x="1951" y="677"/>
                  <a:pt x="1913" y="576"/>
                </a:cubicBezTo>
                <a:cubicBezTo>
                  <a:pt x="1847" y="399"/>
                  <a:pt x="1729" y="254"/>
                  <a:pt x="1584" y="154"/>
                </a:cubicBezTo>
                <a:cubicBezTo>
                  <a:pt x="1438" y="55"/>
                  <a:pt x="1265" y="0"/>
                  <a:pt x="1085" y="0"/>
                </a:cubicBezTo>
                <a:cubicBezTo>
                  <a:pt x="982" y="0"/>
                  <a:pt x="878" y="18"/>
                  <a:pt x="777" y="56"/>
                </a:cubicBezTo>
                <a:cubicBezTo>
                  <a:pt x="599" y="122"/>
                  <a:pt x="454" y="240"/>
                  <a:pt x="355" y="385"/>
                </a:cubicBezTo>
                <a:cubicBezTo>
                  <a:pt x="256" y="531"/>
                  <a:pt x="201" y="704"/>
                  <a:pt x="201" y="884"/>
                </a:cubicBezTo>
                <a:cubicBezTo>
                  <a:pt x="201" y="987"/>
                  <a:pt x="219" y="1091"/>
                  <a:pt x="256" y="1192"/>
                </a:cubicBezTo>
                <a:cubicBezTo>
                  <a:pt x="322" y="1370"/>
                  <a:pt x="440" y="1515"/>
                  <a:pt x="586" y="1614"/>
                </a:cubicBezTo>
                <a:cubicBezTo>
                  <a:pt x="732" y="1713"/>
                  <a:pt x="905" y="1768"/>
                  <a:pt x="1085" y="1768"/>
                </a:cubicBezTo>
                <a:cubicBezTo>
                  <a:pt x="1111" y="1768"/>
                  <a:pt x="1138" y="1767"/>
                  <a:pt x="1164" y="1765"/>
                </a:cubicBezTo>
                <a:lnTo>
                  <a:pt x="1369" y="2315"/>
                </a:lnTo>
                <a:cubicBezTo>
                  <a:pt x="1340" y="2340"/>
                  <a:pt x="1313" y="2368"/>
                  <a:pt x="1290" y="2398"/>
                </a:cubicBezTo>
                <a:cubicBezTo>
                  <a:pt x="1204" y="2507"/>
                  <a:pt x="1155" y="2643"/>
                  <a:pt x="1155" y="2787"/>
                </a:cubicBezTo>
                <a:cubicBezTo>
                  <a:pt x="1155" y="2834"/>
                  <a:pt x="1160" y="2881"/>
                  <a:pt x="1171" y="2928"/>
                </a:cubicBezTo>
                <a:cubicBezTo>
                  <a:pt x="1183" y="2979"/>
                  <a:pt x="1201" y="3027"/>
                  <a:pt x="1223" y="3071"/>
                </a:cubicBezTo>
                <a:lnTo>
                  <a:pt x="927" y="3453"/>
                </a:lnTo>
                <a:cubicBezTo>
                  <a:pt x="854" y="3428"/>
                  <a:pt x="778" y="3416"/>
                  <a:pt x="703" y="3416"/>
                </a:cubicBezTo>
                <a:cubicBezTo>
                  <a:pt x="599" y="3416"/>
                  <a:pt x="495" y="3439"/>
                  <a:pt x="399" y="3485"/>
                </a:cubicBezTo>
                <a:cubicBezTo>
                  <a:pt x="304" y="3530"/>
                  <a:pt x="217" y="3599"/>
                  <a:pt x="148" y="3687"/>
                </a:cubicBezTo>
                <a:cubicBezTo>
                  <a:pt x="99" y="3751"/>
                  <a:pt x="61" y="3821"/>
                  <a:pt x="37" y="3894"/>
                </a:cubicBezTo>
                <a:cubicBezTo>
                  <a:pt x="12" y="3967"/>
                  <a:pt x="0" y="4043"/>
                  <a:pt x="0" y="4118"/>
                </a:cubicBezTo>
                <a:cubicBezTo>
                  <a:pt x="0" y="4223"/>
                  <a:pt x="23" y="4326"/>
                  <a:pt x="69" y="4422"/>
                </a:cubicBezTo>
                <a:cubicBezTo>
                  <a:pt x="114" y="4517"/>
                  <a:pt x="183" y="4604"/>
                  <a:pt x="271" y="4673"/>
                </a:cubicBezTo>
                <a:cubicBezTo>
                  <a:pt x="335" y="4723"/>
                  <a:pt x="405" y="4760"/>
                  <a:pt x="478" y="4784"/>
                </a:cubicBezTo>
                <a:cubicBezTo>
                  <a:pt x="551" y="4809"/>
                  <a:pt x="627" y="4821"/>
                  <a:pt x="702" y="4821"/>
                </a:cubicBezTo>
                <a:cubicBezTo>
                  <a:pt x="807" y="4821"/>
                  <a:pt x="911" y="4798"/>
                  <a:pt x="1006" y="4752"/>
                </a:cubicBezTo>
                <a:cubicBezTo>
                  <a:pt x="1101" y="4707"/>
                  <a:pt x="1188" y="4639"/>
                  <a:pt x="1257" y="4550"/>
                </a:cubicBezTo>
                <a:lnTo>
                  <a:pt x="1074" y="4407"/>
                </a:lnTo>
                <a:lnTo>
                  <a:pt x="1257" y="4550"/>
                </a:lnTo>
                <a:cubicBezTo>
                  <a:pt x="1307" y="4486"/>
                  <a:pt x="1344" y="4416"/>
                  <a:pt x="1369" y="4343"/>
                </a:cubicBezTo>
                <a:cubicBezTo>
                  <a:pt x="1393" y="4270"/>
                  <a:pt x="1405" y="4194"/>
                  <a:pt x="1405" y="4119"/>
                </a:cubicBezTo>
                <a:cubicBezTo>
                  <a:pt x="1405" y="4014"/>
                  <a:pt x="1382" y="3911"/>
                  <a:pt x="1337" y="3815"/>
                </a:cubicBezTo>
                <a:cubicBezTo>
                  <a:pt x="1324" y="3789"/>
                  <a:pt x="1309" y="3763"/>
                  <a:pt x="1293" y="3738"/>
                </a:cubicBezTo>
                <a:lnTo>
                  <a:pt x="1573" y="3379"/>
                </a:lnTo>
                <a:cubicBezTo>
                  <a:pt x="1639" y="3403"/>
                  <a:pt x="1711" y="3416"/>
                  <a:pt x="1784" y="3416"/>
                </a:cubicBezTo>
                <a:cubicBezTo>
                  <a:pt x="1831" y="3416"/>
                  <a:pt x="1878" y="3411"/>
                  <a:pt x="1926" y="3400"/>
                </a:cubicBezTo>
                <a:cubicBezTo>
                  <a:pt x="2029" y="3376"/>
                  <a:pt x="2121" y="3327"/>
                  <a:pt x="2197" y="3261"/>
                </a:cubicBezTo>
                <a:lnTo>
                  <a:pt x="2890" y="3557"/>
                </a:lnTo>
                <a:cubicBezTo>
                  <a:pt x="2889" y="3578"/>
                  <a:pt x="2888" y="3599"/>
                  <a:pt x="2888" y="3619"/>
                </a:cubicBezTo>
                <a:cubicBezTo>
                  <a:pt x="2888" y="3778"/>
                  <a:pt x="2938" y="3930"/>
                  <a:pt x="3029" y="4055"/>
                </a:cubicBezTo>
                <a:cubicBezTo>
                  <a:pt x="3119" y="4180"/>
                  <a:pt x="3250" y="4279"/>
                  <a:pt x="3408" y="4328"/>
                </a:cubicBezTo>
                <a:cubicBezTo>
                  <a:pt x="3482" y="4352"/>
                  <a:pt x="3557" y="4363"/>
                  <a:pt x="3631" y="4363"/>
                </a:cubicBezTo>
                <a:cubicBezTo>
                  <a:pt x="3790" y="4363"/>
                  <a:pt x="3942" y="4312"/>
                  <a:pt x="4067" y="4222"/>
                </a:cubicBezTo>
                <a:cubicBezTo>
                  <a:pt x="4192" y="4132"/>
                  <a:pt x="4291" y="4000"/>
                  <a:pt x="4340" y="3842"/>
                </a:cubicBezTo>
                <a:cubicBezTo>
                  <a:pt x="4363" y="3769"/>
                  <a:pt x="4375" y="3693"/>
                  <a:pt x="4375" y="3619"/>
                </a:cubicBezTo>
                <a:cubicBezTo>
                  <a:pt x="4375" y="3461"/>
                  <a:pt x="4324" y="3309"/>
                  <a:pt x="4234" y="3184"/>
                </a:cubicBezTo>
                <a:cubicBezTo>
                  <a:pt x="4143" y="3059"/>
                  <a:pt x="4012" y="2960"/>
                  <a:pt x="3854" y="2910"/>
                </a:cubicBezTo>
                <a:close/>
                <a:moveTo>
                  <a:pt x="848" y="1230"/>
                </a:moveTo>
                <a:cubicBezTo>
                  <a:pt x="779" y="1182"/>
                  <a:pt x="724" y="1115"/>
                  <a:pt x="692" y="1030"/>
                </a:cubicBezTo>
                <a:cubicBezTo>
                  <a:pt x="674" y="981"/>
                  <a:pt x="666" y="933"/>
                  <a:pt x="666" y="884"/>
                </a:cubicBezTo>
                <a:cubicBezTo>
                  <a:pt x="666" y="800"/>
                  <a:pt x="692" y="717"/>
                  <a:pt x="739" y="647"/>
                </a:cubicBezTo>
                <a:cubicBezTo>
                  <a:pt x="787" y="578"/>
                  <a:pt x="854" y="523"/>
                  <a:pt x="939" y="492"/>
                </a:cubicBezTo>
                <a:cubicBezTo>
                  <a:pt x="988" y="473"/>
                  <a:pt x="1036" y="465"/>
                  <a:pt x="1085" y="465"/>
                </a:cubicBezTo>
                <a:cubicBezTo>
                  <a:pt x="1169" y="465"/>
                  <a:pt x="1252" y="491"/>
                  <a:pt x="1322" y="539"/>
                </a:cubicBezTo>
                <a:cubicBezTo>
                  <a:pt x="1391" y="586"/>
                  <a:pt x="1446" y="653"/>
                  <a:pt x="1477" y="738"/>
                </a:cubicBezTo>
                <a:cubicBezTo>
                  <a:pt x="1496" y="787"/>
                  <a:pt x="1504" y="836"/>
                  <a:pt x="1504" y="884"/>
                </a:cubicBezTo>
                <a:cubicBezTo>
                  <a:pt x="1504" y="969"/>
                  <a:pt x="1478" y="1052"/>
                  <a:pt x="1431" y="1121"/>
                </a:cubicBezTo>
                <a:cubicBezTo>
                  <a:pt x="1383" y="1190"/>
                  <a:pt x="1316" y="1245"/>
                  <a:pt x="1231" y="1277"/>
                </a:cubicBezTo>
                <a:cubicBezTo>
                  <a:pt x="1182" y="1295"/>
                  <a:pt x="1133" y="1303"/>
                  <a:pt x="1085" y="1303"/>
                </a:cubicBezTo>
                <a:cubicBezTo>
                  <a:pt x="1000" y="1303"/>
                  <a:pt x="917" y="1277"/>
                  <a:pt x="848" y="1230"/>
                </a:cubicBezTo>
                <a:close/>
                <a:moveTo>
                  <a:pt x="806" y="4333"/>
                </a:moveTo>
                <a:cubicBezTo>
                  <a:pt x="773" y="4348"/>
                  <a:pt x="738" y="4356"/>
                  <a:pt x="702" y="4356"/>
                </a:cubicBezTo>
                <a:cubicBezTo>
                  <a:pt x="677" y="4356"/>
                  <a:pt x="651" y="4352"/>
                  <a:pt x="627" y="4344"/>
                </a:cubicBezTo>
                <a:cubicBezTo>
                  <a:pt x="602" y="4335"/>
                  <a:pt x="579" y="4323"/>
                  <a:pt x="557" y="4306"/>
                </a:cubicBezTo>
                <a:cubicBezTo>
                  <a:pt x="526" y="4282"/>
                  <a:pt x="504" y="4253"/>
                  <a:pt x="489" y="4221"/>
                </a:cubicBezTo>
                <a:cubicBezTo>
                  <a:pt x="473" y="4189"/>
                  <a:pt x="465" y="4154"/>
                  <a:pt x="465" y="4118"/>
                </a:cubicBezTo>
                <a:cubicBezTo>
                  <a:pt x="465" y="4093"/>
                  <a:pt x="469" y="4067"/>
                  <a:pt x="478" y="4043"/>
                </a:cubicBezTo>
                <a:cubicBezTo>
                  <a:pt x="486" y="4018"/>
                  <a:pt x="498" y="3995"/>
                  <a:pt x="515" y="3973"/>
                </a:cubicBezTo>
                <a:lnTo>
                  <a:pt x="515" y="3973"/>
                </a:lnTo>
                <a:cubicBezTo>
                  <a:pt x="539" y="3942"/>
                  <a:pt x="568" y="3920"/>
                  <a:pt x="600" y="3904"/>
                </a:cubicBezTo>
                <a:cubicBezTo>
                  <a:pt x="632" y="3889"/>
                  <a:pt x="668" y="3881"/>
                  <a:pt x="703" y="3881"/>
                </a:cubicBezTo>
                <a:cubicBezTo>
                  <a:pt x="729" y="3881"/>
                  <a:pt x="754" y="3885"/>
                  <a:pt x="779" y="3893"/>
                </a:cubicBezTo>
                <a:cubicBezTo>
                  <a:pt x="803" y="3902"/>
                  <a:pt x="826" y="3914"/>
                  <a:pt x="849" y="3931"/>
                </a:cubicBezTo>
                <a:cubicBezTo>
                  <a:pt x="879" y="3955"/>
                  <a:pt x="902" y="3984"/>
                  <a:pt x="917" y="4016"/>
                </a:cubicBezTo>
                <a:cubicBezTo>
                  <a:pt x="932" y="4048"/>
                  <a:pt x="940" y="4083"/>
                  <a:pt x="940" y="4119"/>
                </a:cubicBezTo>
                <a:cubicBezTo>
                  <a:pt x="940" y="4145"/>
                  <a:pt x="936" y="4170"/>
                  <a:pt x="928" y="4194"/>
                </a:cubicBezTo>
                <a:cubicBezTo>
                  <a:pt x="920" y="4219"/>
                  <a:pt x="907" y="4242"/>
                  <a:pt x="890" y="4264"/>
                </a:cubicBezTo>
                <a:cubicBezTo>
                  <a:pt x="866" y="4295"/>
                  <a:pt x="838" y="4317"/>
                  <a:pt x="806" y="4333"/>
                </a:cubicBezTo>
                <a:close/>
                <a:moveTo>
                  <a:pt x="1913" y="2888"/>
                </a:moveTo>
                <a:cubicBezTo>
                  <a:pt x="1890" y="2917"/>
                  <a:pt x="1860" y="2938"/>
                  <a:pt x="1821" y="2947"/>
                </a:cubicBezTo>
                <a:cubicBezTo>
                  <a:pt x="1808" y="2950"/>
                  <a:pt x="1796" y="2951"/>
                  <a:pt x="1784" y="2951"/>
                </a:cubicBezTo>
                <a:cubicBezTo>
                  <a:pt x="1747" y="2951"/>
                  <a:pt x="1711" y="2938"/>
                  <a:pt x="1683" y="2916"/>
                </a:cubicBezTo>
                <a:cubicBezTo>
                  <a:pt x="1654" y="2893"/>
                  <a:pt x="1633" y="2862"/>
                  <a:pt x="1624" y="2824"/>
                </a:cubicBezTo>
                <a:cubicBezTo>
                  <a:pt x="1621" y="2811"/>
                  <a:pt x="1620" y="2799"/>
                  <a:pt x="1620" y="2787"/>
                </a:cubicBezTo>
                <a:cubicBezTo>
                  <a:pt x="1620" y="2750"/>
                  <a:pt x="1633" y="2714"/>
                  <a:pt x="1655" y="2685"/>
                </a:cubicBezTo>
                <a:cubicBezTo>
                  <a:pt x="1678" y="2657"/>
                  <a:pt x="1708" y="2636"/>
                  <a:pt x="1747" y="2627"/>
                </a:cubicBezTo>
                <a:cubicBezTo>
                  <a:pt x="1760" y="2624"/>
                  <a:pt x="1772" y="2623"/>
                  <a:pt x="1784" y="2623"/>
                </a:cubicBezTo>
                <a:cubicBezTo>
                  <a:pt x="1821" y="2623"/>
                  <a:pt x="1857" y="2635"/>
                  <a:pt x="1886" y="2658"/>
                </a:cubicBezTo>
                <a:cubicBezTo>
                  <a:pt x="1914" y="2681"/>
                  <a:pt x="1935" y="2711"/>
                  <a:pt x="1944" y="2750"/>
                </a:cubicBezTo>
                <a:cubicBezTo>
                  <a:pt x="1947" y="2763"/>
                  <a:pt x="1948" y="2775"/>
                  <a:pt x="1948" y="2787"/>
                </a:cubicBezTo>
                <a:cubicBezTo>
                  <a:pt x="1948" y="2824"/>
                  <a:pt x="1935" y="2860"/>
                  <a:pt x="1913" y="2888"/>
                </a:cubicBezTo>
                <a:close/>
                <a:moveTo>
                  <a:pt x="3897" y="3703"/>
                </a:moveTo>
                <a:cubicBezTo>
                  <a:pt x="3878" y="3763"/>
                  <a:pt x="3841" y="3811"/>
                  <a:pt x="3794" y="3845"/>
                </a:cubicBezTo>
                <a:cubicBezTo>
                  <a:pt x="3747" y="3879"/>
                  <a:pt x="3690" y="3898"/>
                  <a:pt x="3631" y="3898"/>
                </a:cubicBezTo>
                <a:cubicBezTo>
                  <a:pt x="3604" y="3898"/>
                  <a:pt x="3576" y="3894"/>
                  <a:pt x="3548" y="3885"/>
                </a:cubicBezTo>
                <a:cubicBezTo>
                  <a:pt x="3487" y="3866"/>
                  <a:pt x="3440" y="3830"/>
                  <a:pt x="3406" y="3783"/>
                </a:cubicBezTo>
                <a:cubicBezTo>
                  <a:pt x="3372" y="3736"/>
                  <a:pt x="3353" y="3678"/>
                  <a:pt x="3353" y="3619"/>
                </a:cubicBezTo>
                <a:cubicBezTo>
                  <a:pt x="3353" y="3592"/>
                  <a:pt x="3357" y="3564"/>
                  <a:pt x="3366" y="3536"/>
                </a:cubicBezTo>
                <a:lnTo>
                  <a:pt x="3366" y="3536"/>
                </a:lnTo>
                <a:cubicBezTo>
                  <a:pt x="3385" y="3476"/>
                  <a:pt x="3421" y="3428"/>
                  <a:pt x="3468" y="3394"/>
                </a:cubicBezTo>
                <a:cubicBezTo>
                  <a:pt x="3515" y="3360"/>
                  <a:pt x="3572" y="3341"/>
                  <a:pt x="3631" y="3341"/>
                </a:cubicBezTo>
                <a:cubicBezTo>
                  <a:pt x="3658" y="3341"/>
                  <a:pt x="3686" y="3345"/>
                  <a:pt x="3715" y="3354"/>
                </a:cubicBezTo>
                <a:lnTo>
                  <a:pt x="3715" y="3354"/>
                </a:lnTo>
                <a:cubicBezTo>
                  <a:pt x="3775" y="3373"/>
                  <a:pt x="3822" y="3409"/>
                  <a:pt x="3856" y="3456"/>
                </a:cubicBezTo>
                <a:cubicBezTo>
                  <a:pt x="3891" y="3503"/>
                  <a:pt x="3910" y="3561"/>
                  <a:pt x="3910" y="3619"/>
                </a:cubicBezTo>
                <a:cubicBezTo>
                  <a:pt x="3910" y="3647"/>
                  <a:pt x="3905" y="3674"/>
                  <a:pt x="3897" y="3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151" y="578841"/>
            <a:ext cx="9649986" cy="1275398"/>
          </a:xfrm>
        </p:spPr>
        <p:txBody>
          <a:bodyPr>
            <a:noAutofit/>
          </a:bodyPr>
          <a:lstStyle/>
          <a:p>
            <a:r>
              <a:rPr lang="fi-FI" sz="3600" dirty="0"/>
              <a:t>Monitieteistä tutkimusta ja koulutusta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DFCF-DDA9-446F-A469-616844CB0C9F}" type="datetime1">
              <a:rPr lang="en-GB" smtClean="0"/>
              <a:pPr/>
              <a:t>18/12/2017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76B2-BFE6-4354-A7C0-7AB21EE70C6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9148503" y="1518430"/>
            <a:ext cx="2344366" cy="2344366"/>
          </a:xfrm>
          <a:prstGeom prst="rect">
            <a:avLst/>
          </a:prstGeom>
          <a:solidFill>
            <a:srgbClr val="39B54A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Kauppatieteet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8503" y="4018438"/>
            <a:ext cx="2344366" cy="2344366"/>
          </a:xfrm>
          <a:prstGeom prst="rect">
            <a:avLst/>
          </a:prstGeom>
          <a:solidFill>
            <a:srgbClr val="C49A6C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Humanistiset tieteet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19310" y="4000478"/>
            <a:ext cx="2344366" cy="2344366"/>
          </a:xfrm>
          <a:prstGeom prst="rect">
            <a:avLst/>
          </a:prstGeom>
          <a:solidFill>
            <a:srgbClr val="FF94A7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 smtClean="0">
                <a:solidFill>
                  <a:srgbClr val="FFFFFF"/>
                </a:solidFill>
              </a:rPr>
              <a:t>Kasvatustieteet</a:t>
            </a:r>
            <a:endParaRPr lang="fi-FI" sz="20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8123" y="1532087"/>
            <a:ext cx="2344366" cy="2344366"/>
          </a:xfrm>
          <a:prstGeom prst="rect">
            <a:avLst/>
          </a:prstGeom>
          <a:solidFill>
            <a:srgbClr val="4BBCA9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Lääke- ja terveystieteet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0119" y="4000478"/>
            <a:ext cx="2344366" cy="2344366"/>
          </a:xfrm>
          <a:prstGeom prst="rect">
            <a:avLst/>
          </a:prstGeom>
          <a:solidFill>
            <a:srgbClr val="00AEEF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Tieto- ja viestintäteknologia</a:t>
            </a: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6862136" y="2917336"/>
            <a:ext cx="710513" cy="714738"/>
          </a:xfrm>
          <a:custGeom>
            <a:avLst/>
            <a:gdLst>
              <a:gd name="T0" fmla="*/ 3893 w 5187"/>
              <a:gd name="T1" fmla="*/ 1293 h 5186"/>
              <a:gd name="T2" fmla="*/ 3893 w 5187"/>
              <a:gd name="T3" fmla="*/ 0 h 5186"/>
              <a:gd name="T4" fmla="*/ 1294 w 5187"/>
              <a:gd name="T5" fmla="*/ 0 h 5186"/>
              <a:gd name="T6" fmla="*/ 1294 w 5187"/>
              <a:gd name="T7" fmla="*/ 1293 h 5186"/>
              <a:gd name="T8" fmla="*/ 0 w 5187"/>
              <a:gd name="T9" fmla="*/ 1293 h 5186"/>
              <a:gd name="T10" fmla="*/ 0 w 5187"/>
              <a:gd name="T11" fmla="*/ 3892 h 5186"/>
              <a:gd name="T12" fmla="*/ 1294 w 5187"/>
              <a:gd name="T13" fmla="*/ 3892 h 5186"/>
              <a:gd name="T14" fmla="*/ 1294 w 5187"/>
              <a:gd name="T15" fmla="*/ 5186 h 5186"/>
              <a:gd name="T16" fmla="*/ 3893 w 5187"/>
              <a:gd name="T17" fmla="*/ 5186 h 5186"/>
              <a:gd name="T18" fmla="*/ 3893 w 5187"/>
              <a:gd name="T19" fmla="*/ 3892 h 5186"/>
              <a:gd name="T20" fmla="*/ 5187 w 5187"/>
              <a:gd name="T21" fmla="*/ 3892 h 5186"/>
              <a:gd name="T22" fmla="*/ 5187 w 5187"/>
              <a:gd name="T23" fmla="*/ 1293 h 5186"/>
              <a:gd name="T24" fmla="*/ 4925 w 5187"/>
              <a:gd name="T25" fmla="*/ 1293 h 5186"/>
              <a:gd name="T26" fmla="*/ 3893 w 5187"/>
              <a:gd name="T27" fmla="*/ 1293 h 5186"/>
              <a:gd name="T28" fmla="*/ 3369 w 5187"/>
              <a:gd name="T29" fmla="*/ 3368 h 5186"/>
              <a:gd name="T30" fmla="*/ 3369 w 5187"/>
              <a:gd name="T31" fmla="*/ 4662 h 5186"/>
              <a:gd name="T32" fmla="*/ 1818 w 5187"/>
              <a:gd name="T33" fmla="*/ 4662 h 5186"/>
              <a:gd name="T34" fmla="*/ 1818 w 5187"/>
              <a:gd name="T35" fmla="*/ 3368 h 5186"/>
              <a:gd name="T36" fmla="*/ 525 w 5187"/>
              <a:gd name="T37" fmla="*/ 3368 h 5186"/>
              <a:gd name="T38" fmla="*/ 525 w 5187"/>
              <a:gd name="T39" fmla="*/ 1818 h 5186"/>
              <a:gd name="T40" fmla="*/ 1818 w 5187"/>
              <a:gd name="T41" fmla="*/ 1818 h 5186"/>
              <a:gd name="T42" fmla="*/ 1818 w 5187"/>
              <a:gd name="T43" fmla="*/ 524 h 5186"/>
              <a:gd name="T44" fmla="*/ 3369 w 5187"/>
              <a:gd name="T45" fmla="*/ 524 h 5186"/>
              <a:gd name="T46" fmla="*/ 3369 w 5187"/>
              <a:gd name="T47" fmla="*/ 1818 h 5186"/>
              <a:gd name="T48" fmla="*/ 4663 w 5187"/>
              <a:gd name="T49" fmla="*/ 1818 h 5186"/>
              <a:gd name="T50" fmla="*/ 4663 w 5187"/>
              <a:gd name="T51" fmla="*/ 3368 h 5186"/>
              <a:gd name="T52" fmla="*/ 3369 w 5187"/>
              <a:gd name="T53" fmla="*/ 3368 h 5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87" h="5186">
                <a:moveTo>
                  <a:pt x="3893" y="1293"/>
                </a:moveTo>
                <a:lnTo>
                  <a:pt x="3893" y="0"/>
                </a:lnTo>
                <a:lnTo>
                  <a:pt x="1294" y="0"/>
                </a:lnTo>
                <a:lnTo>
                  <a:pt x="1294" y="1293"/>
                </a:lnTo>
                <a:lnTo>
                  <a:pt x="0" y="1293"/>
                </a:lnTo>
                <a:lnTo>
                  <a:pt x="0" y="3892"/>
                </a:lnTo>
                <a:lnTo>
                  <a:pt x="1294" y="3892"/>
                </a:lnTo>
                <a:lnTo>
                  <a:pt x="1294" y="5186"/>
                </a:lnTo>
                <a:lnTo>
                  <a:pt x="3893" y="5186"/>
                </a:lnTo>
                <a:lnTo>
                  <a:pt x="3893" y="3892"/>
                </a:lnTo>
                <a:lnTo>
                  <a:pt x="5187" y="3892"/>
                </a:lnTo>
                <a:lnTo>
                  <a:pt x="5187" y="1293"/>
                </a:lnTo>
                <a:lnTo>
                  <a:pt x="4925" y="1293"/>
                </a:lnTo>
                <a:lnTo>
                  <a:pt x="3893" y="1293"/>
                </a:lnTo>
                <a:close/>
                <a:moveTo>
                  <a:pt x="3369" y="3368"/>
                </a:moveTo>
                <a:lnTo>
                  <a:pt x="3369" y="4662"/>
                </a:lnTo>
                <a:lnTo>
                  <a:pt x="1818" y="4662"/>
                </a:lnTo>
                <a:lnTo>
                  <a:pt x="1818" y="3368"/>
                </a:lnTo>
                <a:lnTo>
                  <a:pt x="525" y="3368"/>
                </a:lnTo>
                <a:lnTo>
                  <a:pt x="525" y="1818"/>
                </a:lnTo>
                <a:lnTo>
                  <a:pt x="1818" y="1818"/>
                </a:lnTo>
                <a:lnTo>
                  <a:pt x="1818" y="524"/>
                </a:lnTo>
                <a:lnTo>
                  <a:pt x="3369" y="524"/>
                </a:lnTo>
                <a:lnTo>
                  <a:pt x="3369" y="1818"/>
                </a:lnTo>
                <a:lnTo>
                  <a:pt x="4663" y="1818"/>
                </a:lnTo>
                <a:lnTo>
                  <a:pt x="4663" y="3368"/>
                </a:lnTo>
                <a:lnTo>
                  <a:pt x="3369" y="3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4308830" y="5376588"/>
            <a:ext cx="575896" cy="749147"/>
          </a:xfrm>
          <a:custGeom>
            <a:avLst/>
            <a:gdLst>
              <a:gd name="T0" fmla="*/ 805 w 4207"/>
              <a:gd name="T1" fmla="*/ 4661 h 5437"/>
              <a:gd name="T2" fmla="*/ 4207 w 4207"/>
              <a:gd name="T3" fmla="*/ 1376 h 5437"/>
              <a:gd name="T4" fmla="*/ 3597 w 4207"/>
              <a:gd name="T5" fmla="*/ 1376 h 5437"/>
              <a:gd name="T6" fmla="*/ 2851 w 4207"/>
              <a:gd name="T7" fmla="*/ 1376 h 5437"/>
              <a:gd name="T8" fmla="*/ 3379 w 4207"/>
              <a:gd name="T9" fmla="*/ 0 h 5437"/>
              <a:gd name="T10" fmla="*/ 1043 w 4207"/>
              <a:gd name="T11" fmla="*/ 0 h 5437"/>
              <a:gd name="T12" fmla="*/ 37 w 4207"/>
              <a:gd name="T13" fmla="*/ 2613 h 5437"/>
              <a:gd name="T14" fmla="*/ 1093 w 4207"/>
              <a:gd name="T15" fmla="*/ 2613 h 5437"/>
              <a:gd name="T16" fmla="*/ 0 w 4207"/>
              <a:gd name="T17" fmla="*/ 5437 h 5437"/>
              <a:gd name="T18" fmla="*/ 805 w 4207"/>
              <a:gd name="T19" fmla="*/ 4661 h 5437"/>
              <a:gd name="T20" fmla="*/ 755 w 4207"/>
              <a:gd name="T21" fmla="*/ 2121 h 5437"/>
              <a:gd name="T22" fmla="*/ 1381 w 4207"/>
              <a:gd name="T23" fmla="*/ 493 h 5437"/>
              <a:gd name="T24" fmla="*/ 2662 w 4207"/>
              <a:gd name="T25" fmla="*/ 493 h 5437"/>
              <a:gd name="T26" fmla="*/ 2134 w 4207"/>
              <a:gd name="T27" fmla="*/ 1869 h 5437"/>
              <a:gd name="T28" fmla="*/ 2492 w 4207"/>
              <a:gd name="T29" fmla="*/ 1869 h 5437"/>
              <a:gd name="T30" fmla="*/ 2986 w 4207"/>
              <a:gd name="T31" fmla="*/ 1869 h 5437"/>
              <a:gd name="T32" fmla="*/ 1267 w 4207"/>
              <a:gd name="T33" fmla="*/ 3529 h 5437"/>
              <a:gd name="T34" fmla="*/ 1812 w 4207"/>
              <a:gd name="T35" fmla="*/ 2121 h 5437"/>
              <a:gd name="T36" fmla="*/ 755 w 4207"/>
              <a:gd name="T37" fmla="*/ 2121 h 5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07" h="5437">
                <a:moveTo>
                  <a:pt x="805" y="4661"/>
                </a:moveTo>
                <a:lnTo>
                  <a:pt x="4207" y="1376"/>
                </a:lnTo>
                <a:lnTo>
                  <a:pt x="3597" y="1376"/>
                </a:lnTo>
                <a:lnTo>
                  <a:pt x="2851" y="1376"/>
                </a:lnTo>
                <a:lnTo>
                  <a:pt x="3379" y="0"/>
                </a:lnTo>
                <a:lnTo>
                  <a:pt x="1043" y="0"/>
                </a:lnTo>
                <a:lnTo>
                  <a:pt x="37" y="2613"/>
                </a:lnTo>
                <a:lnTo>
                  <a:pt x="1093" y="2613"/>
                </a:lnTo>
                <a:lnTo>
                  <a:pt x="0" y="5437"/>
                </a:lnTo>
                <a:lnTo>
                  <a:pt x="805" y="4661"/>
                </a:lnTo>
                <a:close/>
                <a:moveTo>
                  <a:pt x="755" y="2121"/>
                </a:moveTo>
                <a:lnTo>
                  <a:pt x="1381" y="493"/>
                </a:lnTo>
                <a:lnTo>
                  <a:pt x="2662" y="493"/>
                </a:lnTo>
                <a:lnTo>
                  <a:pt x="2134" y="1869"/>
                </a:lnTo>
                <a:lnTo>
                  <a:pt x="2492" y="1869"/>
                </a:lnTo>
                <a:lnTo>
                  <a:pt x="2986" y="1869"/>
                </a:lnTo>
                <a:lnTo>
                  <a:pt x="1267" y="3529"/>
                </a:lnTo>
                <a:lnTo>
                  <a:pt x="1812" y="2121"/>
                </a:lnTo>
                <a:lnTo>
                  <a:pt x="755" y="2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40" name="Freeform 7"/>
          <p:cNvSpPr>
            <a:spLocks noEditPoints="1"/>
          </p:cNvSpPr>
          <p:nvPr/>
        </p:nvSpPr>
        <p:spPr bwMode="auto">
          <a:xfrm>
            <a:off x="1762243" y="5393425"/>
            <a:ext cx="715946" cy="725000"/>
          </a:xfrm>
          <a:custGeom>
            <a:avLst/>
            <a:gdLst>
              <a:gd name="T0" fmla="*/ 3747 w 5225"/>
              <a:gd name="T1" fmla="*/ 1456 h 5260"/>
              <a:gd name="T2" fmla="*/ 2484 w 5225"/>
              <a:gd name="T3" fmla="*/ 1456 h 5260"/>
              <a:gd name="T4" fmla="*/ 2484 w 5225"/>
              <a:gd name="T5" fmla="*/ 0 h 5260"/>
              <a:gd name="T6" fmla="*/ 0 w 5225"/>
              <a:gd name="T7" fmla="*/ 0 h 5260"/>
              <a:gd name="T8" fmla="*/ 0 w 5225"/>
              <a:gd name="T9" fmla="*/ 5260 h 5260"/>
              <a:gd name="T10" fmla="*/ 5225 w 5225"/>
              <a:gd name="T11" fmla="*/ 5260 h 5260"/>
              <a:gd name="T12" fmla="*/ 5225 w 5225"/>
              <a:gd name="T13" fmla="*/ 2817 h 5260"/>
              <a:gd name="T14" fmla="*/ 3747 w 5225"/>
              <a:gd name="T15" fmla="*/ 2817 h 5260"/>
              <a:gd name="T16" fmla="*/ 3747 w 5225"/>
              <a:gd name="T17" fmla="*/ 1456 h 5260"/>
              <a:gd name="T18" fmla="*/ 4692 w 5225"/>
              <a:gd name="T19" fmla="*/ 4727 h 5260"/>
              <a:gd name="T20" fmla="*/ 533 w 5225"/>
              <a:gd name="T21" fmla="*/ 4727 h 5260"/>
              <a:gd name="T22" fmla="*/ 533 w 5225"/>
              <a:gd name="T23" fmla="*/ 533 h 5260"/>
              <a:gd name="T24" fmla="*/ 1951 w 5225"/>
              <a:gd name="T25" fmla="*/ 533 h 5260"/>
              <a:gd name="T26" fmla="*/ 1951 w 5225"/>
              <a:gd name="T27" fmla="*/ 1989 h 5260"/>
              <a:gd name="T28" fmla="*/ 3214 w 5225"/>
              <a:gd name="T29" fmla="*/ 1989 h 5260"/>
              <a:gd name="T30" fmla="*/ 3214 w 5225"/>
              <a:gd name="T31" fmla="*/ 3350 h 5260"/>
              <a:gd name="T32" fmla="*/ 3481 w 5225"/>
              <a:gd name="T33" fmla="*/ 3350 h 5260"/>
              <a:gd name="T34" fmla="*/ 4692 w 5225"/>
              <a:gd name="T35" fmla="*/ 3350 h 5260"/>
              <a:gd name="T36" fmla="*/ 4692 w 5225"/>
              <a:gd name="T37" fmla="*/ 4727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25" h="5260">
                <a:moveTo>
                  <a:pt x="3747" y="1456"/>
                </a:moveTo>
                <a:lnTo>
                  <a:pt x="2484" y="1456"/>
                </a:lnTo>
                <a:lnTo>
                  <a:pt x="2484" y="0"/>
                </a:lnTo>
                <a:lnTo>
                  <a:pt x="0" y="0"/>
                </a:lnTo>
                <a:lnTo>
                  <a:pt x="0" y="5260"/>
                </a:lnTo>
                <a:lnTo>
                  <a:pt x="5225" y="5260"/>
                </a:lnTo>
                <a:lnTo>
                  <a:pt x="5225" y="2817"/>
                </a:lnTo>
                <a:lnTo>
                  <a:pt x="3747" y="2817"/>
                </a:lnTo>
                <a:lnTo>
                  <a:pt x="3747" y="1456"/>
                </a:lnTo>
                <a:close/>
                <a:moveTo>
                  <a:pt x="4692" y="4727"/>
                </a:moveTo>
                <a:lnTo>
                  <a:pt x="533" y="4727"/>
                </a:lnTo>
                <a:lnTo>
                  <a:pt x="533" y="533"/>
                </a:lnTo>
                <a:lnTo>
                  <a:pt x="1951" y="533"/>
                </a:lnTo>
                <a:lnTo>
                  <a:pt x="1951" y="1989"/>
                </a:lnTo>
                <a:lnTo>
                  <a:pt x="3214" y="1989"/>
                </a:lnTo>
                <a:lnTo>
                  <a:pt x="3214" y="3350"/>
                </a:lnTo>
                <a:lnTo>
                  <a:pt x="3481" y="3350"/>
                </a:lnTo>
                <a:lnTo>
                  <a:pt x="4692" y="3350"/>
                </a:lnTo>
                <a:lnTo>
                  <a:pt x="4692" y="47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48" name="Freeform 15"/>
          <p:cNvSpPr>
            <a:spLocks noEditPoints="1"/>
          </p:cNvSpPr>
          <p:nvPr/>
        </p:nvSpPr>
        <p:spPr bwMode="auto">
          <a:xfrm>
            <a:off x="6816943" y="5418726"/>
            <a:ext cx="646081" cy="707009"/>
          </a:xfrm>
          <a:custGeom>
            <a:avLst/>
            <a:gdLst>
              <a:gd name="T0" fmla="*/ 0 w 4721"/>
              <a:gd name="T1" fmla="*/ 0 h 5130"/>
              <a:gd name="T2" fmla="*/ 0 w 4721"/>
              <a:gd name="T3" fmla="*/ 3668 h 5130"/>
              <a:gd name="T4" fmla="*/ 666 w 4721"/>
              <a:gd name="T5" fmla="*/ 3668 h 5130"/>
              <a:gd name="T6" fmla="*/ 666 w 4721"/>
              <a:gd name="T7" fmla="*/ 5130 h 5130"/>
              <a:gd name="T8" fmla="*/ 2128 w 4721"/>
              <a:gd name="T9" fmla="*/ 3668 h 5130"/>
              <a:gd name="T10" fmla="*/ 4721 w 4721"/>
              <a:gd name="T11" fmla="*/ 3668 h 5130"/>
              <a:gd name="T12" fmla="*/ 4721 w 4721"/>
              <a:gd name="T13" fmla="*/ 0 h 5130"/>
              <a:gd name="T14" fmla="*/ 4490 w 4721"/>
              <a:gd name="T15" fmla="*/ 0 h 5130"/>
              <a:gd name="T16" fmla="*/ 0 w 4721"/>
              <a:gd name="T17" fmla="*/ 0 h 5130"/>
              <a:gd name="T18" fmla="*/ 1937 w 4721"/>
              <a:gd name="T19" fmla="*/ 3206 h 5130"/>
              <a:gd name="T20" fmla="*/ 1128 w 4721"/>
              <a:gd name="T21" fmla="*/ 4015 h 5130"/>
              <a:gd name="T22" fmla="*/ 1128 w 4721"/>
              <a:gd name="T23" fmla="*/ 3206 h 5130"/>
              <a:gd name="T24" fmla="*/ 462 w 4721"/>
              <a:gd name="T25" fmla="*/ 3206 h 5130"/>
              <a:gd name="T26" fmla="*/ 462 w 4721"/>
              <a:gd name="T27" fmla="*/ 462 h 5130"/>
              <a:gd name="T28" fmla="*/ 4259 w 4721"/>
              <a:gd name="T29" fmla="*/ 462 h 5130"/>
              <a:gd name="T30" fmla="*/ 4259 w 4721"/>
              <a:gd name="T31" fmla="*/ 3206 h 5130"/>
              <a:gd name="T32" fmla="*/ 1937 w 4721"/>
              <a:gd name="T33" fmla="*/ 3206 h 5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21" h="5130">
                <a:moveTo>
                  <a:pt x="0" y="0"/>
                </a:moveTo>
                <a:lnTo>
                  <a:pt x="0" y="3668"/>
                </a:lnTo>
                <a:lnTo>
                  <a:pt x="666" y="3668"/>
                </a:lnTo>
                <a:lnTo>
                  <a:pt x="666" y="5130"/>
                </a:lnTo>
                <a:lnTo>
                  <a:pt x="2128" y="3668"/>
                </a:lnTo>
                <a:lnTo>
                  <a:pt x="4721" y="3668"/>
                </a:lnTo>
                <a:lnTo>
                  <a:pt x="4721" y="0"/>
                </a:lnTo>
                <a:lnTo>
                  <a:pt x="4490" y="0"/>
                </a:lnTo>
                <a:lnTo>
                  <a:pt x="0" y="0"/>
                </a:lnTo>
                <a:close/>
                <a:moveTo>
                  <a:pt x="1937" y="3206"/>
                </a:moveTo>
                <a:lnTo>
                  <a:pt x="1128" y="4015"/>
                </a:lnTo>
                <a:lnTo>
                  <a:pt x="1128" y="3206"/>
                </a:lnTo>
                <a:lnTo>
                  <a:pt x="462" y="3206"/>
                </a:lnTo>
                <a:lnTo>
                  <a:pt x="462" y="462"/>
                </a:lnTo>
                <a:lnTo>
                  <a:pt x="4259" y="462"/>
                </a:lnTo>
                <a:lnTo>
                  <a:pt x="4259" y="3206"/>
                </a:lnTo>
                <a:lnTo>
                  <a:pt x="1937" y="3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9377654" y="3116898"/>
            <a:ext cx="596011" cy="515176"/>
          </a:xfrm>
          <a:custGeom>
            <a:avLst/>
            <a:gdLst>
              <a:gd name="T0" fmla="*/ 3095 w 4352"/>
              <a:gd name="T1" fmla="*/ 1310 h 3737"/>
              <a:gd name="T2" fmla="*/ 2177 w 4352"/>
              <a:gd name="T3" fmla="*/ 0 h 3737"/>
              <a:gd name="T4" fmla="*/ 1259 w 4352"/>
              <a:gd name="T5" fmla="*/ 1310 h 3737"/>
              <a:gd name="T6" fmla="*/ 0 w 4352"/>
              <a:gd name="T7" fmla="*/ 190 h 3737"/>
              <a:gd name="T8" fmla="*/ 0 w 4352"/>
              <a:gd name="T9" fmla="*/ 3737 h 3737"/>
              <a:gd name="T10" fmla="*/ 4352 w 4352"/>
              <a:gd name="T11" fmla="*/ 3737 h 3737"/>
              <a:gd name="T12" fmla="*/ 4352 w 4352"/>
              <a:gd name="T13" fmla="*/ 190 h 3737"/>
              <a:gd name="T14" fmla="*/ 3095 w 4352"/>
              <a:gd name="T15" fmla="*/ 1310 h 3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52" h="3737">
                <a:moveTo>
                  <a:pt x="3095" y="1310"/>
                </a:moveTo>
                <a:lnTo>
                  <a:pt x="2177" y="0"/>
                </a:lnTo>
                <a:lnTo>
                  <a:pt x="1259" y="1310"/>
                </a:lnTo>
                <a:lnTo>
                  <a:pt x="0" y="190"/>
                </a:lnTo>
                <a:lnTo>
                  <a:pt x="0" y="3737"/>
                </a:lnTo>
                <a:lnTo>
                  <a:pt x="4352" y="3737"/>
                </a:lnTo>
                <a:lnTo>
                  <a:pt x="4352" y="190"/>
                </a:lnTo>
                <a:lnTo>
                  <a:pt x="3095" y="1310"/>
                </a:lnTo>
                <a:close/>
              </a:path>
            </a:pathLst>
          </a:custGeom>
          <a:noFill/>
          <a:ln w="1000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9487424" y="3450785"/>
            <a:ext cx="603" cy="6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9994154" y="3344010"/>
            <a:ext cx="603" cy="6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>
            <a:off x="9398651" y="5641929"/>
            <a:ext cx="1051465" cy="478378"/>
          </a:xfrm>
          <a:custGeom>
            <a:avLst/>
            <a:gdLst>
              <a:gd name="T0" fmla="*/ 5949 w 7684"/>
              <a:gd name="T1" fmla="*/ 0 h 3471"/>
              <a:gd name="T2" fmla="*/ 4396 w 7684"/>
              <a:gd name="T3" fmla="*/ 967 h 3471"/>
              <a:gd name="T4" fmla="*/ 3877 w 7684"/>
              <a:gd name="T5" fmla="*/ 830 h 3471"/>
              <a:gd name="T6" fmla="*/ 3300 w 7684"/>
              <a:gd name="T7" fmla="*/ 992 h 3471"/>
              <a:gd name="T8" fmla="*/ 1735 w 7684"/>
              <a:gd name="T9" fmla="*/ 0 h 3471"/>
              <a:gd name="T10" fmla="*/ 0 w 7684"/>
              <a:gd name="T11" fmla="*/ 1736 h 3471"/>
              <a:gd name="T12" fmla="*/ 1735 w 7684"/>
              <a:gd name="T13" fmla="*/ 3471 h 3471"/>
              <a:gd name="T14" fmla="*/ 3470 w 7684"/>
              <a:gd name="T15" fmla="*/ 1736 h 3471"/>
              <a:gd name="T16" fmla="*/ 3877 w 7684"/>
              <a:gd name="T17" fmla="*/ 1428 h 3471"/>
              <a:gd name="T18" fmla="*/ 4124 w 7684"/>
              <a:gd name="T19" fmla="*/ 1505 h 3471"/>
              <a:gd name="T20" fmla="*/ 4214 w 7684"/>
              <a:gd name="T21" fmla="*/ 1736 h 3471"/>
              <a:gd name="T22" fmla="*/ 5949 w 7684"/>
              <a:gd name="T23" fmla="*/ 3471 h 3471"/>
              <a:gd name="T24" fmla="*/ 7684 w 7684"/>
              <a:gd name="T25" fmla="*/ 1736 h 3471"/>
              <a:gd name="T26" fmla="*/ 5949 w 7684"/>
              <a:gd name="T27" fmla="*/ 0 h 3471"/>
              <a:gd name="T28" fmla="*/ 1735 w 7684"/>
              <a:gd name="T29" fmla="*/ 2872 h 3471"/>
              <a:gd name="T30" fmla="*/ 598 w 7684"/>
              <a:gd name="T31" fmla="*/ 1736 h 3471"/>
              <a:gd name="T32" fmla="*/ 1735 w 7684"/>
              <a:gd name="T33" fmla="*/ 599 h 3471"/>
              <a:gd name="T34" fmla="*/ 2872 w 7684"/>
              <a:gd name="T35" fmla="*/ 1736 h 3471"/>
              <a:gd name="T36" fmla="*/ 1735 w 7684"/>
              <a:gd name="T37" fmla="*/ 2872 h 3471"/>
              <a:gd name="T38" fmla="*/ 5949 w 7684"/>
              <a:gd name="T39" fmla="*/ 2872 h 3471"/>
              <a:gd name="T40" fmla="*/ 4812 w 7684"/>
              <a:gd name="T41" fmla="*/ 1736 h 3471"/>
              <a:gd name="T42" fmla="*/ 5949 w 7684"/>
              <a:gd name="T43" fmla="*/ 599 h 3471"/>
              <a:gd name="T44" fmla="*/ 7086 w 7684"/>
              <a:gd name="T45" fmla="*/ 1736 h 3471"/>
              <a:gd name="T46" fmla="*/ 5949 w 7684"/>
              <a:gd name="T47" fmla="*/ 2872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84" h="3471">
                <a:moveTo>
                  <a:pt x="5949" y="0"/>
                </a:moveTo>
                <a:cubicBezTo>
                  <a:pt x="5268" y="0"/>
                  <a:pt x="4680" y="396"/>
                  <a:pt x="4396" y="967"/>
                </a:cubicBezTo>
                <a:cubicBezTo>
                  <a:pt x="4247" y="878"/>
                  <a:pt x="4067" y="830"/>
                  <a:pt x="3877" y="830"/>
                </a:cubicBezTo>
                <a:cubicBezTo>
                  <a:pt x="3676" y="830"/>
                  <a:pt x="3472" y="887"/>
                  <a:pt x="3300" y="992"/>
                </a:cubicBezTo>
                <a:cubicBezTo>
                  <a:pt x="3021" y="407"/>
                  <a:pt x="2425" y="0"/>
                  <a:pt x="1735" y="0"/>
                </a:cubicBezTo>
                <a:cubicBezTo>
                  <a:pt x="778" y="0"/>
                  <a:pt x="0" y="779"/>
                  <a:pt x="0" y="1736"/>
                </a:cubicBezTo>
                <a:cubicBezTo>
                  <a:pt x="0" y="2692"/>
                  <a:pt x="778" y="3471"/>
                  <a:pt x="1735" y="3471"/>
                </a:cubicBezTo>
                <a:cubicBezTo>
                  <a:pt x="2692" y="3471"/>
                  <a:pt x="3470" y="2692"/>
                  <a:pt x="3470" y="1736"/>
                </a:cubicBezTo>
                <a:cubicBezTo>
                  <a:pt x="3470" y="1511"/>
                  <a:pt x="3720" y="1428"/>
                  <a:pt x="3877" y="1428"/>
                </a:cubicBezTo>
                <a:cubicBezTo>
                  <a:pt x="3976" y="1428"/>
                  <a:pt x="4066" y="1456"/>
                  <a:pt x="4124" y="1505"/>
                </a:cubicBezTo>
                <a:cubicBezTo>
                  <a:pt x="4185" y="1556"/>
                  <a:pt x="4214" y="1631"/>
                  <a:pt x="4214" y="1736"/>
                </a:cubicBezTo>
                <a:cubicBezTo>
                  <a:pt x="4214" y="2692"/>
                  <a:pt x="4992" y="3471"/>
                  <a:pt x="5949" y="3471"/>
                </a:cubicBezTo>
                <a:cubicBezTo>
                  <a:pt x="6906" y="3471"/>
                  <a:pt x="7684" y="2692"/>
                  <a:pt x="7684" y="1736"/>
                </a:cubicBezTo>
                <a:cubicBezTo>
                  <a:pt x="7684" y="779"/>
                  <a:pt x="6906" y="0"/>
                  <a:pt x="5949" y="0"/>
                </a:cubicBezTo>
                <a:close/>
                <a:moveTo>
                  <a:pt x="1735" y="2872"/>
                </a:moveTo>
                <a:cubicBezTo>
                  <a:pt x="1108" y="2872"/>
                  <a:pt x="598" y="2362"/>
                  <a:pt x="598" y="1736"/>
                </a:cubicBezTo>
                <a:cubicBezTo>
                  <a:pt x="598" y="1109"/>
                  <a:pt x="1108" y="599"/>
                  <a:pt x="1735" y="599"/>
                </a:cubicBezTo>
                <a:cubicBezTo>
                  <a:pt x="2362" y="599"/>
                  <a:pt x="2872" y="1109"/>
                  <a:pt x="2872" y="1736"/>
                </a:cubicBezTo>
                <a:cubicBezTo>
                  <a:pt x="2872" y="2362"/>
                  <a:pt x="2362" y="2872"/>
                  <a:pt x="1735" y="2872"/>
                </a:cubicBezTo>
                <a:close/>
                <a:moveTo>
                  <a:pt x="5949" y="2872"/>
                </a:moveTo>
                <a:cubicBezTo>
                  <a:pt x="5322" y="2872"/>
                  <a:pt x="4812" y="2362"/>
                  <a:pt x="4812" y="1736"/>
                </a:cubicBezTo>
                <a:cubicBezTo>
                  <a:pt x="4812" y="1109"/>
                  <a:pt x="5322" y="599"/>
                  <a:pt x="5949" y="599"/>
                </a:cubicBezTo>
                <a:cubicBezTo>
                  <a:pt x="6576" y="599"/>
                  <a:pt x="7086" y="1109"/>
                  <a:pt x="7086" y="1736"/>
                </a:cubicBezTo>
                <a:cubicBezTo>
                  <a:pt x="7086" y="2362"/>
                  <a:pt x="6576" y="2872"/>
                  <a:pt x="5949" y="28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10616940" y="557690"/>
            <a:ext cx="404" cy="4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10956377" y="483300"/>
            <a:ext cx="404" cy="4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10596429" y="560151"/>
            <a:ext cx="404" cy="4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10935866" y="485761"/>
            <a:ext cx="404" cy="4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</p:spPr>
        <p:txBody>
          <a:bodyPr>
            <a:noAutofit/>
          </a:bodyPr>
          <a:lstStyle/>
          <a:p>
            <a:r>
              <a:rPr lang="fi-FI" sz="3200" dirty="0"/>
              <a:t>Oulun yliopiston </a:t>
            </a:r>
            <a:r>
              <a:rPr lang="fi-FI" sz="3200" dirty="0" smtClean="0"/>
              <a:t>profiili </a:t>
            </a:r>
            <a:r>
              <a:rPr lang="fi-FI" sz="3200" dirty="0"/>
              <a:t>perustuu viiteen temaattiseen, kansainvälisesti merkittävään tutkimuksen fokusalueeseen</a:t>
            </a:r>
            <a:endParaRPr lang="en-GB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24340" y="1083383"/>
            <a:ext cx="2169267" cy="2169269"/>
            <a:chOff x="9674481" y="1031131"/>
            <a:chExt cx="2169267" cy="2169269"/>
          </a:xfrm>
        </p:grpSpPr>
        <p:sp>
          <p:nvSpPr>
            <p:cNvPr id="7" name="TextBox 6"/>
            <p:cNvSpPr txBox="1"/>
            <p:nvPr/>
          </p:nvSpPr>
          <p:spPr>
            <a:xfrm>
              <a:off x="9674481" y="1031131"/>
              <a:ext cx="2169267" cy="216926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216000" tIns="216000" rtlCol="0">
              <a:noAutofit/>
            </a:bodyPr>
            <a:lstStyle/>
            <a:p>
              <a:r>
                <a:rPr lang="fi-FI" sz="1500" b="1" dirty="0">
                  <a:solidFill>
                    <a:srgbClr val="23408F"/>
                  </a:solidFill>
                </a:rPr>
                <a:t>Digitaaliset ratkaisut havainnoinnissa ja vuorovaikutuksessa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875737" y="2607984"/>
              <a:ext cx="611074" cy="370204"/>
              <a:chOff x="9753817" y="2607984"/>
              <a:chExt cx="611074" cy="370204"/>
            </a:xfrm>
            <a:solidFill>
              <a:srgbClr val="23408F"/>
            </a:solidFill>
          </p:grpSpPr>
          <p:sp>
            <p:nvSpPr>
              <p:cNvPr id="9" name="Freeform 18"/>
              <p:cNvSpPr>
                <a:spLocks noEditPoints="1"/>
              </p:cNvSpPr>
              <p:nvPr/>
            </p:nvSpPr>
            <p:spPr bwMode="auto">
              <a:xfrm>
                <a:off x="9953751" y="2687483"/>
                <a:ext cx="210613" cy="211206"/>
              </a:xfrm>
              <a:custGeom>
                <a:avLst/>
                <a:gdLst>
                  <a:gd name="T0" fmla="*/ 1221 w 1566"/>
                  <a:gd name="T1" fmla="*/ 134 h 1566"/>
                  <a:gd name="T2" fmla="*/ 783 w 1566"/>
                  <a:gd name="T3" fmla="*/ 0 h 1566"/>
                  <a:gd name="T4" fmla="*/ 479 w 1566"/>
                  <a:gd name="T5" fmla="*/ 62 h 1566"/>
                  <a:gd name="T6" fmla="*/ 134 w 1566"/>
                  <a:gd name="T7" fmla="*/ 345 h 1566"/>
                  <a:gd name="T8" fmla="*/ 0 w 1566"/>
                  <a:gd name="T9" fmla="*/ 783 h 1566"/>
                  <a:gd name="T10" fmla="*/ 62 w 1566"/>
                  <a:gd name="T11" fmla="*/ 1088 h 1566"/>
                  <a:gd name="T12" fmla="*/ 345 w 1566"/>
                  <a:gd name="T13" fmla="*/ 1432 h 1566"/>
                  <a:gd name="T14" fmla="*/ 783 w 1566"/>
                  <a:gd name="T15" fmla="*/ 1566 h 1566"/>
                  <a:gd name="T16" fmla="*/ 1088 w 1566"/>
                  <a:gd name="T17" fmla="*/ 1504 h 1566"/>
                  <a:gd name="T18" fmla="*/ 1432 w 1566"/>
                  <a:gd name="T19" fmla="*/ 1221 h 1566"/>
                  <a:gd name="T20" fmla="*/ 1566 w 1566"/>
                  <a:gd name="T21" fmla="*/ 783 h 1566"/>
                  <a:gd name="T22" fmla="*/ 1505 w 1566"/>
                  <a:gd name="T23" fmla="*/ 478 h 1566"/>
                  <a:gd name="T24" fmla="*/ 1221 w 1566"/>
                  <a:gd name="T25" fmla="*/ 134 h 1566"/>
                  <a:gd name="T26" fmla="*/ 1158 w 1566"/>
                  <a:gd name="T27" fmla="*/ 941 h 1566"/>
                  <a:gd name="T28" fmla="*/ 1011 w 1566"/>
                  <a:gd name="T29" fmla="*/ 1120 h 1566"/>
                  <a:gd name="T30" fmla="*/ 783 w 1566"/>
                  <a:gd name="T31" fmla="*/ 1190 h 1566"/>
                  <a:gd name="T32" fmla="*/ 625 w 1566"/>
                  <a:gd name="T33" fmla="*/ 1158 h 1566"/>
                  <a:gd name="T34" fmla="*/ 446 w 1566"/>
                  <a:gd name="T35" fmla="*/ 1010 h 1566"/>
                  <a:gd name="T36" fmla="*/ 377 w 1566"/>
                  <a:gd name="T37" fmla="*/ 783 h 1566"/>
                  <a:gd name="T38" fmla="*/ 409 w 1566"/>
                  <a:gd name="T39" fmla="*/ 625 h 1566"/>
                  <a:gd name="T40" fmla="*/ 556 w 1566"/>
                  <a:gd name="T41" fmla="*/ 446 h 1566"/>
                  <a:gd name="T42" fmla="*/ 783 w 1566"/>
                  <a:gd name="T43" fmla="*/ 377 h 1566"/>
                  <a:gd name="T44" fmla="*/ 942 w 1566"/>
                  <a:gd name="T45" fmla="*/ 408 h 1566"/>
                  <a:gd name="T46" fmla="*/ 1121 w 1566"/>
                  <a:gd name="T47" fmla="*/ 556 h 1566"/>
                  <a:gd name="T48" fmla="*/ 1190 w 1566"/>
                  <a:gd name="T49" fmla="*/ 783 h 1566"/>
                  <a:gd name="T50" fmla="*/ 1158 w 1566"/>
                  <a:gd name="T51" fmla="*/ 941 h 1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6" h="1566">
                    <a:moveTo>
                      <a:pt x="1221" y="134"/>
                    </a:moveTo>
                    <a:cubicBezTo>
                      <a:pt x="1096" y="50"/>
                      <a:pt x="945" y="0"/>
                      <a:pt x="783" y="0"/>
                    </a:cubicBezTo>
                    <a:cubicBezTo>
                      <a:pt x="676" y="0"/>
                      <a:pt x="572" y="22"/>
                      <a:pt x="479" y="62"/>
                    </a:cubicBezTo>
                    <a:cubicBezTo>
                      <a:pt x="338" y="121"/>
                      <a:pt x="219" y="220"/>
                      <a:pt x="134" y="345"/>
                    </a:cubicBezTo>
                    <a:cubicBezTo>
                      <a:pt x="50" y="470"/>
                      <a:pt x="0" y="622"/>
                      <a:pt x="0" y="783"/>
                    </a:cubicBezTo>
                    <a:cubicBezTo>
                      <a:pt x="0" y="891"/>
                      <a:pt x="22" y="994"/>
                      <a:pt x="62" y="1088"/>
                    </a:cubicBezTo>
                    <a:cubicBezTo>
                      <a:pt x="122" y="1229"/>
                      <a:pt x="221" y="1348"/>
                      <a:pt x="345" y="1432"/>
                    </a:cubicBezTo>
                    <a:cubicBezTo>
                      <a:pt x="470" y="1517"/>
                      <a:pt x="622" y="1566"/>
                      <a:pt x="783" y="1566"/>
                    </a:cubicBezTo>
                    <a:cubicBezTo>
                      <a:pt x="891" y="1566"/>
                      <a:pt x="994" y="1544"/>
                      <a:pt x="1088" y="1504"/>
                    </a:cubicBezTo>
                    <a:cubicBezTo>
                      <a:pt x="1229" y="1445"/>
                      <a:pt x="1348" y="1346"/>
                      <a:pt x="1432" y="1221"/>
                    </a:cubicBezTo>
                    <a:cubicBezTo>
                      <a:pt x="1517" y="1096"/>
                      <a:pt x="1566" y="945"/>
                      <a:pt x="1566" y="783"/>
                    </a:cubicBezTo>
                    <a:cubicBezTo>
                      <a:pt x="1566" y="676"/>
                      <a:pt x="1544" y="572"/>
                      <a:pt x="1505" y="478"/>
                    </a:cubicBezTo>
                    <a:cubicBezTo>
                      <a:pt x="1445" y="338"/>
                      <a:pt x="1346" y="218"/>
                      <a:pt x="1221" y="134"/>
                    </a:cubicBezTo>
                    <a:close/>
                    <a:moveTo>
                      <a:pt x="1158" y="941"/>
                    </a:moveTo>
                    <a:cubicBezTo>
                      <a:pt x="1127" y="1014"/>
                      <a:pt x="1076" y="1077"/>
                      <a:pt x="1011" y="1120"/>
                    </a:cubicBezTo>
                    <a:cubicBezTo>
                      <a:pt x="945" y="1164"/>
                      <a:pt x="868" y="1190"/>
                      <a:pt x="783" y="1190"/>
                    </a:cubicBezTo>
                    <a:cubicBezTo>
                      <a:pt x="727" y="1190"/>
                      <a:pt x="674" y="1178"/>
                      <a:pt x="625" y="1158"/>
                    </a:cubicBezTo>
                    <a:cubicBezTo>
                      <a:pt x="552" y="1127"/>
                      <a:pt x="490" y="1075"/>
                      <a:pt x="446" y="1010"/>
                    </a:cubicBezTo>
                    <a:cubicBezTo>
                      <a:pt x="402" y="945"/>
                      <a:pt x="377" y="868"/>
                      <a:pt x="377" y="783"/>
                    </a:cubicBezTo>
                    <a:cubicBezTo>
                      <a:pt x="377" y="726"/>
                      <a:pt x="388" y="674"/>
                      <a:pt x="409" y="625"/>
                    </a:cubicBezTo>
                    <a:cubicBezTo>
                      <a:pt x="439" y="552"/>
                      <a:pt x="491" y="490"/>
                      <a:pt x="556" y="446"/>
                    </a:cubicBezTo>
                    <a:cubicBezTo>
                      <a:pt x="621" y="402"/>
                      <a:pt x="698" y="377"/>
                      <a:pt x="783" y="377"/>
                    </a:cubicBezTo>
                    <a:cubicBezTo>
                      <a:pt x="840" y="377"/>
                      <a:pt x="893" y="388"/>
                      <a:pt x="942" y="408"/>
                    </a:cubicBezTo>
                    <a:cubicBezTo>
                      <a:pt x="1014" y="439"/>
                      <a:pt x="1077" y="491"/>
                      <a:pt x="1121" y="556"/>
                    </a:cubicBezTo>
                    <a:cubicBezTo>
                      <a:pt x="1164" y="621"/>
                      <a:pt x="1190" y="698"/>
                      <a:pt x="1190" y="783"/>
                    </a:cubicBezTo>
                    <a:cubicBezTo>
                      <a:pt x="1190" y="840"/>
                      <a:pt x="1179" y="893"/>
                      <a:pt x="1158" y="9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9"/>
              <p:cNvSpPr>
                <a:spLocks noEditPoints="1"/>
              </p:cNvSpPr>
              <p:nvPr/>
            </p:nvSpPr>
            <p:spPr bwMode="auto">
              <a:xfrm>
                <a:off x="9753817" y="2607984"/>
                <a:ext cx="611074" cy="370204"/>
              </a:xfrm>
              <a:custGeom>
                <a:avLst/>
                <a:gdLst>
                  <a:gd name="T0" fmla="*/ 4449 w 4537"/>
                  <a:gd name="T1" fmla="*/ 1223 h 2744"/>
                  <a:gd name="T2" fmla="*/ 4423 w 4537"/>
                  <a:gd name="T3" fmla="*/ 1180 h 2744"/>
                  <a:gd name="T4" fmla="*/ 4410 w 4537"/>
                  <a:gd name="T5" fmla="*/ 1160 h 2744"/>
                  <a:gd name="T6" fmla="*/ 4403 w 4537"/>
                  <a:gd name="T7" fmla="*/ 1150 h 2744"/>
                  <a:gd name="T8" fmla="*/ 4394 w 4537"/>
                  <a:gd name="T9" fmla="*/ 1139 h 2744"/>
                  <a:gd name="T10" fmla="*/ 3481 w 4537"/>
                  <a:gd name="T11" fmla="*/ 315 h 2744"/>
                  <a:gd name="T12" fmla="*/ 2913 w 4537"/>
                  <a:gd name="T13" fmla="*/ 82 h 2744"/>
                  <a:gd name="T14" fmla="*/ 2268 w 4537"/>
                  <a:gd name="T15" fmla="*/ 0 h 2744"/>
                  <a:gd name="T16" fmla="*/ 1624 w 4537"/>
                  <a:gd name="T17" fmla="*/ 82 h 2744"/>
                  <a:gd name="T18" fmla="*/ 801 w 4537"/>
                  <a:gd name="T19" fmla="*/ 481 h 2744"/>
                  <a:gd name="T20" fmla="*/ 142 w 4537"/>
                  <a:gd name="T21" fmla="*/ 1139 h 2744"/>
                  <a:gd name="T22" fmla="*/ 134 w 4537"/>
                  <a:gd name="T23" fmla="*/ 1150 h 2744"/>
                  <a:gd name="T24" fmla="*/ 121 w 4537"/>
                  <a:gd name="T25" fmla="*/ 1169 h 2744"/>
                  <a:gd name="T26" fmla="*/ 100 w 4537"/>
                  <a:gd name="T27" fmla="*/ 1203 h 2744"/>
                  <a:gd name="T28" fmla="*/ 56 w 4537"/>
                  <a:gd name="T29" fmla="*/ 1277 h 2744"/>
                  <a:gd name="T30" fmla="*/ 0 w 4537"/>
                  <a:gd name="T31" fmla="*/ 1372 h 2744"/>
                  <a:gd name="T32" fmla="*/ 56 w 4537"/>
                  <a:gd name="T33" fmla="*/ 1467 h 2744"/>
                  <a:gd name="T34" fmla="*/ 99 w 4537"/>
                  <a:gd name="T35" fmla="*/ 1540 h 2744"/>
                  <a:gd name="T36" fmla="*/ 136 w 4537"/>
                  <a:gd name="T37" fmla="*/ 1598 h 2744"/>
                  <a:gd name="T38" fmla="*/ 154 w 4537"/>
                  <a:gd name="T39" fmla="*/ 1625 h 2744"/>
                  <a:gd name="T40" fmla="*/ 163 w 4537"/>
                  <a:gd name="T41" fmla="*/ 1639 h 2744"/>
                  <a:gd name="T42" fmla="*/ 175 w 4537"/>
                  <a:gd name="T43" fmla="*/ 1654 h 2744"/>
                  <a:gd name="T44" fmla="*/ 598 w 4537"/>
                  <a:gd name="T45" fmla="*/ 2096 h 2744"/>
                  <a:gd name="T46" fmla="*/ 1349 w 4537"/>
                  <a:gd name="T47" fmla="*/ 2570 h 2744"/>
                  <a:gd name="T48" fmla="*/ 2268 w 4537"/>
                  <a:gd name="T49" fmla="*/ 2744 h 2744"/>
                  <a:gd name="T50" fmla="*/ 2901 w 4537"/>
                  <a:gd name="T51" fmla="*/ 2665 h 2744"/>
                  <a:gd name="T52" fmla="*/ 3705 w 4537"/>
                  <a:gd name="T53" fmla="*/ 2283 h 2744"/>
                  <a:gd name="T54" fmla="*/ 4362 w 4537"/>
                  <a:gd name="T55" fmla="*/ 1654 h 2744"/>
                  <a:gd name="T56" fmla="*/ 4373 w 4537"/>
                  <a:gd name="T57" fmla="*/ 1639 h 2744"/>
                  <a:gd name="T58" fmla="*/ 4391 w 4537"/>
                  <a:gd name="T59" fmla="*/ 1614 h 2744"/>
                  <a:gd name="T60" fmla="*/ 4421 w 4537"/>
                  <a:gd name="T61" fmla="*/ 1567 h 2744"/>
                  <a:gd name="T62" fmla="*/ 4481 w 4537"/>
                  <a:gd name="T63" fmla="*/ 1467 h 2744"/>
                  <a:gd name="T64" fmla="*/ 4537 w 4537"/>
                  <a:gd name="T65" fmla="*/ 1372 h 2744"/>
                  <a:gd name="T66" fmla="*/ 4481 w 4537"/>
                  <a:gd name="T67" fmla="*/ 1277 h 2744"/>
                  <a:gd name="T68" fmla="*/ 4449 w 4537"/>
                  <a:gd name="T69" fmla="*/ 1223 h 2744"/>
                  <a:gd name="T70" fmla="*/ 3689 w 4537"/>
                  <a:gd name="T71" fmla="*/ 1814 h 2744"/>
                  <a:gd name="T72" fmla="*/ 3047 w 4537"/>
                  <a:gd name="T73" fmla="*/ 2222 h 2744"/>
                  <a:gd name="T74" fmla="*/ 2268 w 4537"/>
                  <a:gd name="T75" fmla="*/ 2368 h 2744"/>
                  <a:gd name="T76" fmla="*/ 1731 w 4537"/>
                  <a:gd name="T77" fmla="*/ 2301 h 2744"/>
                  <a:gd name="T78" fmla="*/ 1051 w 4537"/>
                  <a:gd name="T79" fmla="*/ 1977 h 2744"/>
                  <a:gd name="T80" fmla="*/ 466 w 4537"/>
                  <a:gd name="T81" fmla="*/ 1415 h 2744"/>
                  <a:gd name="T82" fmla="*/ 460 w 4537"/>
                  <a:gd name="T83" fmla="*/ 1407 h 2744"/>
                  <a:gd name="T84" fmla="*/ 438 w 4537"/>
                  <a:gd name="T85" fmla="*/ 1372 h 2744"/>
                  <a:gd name="T86" fmla="*/ 441 w 4537"/>
                  <a:gd name="T87" fmla="*/ 1368 h 2744"/>
                  <a:gd name="T88" fmla="*/ 442 w 4537"/>
                  <a:gd name="T89" fmla="*/ 1367 h 2744"/>
                  <a:gd name="T90" fmla="*/ 1242 w 4537"/>
                  <a:gd name="T91" fmla="*/ 642 h 2744"/>
                  <a:gd name="T92" fmla="*/ 1720 w 4537"/>
                  <a:gd name="T93" fmla="*/ 446 h 2744"/>
                  <a:gd name="T94" fmla="*/ 2268 w 4537"/>
                  <a:gd name="T95" fmla="*/ 377 h 2744"/>
                  <a:gd name="T96" fmla="*/ 2817 w 4537"/>
                  <a:gd name="T97" fmla="*/ 446 h 2744"/>
                  <a:gd name="T98" fmla="*/ 3513 w 4537"/>
                  <a:gd name="T99" fmla="*/ 784 h 2744"/>
                  <a:gd name="T100" fmla="*/ 4095 w 4537"/>
                  <a:gd name="T101" fmla="*/ 1367 h 2744"/>
                  <a:gd name="T102" fmla="*/ 4099 w 4537"/>
                  <a:gd name="T103" fmla="*/ 1372 h 2744"/>
                  <a:gd name="T104" fmla="*/ 4083 w 4537"/>
                  <a:gd name="T105" fmla="*/ 1397 h 2744"/>
                  <a:gd name="T106" fmla="*/ 4073 w 4537"/>
                  <a:gd name="T107" fmla="*/ 1412 h 2744"/>
                  <a:gd name="T108" fmla="*/ 4071 w 4537"/>
                  <a:gd name="T109" fmla="*/ 1415 h 2744"/>
                  <a:gd name="T110" fmla="*/ 3689 w 4537"/>
                  <a:gd name="T111" fmla="*/ 1814 h 2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37" h="2744">
                    <a:moveTo>
                      <a:pt x="4449" y="1223"/>
                    </a:moveTo>
                    <a:cubicBezTo>
                      <a:pt x="4440" y="1209"/>
                      <a:pt x="4431" y="1194"/>
                      <a:pt x="4423" y="1180"/>
                    </a:cubicBezTo>
                    <a:cubicBezTo>
                      <a:pt x="4418" y="1174"/>
                      <a:pt x="4414" y="1167"/>
                      <a:pt x="4410" y="1160"/>
                    </a:cubicBezTo>
                    <a:cubicBezTo>
                      <a:pt x="4407" y="1157"/>
                      <a:pt x="4405" y="1154"/>
                      <a:pt x="4403" y="1150"/>
                    </a:cubicBezTo>
                    <a:cubicBezTo>
                      <a:pt x="4400" y="1147"/>
                      <a:pt x="4398" y="1143"/>
                      <a:pt x="4394" y="1139"/>
                    </a:cubicBezTo>
                    <a:cubicBezTo>
                      <a:pt x="4134" y="800"/>
                      <a:pt x="3834" y="516"/>
                      <a:pt x="3481" y="315"/>
                    </a:cubicBezTo>
                    <a:cubicBezTo>
                      <a:pt x="3304" y="215"/>
                      <a:pt x="3115" y="136"/>
                      <a:pt x="2913" y="82"/>
                    </a:cubicBezTo>
                    <a:cubicBezTo>
                      <a:pt x="2711" y="29"/>
                      <a:pt x="2496" y="0"/>
                      <a:pt x="2268" y="0"/>
                    </a:cubicBezTo>
                    <a:cubicBezTo>
                      <a:pt x="2041" y="0"/>
                      <a:pt x="1826" y="29"/>
                      <a:pt x="1624" y="82"/>
                    </a:cubicBezTo>
                    <a:cubicBezTo>
                      <a:pt x="1320" y="162"/>
                      <a:pt x="1046" y="300"/>
                      <a:pt x="801" y="481"/>
                    </a:cubicBezTo>
                    <a:cubicBezTo>
                      <a:pt x="555" y="661"/>
                      <a:pt x="338" y="885"/>
                      <a:pt x="142" y="1139"/>
                    </a:cubicBezTo>
                    <a:cubicBezTo>
                      <a:pt x="139" y="1143"/>
                      <a:pt x="136" y="1147"/>
                      <a:pt x="134" y="1150"/>
                    </a:cubicBezTo>
                    <a:cubicBezTo>
                      <a:pt x="129" y="1157"/>
                      <a:pt x="125" y="1163"/>
                      <a:pt x="121" y="1169"/>
                    </a:cubicBezTo>
                    <a:cubicBezTo>
                      <a:pt x="114" y="1180"/>
                      <a:pt x="107" y="1192"/>
                      <a:pt x="100" y="1203"/>
                    </a:cubicBezTo>
                    <a:cubicBezTo>
                      <a:pt x="78" y="1239"/>
                      <a:pt x="56" y="1276"/>
                      <a:pt x="56" y="1277"/>
                    </a:cubicBezTo>
                    <a:lnTo>
                      <a:pt x="0" y="1372"/>
                    </a:lnTo>
                    <a:lnTo>
                      <a:pt x="56" y="1467"/>
                    </a:lnTo>
                    <a:cubicBezTo>
                      <a:pt x="56" y="1468"/>
                      <a:pt x="76" y="1502"/>
                      <a:pt x="99" y="1540"/>
                    </a:cubicBezTo>
                    <a:cubicBezTo>
                      <a:pt x="111" y="1559"/>
                      <a:pt x="124" y="1580"/>
                      <a:pt x="136" y="1598"/>
                    </a:cubicBezTo>
                    <a:cubicBezTo>
                      <a:pt x="142" y="1608"/>
                      <a:pt x="148" y="1617"/>
                      <a:pt x="154" y="1625"/>
                    </a:cubicBezTo>
                    <a:cubicBezTo>
                      <a:pt x="157" y="1630"/>
                      <a:pt x="160" y="1634"/>
                      <a:pt x="163" y="1639"/>
                    </a:cubicBezTo>
                    <a:cubicBezTo>
                      <a:pt x="167" y="1643"/>
                      <a:pt x="170" y="1648"/>
                      <a:pt x="175" y="1654"/>
                    </a:cubicBezTo>
                    <a:cubicBezTo>
                      <a:pt x="308" y="1815"/>
                      <a:pt x="448" y="1964"/>
                      <a:pt x="598" y="2096"/>
                    </a:cubicBezTo>
                    <a:cubicBezTo>
                      <a:pt x="823" y="2295"/>
                      <a:pt x="1071" y="2458"/>
                      <a:pt x="1349" y="2570"/>
                    </a:cubicBezTo>
                    <a:cubicBezTo>
                      <a:pt x="1626" y="2683"/>
                      <a:pt x="1932" y="2744"/>
                      <a:pt x="2268" y="2744"/>
                    </a:cubicBezTo>
                    <a:cubicBezTo>
                      <a:pt x="2492" y="2744"/>
                      <a:pt x="2703" y="2717"/>
                      <a:pt x="2901" y="2665"/>
                    </a:cubicBezTo>
                    <a:cubicBezTo>
                      <a:pt x="3197" y="2588"/>
                      <a:pt x="3465" y="2456"/>
                      <a:pt x="3705" y="2283"/>
                    </a:cubicBezTo>
                    <a:cubicBezTo>
                      <a:pt x="3947" y="2109"/>
                      <a:pt x="4162" y="1896"/>
                      <a:pt x="4362" y="1654"/>
                    </a:cubicBezTo>
                    <a:cubicBezTo>
                      <a:pt x="4367" y="1648"/>
                      <a:pt x="4370" y="1643"/>
                      <a:pt x="4373" y="1639"/>
                    </a:cubicBezTo>
                    <a:cubicBezTo>
                      <a:pt x="4380" y="1630"/>
                      <a:pt x="4385" y="1622"/>
                      <a:pt x="4391" y="1614"/>
                    </a:cubicBezTo>
                    <a:cubicBezTo>
                      <a:pt x="4400" y="1599"/>
                      <a:pt x="4410" y="1583"/>
                      <a:pt x="4421" y="1567"/>
                    </a:cubicBezTo>
                    <a:cubicBezTo>
                      <a:pt x="4451" y="1519"/>
                      <a:pt x="4480" y="1468"/>
                      <a:pt x="4481" y="1467"/>
                    </a:cubicBezTo>
                    <a:lnTo>
                      <a:pt x="4537" y="1372"/>
                    </a:lnTo>
                    <a:lnTo>
                      <a:pt x="4481" y="1277"/>
                    </a:lnTo>
                    <a:cubicBezTo>
                      <a:pt x="4481" y="1277"/>
                      <a:pt x="4466" y="1252"/>
                      <a:pt x="4449" y="1223"/>
                    </a:cubicBezTo>
                    <a:close/>
                    <a:moveTo>
                      <a:pt x="3689" y="1814"/>
                    </a:moveTo>
                    <a:cubicBezTo>
                      <a:pt x="3490" y="1990"/>
                      <a:pt x="3279" y="2128"/>
                      <a:pt x="3047" y="2222"/>
                    </a:cubicBezTo>
                    <a:cubicBezTo>
                      <a:pt x="2814" y="2316"/>
                      <a:pt x="2559" y="2367"/>
                      <a:pt x="2268" y="2368"/>
                    </a:cubicBezTo>
                    <a:cubicBezTo>
                      <a:pt x="2074" y="2368"/>
                      <a:pt x="1897" y="2344"/>
                      <a:pt x="1731" y="2301"/>
                    </a:cubicBezTo>
                    <a:cubicBezTo>
                      <a:pt x="1482" y="2236"/>
                      <a:pt x="1259" y="2127"/>
                      <a:pt x="1051" y="1977"/>
                    </a:cubicBezTo>
                    <a:cubicBezTo>
                      <a:pt x="843" y="1828"/>
                      <a:pt x="650" y="1638"/>
                      <a:pt x="466" y="1415"/>
                    </a:cubicBezTo>
                    <a:cubicBezTo>
                      <a:pt x="465" y="1414"/>
                      <a:pt x="463" y="1411"/>
                      <a:pt x="460" y="1407"/>
                    </a:cubicBezTo>
                    <a:cubicBezTo>
                      <a:pt x="455" y="1398"/>
                      <a:pt x="446" y="1386"/>
                      <a:pt x="438" y="1372"/>
                    </a:cubicBezTo>
                    <a:cubicBezTo>
                      <a:pt x="439" y="1371"/>
                      <a:pt x="440" y="1369"/>
                      <a:pt x="441" y="1368"/>
                    </a:cubicBezTo>
                    <a:lnTo>
                      <a:pt x="442" y="1367"/>
                    </a:lnTo>
                    <a:cubicBezTo>
                      <a:pt x="679" y="1059"/>
                      <a:pt x="943" y="812"/>
                      <a:pt x="1242" y="642"/>
                    </a:cubicBezTo>
                    <a:cubicBezTo>
                      <a:pt x="1391" y="557"/>
                      <a:pt x="1550" y="491"/>
                      <a:pt x="1720" y="446"/>
                    </a:cubicBezTo>
                    <a:cubicBezTo>
                      <a:pt x="1890" y="401"/>
                      <a:pt x="2072" y="377"/>
                      <a:pt x="2268" y="377"/>
                    </a:cubicBezTo>
                    <a:cubicBezTo>
                      <a:pt x="2465" y="377"/>
                      <a:pt x="2646" y="401"/>
                      <a:pt x="2817" y="446"/>
                    </a:cubicBezTo>
                    <a:cubicBezTo>
                      <a:pt x="3072" y="513"/>
                      <a:pt x="3301" y="628"/>
                      <a:pt x="3513" y="784"/>
                    </a:cubicBezTo>
                    <a:cubicBezTo>
                      <a:pt x="3724" y="939"/>
                      <a:pt x="3917" y="1136"/>
                      <a:pt x="4095" y="1367"/>
                    </a:cubicBezTo>
                    <a:cubicBezTo>
                      <a:pt x="4096" y="1368"/>
                      <a:pt x="4097" y="1370"/>
                      <a:pt x="4099" y="1372"/>
                    </a:cubicBezTo>
                    <a:cubicBezTo>
                      <a:pt x="4093" y="1381"/>
                      <a:pt x="4088" y="1390"/>
                      <a:pt x="4083" y="1397"/>
                    </a:cubicBezTo>
                    <a:cubicBezTo>
                      <a:pt x="4079" y="1403"/>
                      <a:pt x="4075" y="1409"/>
                      <a:pt x="4073" y="1412"/>
                    </a:cubicBezTo>
                    <a:lnTo>
                      <a:pt x="4071" y="1415"/>
                    </a:lnTo>
                    <a:cubicBezTo>
                      <a:pt x="3948" y="1564"/>
                      <a:pt x="3822" y="1698"/>
                      <a:pt x="3689" y="18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7324340" y="3343984"/>
            <a:ext cx="2169267" cy="2169269"/>
            <a:chOff x="9674481" y="3291731"/>
            <a:chExt cx="2169267" cy="2169269"/>
          </a:xfrm>
        </p:grpSpPr>
        <p:sp>
          <p:nvSpPr>
            <p:cNvPr id="12" name="TextBox 11"/>
            <p:cNvSpPr txBox="1"/>
            <p:nvPr/>
          </p:nvSpPr>
          <p:spPr>
            <a:xfrm>
              <a:off x="9674481" y="3291731"/>
              <a:ext cx="2169267" cy="216926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216000" tIns="216000" rtlCol="0">
              <a:noAutofit/>
            </a:bodyPr>
            <a:lstStyle/>
            <a:p>
              <a:r>
                <a:rPr lang="fi-FI" sz="1500" b="1" dirty="0">
                  <a:solidFill>
                    <a:srgbClr val="23408F"/>
                  </a:solidFill>
                </a:rPr>
                <a:t>Kestävyyttä luovat materiaalit ja järjestelmät</a:t>
              </a: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9948116" y="4755050"/>
              <a:ext cx="474621" cy="476994"/>
            </a:xfrm>
            <a:custGeom>
              <a:avLst/>
              <a:gdLst>
                <a:gd name="T0" fmla="*/ 881 w 3523"/>
                <a:gd name="T1" fmla="*/ 506 h 3537"/>
                <a:gd name="T2" fmla="*/ 1762 w 3523"/>
                <a:gd name="T3" fmla="*/ 0 h 3537"/>
                <a:gd name="T4" fmla="*/ 2643 w 3523"/>
                <a:gd name="T5" fmla="*/ 506 h 3537"/>
                <a:gd name="T6" fmla="*/ 2643 w 3523"/>
                <a:gd name="T7" fmla="*/ 1517 h 3537"/>
                <a:gd name="T8" fmla="*/ 1762 w 3523"/>
                <a:gd name="T9" fmla="*/ 2022 h 3537"/>
                <a:gd name="T10" fmla="*/ 881 w 3523"/>
                <a:gd name="T11" fmla="*/ 1517 h 3537"/>
                <a:gd name="T12" fmla="*/ 881 w 3523"/>
                <a:gd name="T13" fmla="*/ 506 h 3537"/>
                <a:gd name="T14" fmla="*/ 0 w 3523"/>
                <a:gd name="T15" fmla="*/ 2020 h 3537"/>
                <a:gd name="T16" fmla="*/ 881 w 3523"/>
                <a:gd name="T17" fmla="*/ 1514 h 3537"/>
                <a:gd name="T18" fmla="*/ 1762 w 3523"/>
                <a:gd name="T19" fmla="*/ 2020 h 3537"/>
                <a:gd name="T20" fmla="*/ 1762 w 3523"/>
                <a:gd name="T21" fmla="*/ 3031 h 3537"/>
                <a:gd name="T22" fmla="*/ 881 w 3523"/>
                <a:gd name="T23" fmla="*/ 3537 h 3537"/>
                <a:gd name="T24" fmla="*/ 0 w 3523"/>
                <a:gd name="T25" fmla="*/ 3031 h 3537"/>
                <a:gd name="T26" fmla="*/ 0 w 3523"/>
                <a:gd name="T27" fmla="*/ 2020 h 3537"/>
                <a:gd name="T28" fmla="*/ 1762 w 3523"/>
                <a:gd name="T29" fmla="*/ 2020 h 3537"/>
                <a:gd name="T30" fmla="*/ 2643 w 3523"/>
                <a:gd name="T31" fmla="*/ 1514 h 3537"/>
                <a:gd name="T32" fmla="*/ 3523 w 3523"/>
                <a:gd name="T33" fmla="*/ 2020 h 3537"/>
                <a:gd name="T34" fmla="*/ 3523 w 3523"/>
                <a:gd name="T35" fmla="*/ 3031 h 3537"/>
                <a:gd name="T36" fmla="*/ 2643 w 3523"/>
                <a:gd name="T37" fmla="*/ 3537 h 3537"/>
                <a:gd name="T38" fmla="*/ 1762 w 3523"/>
                <a:gd name="T39" fmla="*/ 3031 h 3537"/>
                <a:gd name="T40" fmla="*/ 1762 w 3523"/>
                <a:gd name="T41" fmla="*/ 2020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3" h="3537">
                  <a:moveTo>
                    <a:pt x="881" y="506"/>
                  </a:moveTo>
                  <a:lnTo>
                    <a:pt x="1762" y="0"/>
                  </a:lnTo>
                  <a:lnTo>
                    <a:pt x="2643" y="506"/>
                  </a:lnTo>
                  <a:lnTo>
                    <a:pt x="2643" y="1517"/>
                  </a:lnTo>
                  <a:lnTo>
                    <a:pt x="1762" y="2022"/>
                  </a:lnTo>
                  <a:lnTo>
                    <a:pt x="881" y="1517"/>
                  </a:lnTo>
                  <a:lnTo>
                    <a:pt x="881" y="506"/>
                  </a:lnTo>
                  <a:close/>
                  <a:moveTo>
                    <a:pt x="0" y="2020"/>
                  </a:moveTo>
                  <a:lnTo>
                    <a:pt x="881" y="1514"/>
                  </a:lnTo>
                  <a:lnTo>
                    <a:pt x="1762" y="2020"/>
                  </a:lnTo>
                  <a:lnTo>
                    <a:pt x="1762" y="3031"/>
                  </a:lnTo>
                  <a:lnTo>
                    <a:pt x="881" y="3537"/>
                  </a:lnTo>
                  <a:lnTo>
                    <a:pt x="0" y="3031"/>
                  </a:lnTo>
                  <a:lnTo>
                    <a:pt x="0" y="2020"/>
                  </a:lnTo>
                  <a:close/>
                  <a:moveTo>
                    <a:pt x="1762" y="2020"/>
                  </a:moveTo>
                  <a:lnTo>
                    <a:pt x="2643" y="1514"/>
                  </a:lnTo>
                  <a:lnTo>
                    <a:pt x="3523" y="2020"/>
                  </a:lnTo>
                  <a:lnTo>
                    <a:pt x="3523" y="3031"/>
                  </a:lnTo>
                  <a:lnTo>
                    <a:pt x="2643" y="3537"/>
                  </a:lnTo>
                  <a:lnTo>
                    <a:pt x="1762" y="3031"/>
                  </a:lnTo>
                  <a:lnTo>
                    <a:pt x="1762" y="2020"/>
                  </a:lnTo>
                  <a:close/>
                </a:path>
              </a:pathLst>
            </a:custGeom>
            <a:noFill/>
            <a:ln w="63500" cap="flat">
              <a:solidFill>
                <a:srgbClr val="2340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57407" y="3347504"/>
            <a:ext cx="2169267" cy="2165749"/>
            <a:chOff x="7488204" y="1031131"/>
            <a:chExt cx="2169267" cy="2169269"/>
          </a:xfrm>
        </p:grpSpPr>
        <p:sp>
          <p:nvSpPr>
            <p:cNvPr id="15" name="TextBox 14"/>
            <p:cNvSpPr txBox="1"/>
            <p:nvPr/>
          </p:nvSpPr>
          <p:spPr>
            <a:xfrm>
              <a:off x="7488204" y="1031131"/>
              <a:ext cx="2169267" cy="216926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216000" tIns="216000" rtlCol="0">
              <a:noAutofit/>
            </a:bodyPr>
            <a:lstStyle/>
            <a:p>
              <a:r>
                <a:rPr lang="en-GB" sz="1500" b="1" dirty="0" err="1" smtClean="0">
                  <a:solidFill>
                    <a:srgbClr val="23408F"/>
                  </a:solidFill>
                </a:rPr>
                <a:t>Maa-lähiavaruus-systeemi</a:t>
              </a:r>
              <a:r>
                <a:rPr lang="en-GB" sz="1500" b="1" dirty="0" smtClean="0">
                  <a:solidFill>
                    <a:srgbClr val="23408F"/>
                  </a:solidFill>
                </a:rPr>
                <a:t> </a:t>
              </a:r>
              <a:r>
                <a:rPr lang="en-GB" sz="1500" b="1" dirty="0" err="1">
                  <a:solidFill>
                    <a:srgbClr val="23408F"/>
                  </a:solidFill>
                </a:rPr>
                <a:t>ja</a:t>
              </a:r>
              <a:r>
                <a:rPr lang="en-GB" sz="1500" b="1" dirty="0">
                  <a:solidFill>
                    <a:srgbClr val="23408F"/>
                  </a:solidFill>
                </a:rPr>
                <a:t> </a:t>
              </a:r>
              <a:r>
                <a:rPr lang="en-GB" sz="1500" b="1" dirty="0" err="1">
                  <a:solidFill>
                    <a:srgbClr val="23408F"/>
                  </a:solidFill>
                </a:rPr>
                <a:t>ympäristömuutos</a:t>
              </a:r>
              <a:endParaRPr lang="fi-FI" sz="1500" b="1" dirty="0">
                <a:solidFill>
                  <a:srgbClr val="23408F"/>
                </a:solidFill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7571453" y="2505347"/>
              <a:ext cx="911865" cy="494792"/>
            </a:xfrm>
            <a:custGeom>
              <a:avLst/>
              <a:gdLst>
                <a:gd name="T0" fmla="*/ 6651 w 6768"/>
                <a:gd name="T1" fmla="*/ 1452 h 3670"/>
                <a:gd name="T2" fmla="*/ 6258 w 6768"/>
                <a:gd name="T3" fmla="*/ 1296 h 3670"/>
                <a:gd name="T4" fmla="*/ 5080 w 6768"/>
                <a:gd name="T5" fmla="*/ 1133 h 3670"/>
                <a:gd name="T6" fmla="*/ 4410 w 6768"/>
                <a:gd name="T7" fmla="*/ 314 h 3670"/>
                <a:gd name="T8" fmla="*/ 2670 w 6768"/>
                <a:gd name="T9" fmla="*/ 144 h 3670"/>
                <a:gd name="T10" fmla="*/ 1689 w 6768"/>
                <a:gd name="T11" fmla="*/ 1133 h 3670"/>
                <a:gd name="T12" fmla="*/ 687 w 6768"/>
                <a:gd name="T13" fmla="*/ 1257 h 3670"/>
                <a:gd name="T14" fmla="*/ 299 w 6768"/>
                <a:gd name="T15" fmla="*/ 1358 h 3670"/>
                <a:gd name="T16" fmla="*/ 140 w 6768"/>
                <a:gd name="T17" fmla="*/ 1435 h 3670"/>
                <a:gd name="T18" fmla="*/ 15 w 6768"/>
                <a:gd name="T19" fmla="*/ 1583 h 3670"/>
                <a:gd name="T20" fmla="*/ 17 w 6768"/>
                <a:gd name="T21" fmla="*/ 1756 h 3670"/>
                <a:gd name="T22" fmla="*/ 144 w 6768"/>
                <a:gd name="T23" fmla="*/ 1902 h 3670"/>
                <a:gd name="T24" fmla="*/ 446 w 6768"/>
                <a:gd name="T25" fmla="*/ 2022 h 3670"/>
                <a:gd name="T26" fmla="*/ 1584 w 6768"/>
                <a:gd name="T27" fmla="*/ 2193 h 3670"/>
                <a:gd name="T28" fmla="*/ 2358 w 6768"/>
                <a:gd name="T29" fmla="*/ 3356 h 3670"/>
                <a:gd name="T30" fmla="*/ 4098 w 6768"/>
                <a:gd name="T31" fmla="*/ 3526 h 3670"/>
                <a:gd name="T32" fmla="*/ 5184 w 6768"/>
                <a:gd name="T33" fmla="*/ 2193 h 3670"/>
                <a:gd name="T34" fmla="*/ 5930 w 6768"/>
                <a:gd name="T35" fmla="*/ 2103 h 3670"/>
                <a:gd name="T36" fmla="*/ 6412 w 6768"/>
                <a:gd name="T37" fmla="*/ 1996 h 3670"/>
                <a:gd name="T38" fmla="*/ 6602 w 6768"/>
                <a:gd name="T39" fmla="*/ 1915 h 3670"/>
                <a:gd name="T40" fmla="*/ 6729 w 6768"/>
                <a:gd name="T41" fmla="*/ 1800 h 3670"/>
                <a:gd name="T42" fmla="*/ 6768 w 6768"/>
                <a:gd name="T43" fmla="*/ 1667 h 3670"/>
                <a:gd name="T44" fmla="*/ 6710 w 6768"/>
                <a:gd name="T45" fmla="*/ 1509 h 3670"/>
                <a:gd name="T46" fmla="*/ 2565 w 6768"/>
                <a:gd name="T47" fmla="*/ 621 h 3670"/>
                <a:gd name="T48" fmla="*/ 3954 w 6768"/>
                <a:gd name="T49" fmla="*/ 485 h 3670"/>
                <a:gd name="T50" fmla="*/ 4849 w 6768"/>
                <a:gd name="T51" fmla="*/ 1835 h 3670"/>
                <a:gd name="T52" fmla="*/ 4743 w 6768"/>
                <a:gd name="T53" fmla="*/ 1854 h 3670"/>
                <a:gd name="T54" fmla="*/ 2149 w 6768"/>
                <a:gd name="T55" fmla="*/ 1861 h 3670"/>
                <a:gd name="T56" fmla="*/ 1919 w 6768"/>
                <a:gd name="T57" fmla="*/ 1835 h 3670"/>
                <a:gd name="T58" fmla="*/ 897 w 6768"/>
                <a:gd name="T59" fmla="*/ 1738 h 3670"/>
                <a:gd name="T60" fmla="*/ 552 w 6768"/>
                <a:gd name="T61" fmla="*/ 1667 h 3670"/>
                <a:gd name="T62" fmla="*/ 1137 w 6768"/>
                <a:gd name="T63" fmla="*/ 1561 h 3670"/>
                <a:gd name="T64" fmla="*/ 1549 w 6768"/>
                <a:gd name="T65" fmla="*/ 1818 h 3670"/>
                <a:gd name="T66" fmla="*/ 897 w 6768"/>
                <a:gd name="T67" fmla="*/ 1738 h 3670"/>
                <a:gd name="T68" fmla="*/ 4203 w 6768"/>
                <a:gd name="T69" fmla="*/ 3050 h 3670"/>
                <a:gd name="T70" fmla="*/ 2814 w 6768"/>
                <a:gd name="T71" fmla="*/ 3185 h 3670"/>
                <a:gd name="T72" fmla="*/ 1971 w 6768"/>
                <a:gd name="T73" fmla="*/ 2221 h 3670"/>
                <a:gd name="T74" fmla="*/ 3384 w 6768"/>
                <a:gd name="T75" fmla="*/ 2263 h 3670"/>
                <a:gd name="T76" fmla="*/ 4797 w 6768"/>
                <a:gd name="T77" fmla="*/ 2221 h 3670"/>
                <a:gd name="T78" fmla="*/ 5801 w 6768"/>
                <a:gd name="T79" fmla="*/ 1749 h 3670"/>
                <a:gd name="T80" fmla="*/ 5191 w 6768"/>
                <a:gd name="T81" fmla="*/ 1514 h 3670"/>
                <a:gd name="T82" fmla="*/ 5965 w 6768"/>
                <a:gd name="T83" fmla="*/ 1612 h 3670"/>
                <a:gd name="T84" fmla="*/ 6216 w 6768"/>
                <a:gd name="T85" fmla="*/ 1667 h 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68" h="3670">
                  <a:moveTo>
                    <a:pt x="6710" y="1509"/>
                  </a:moveTo>
                  <a:cubicBezTo>
                    <a:pt x="6691" y="1485"/>
                    <a:pt x="6672" y="1467"/>
                    <a:pt x="6651" y="1452"/>
                  </a:cubicBezTo>
                  <a:cubicBezTo>
                    <a:pt x="6613" y="1423"/>
                    <a:pt x="6574" y="1402"/>
                    <a:pt x="6530" y="1383"/>
                  </a:cubicBezTo>
                  <a:cubicBezTo>
                    <a:pt x="6454" y="1349"/>
                    <a:pt x="6364" y="1322"/>
                    <a:pt x="6258" y="1296"/>
                  </a:cubicBezTo>
                  <a:cubicBezTo>
                    <a:pt x="6100" y="1257"/>
                    <a:pt x="5905" y="1223"/>
                    <a:pt x="5677" y="1194"/>
                  </a:cubicBezTo>
                  <a:cubicBezTo>
                    <a:pt x="5497" y="1171"/>
                    <a:pt x="5296" y="1150"/>
                    <a:pt x="5080" y="1133"/>
                  </a:cubicBezTo>
                  <a:cubicBezTo>
                    <a:pt x="5078" y="1129"/>
                    <a:pt x="5076" y="1125"/>
                    <a:pt x="5075" y="1121"/>
                  </a:cubicBezTo>
                  <a:cubicBezTo>
                    <a:pt x="4935" y="791"/>
                    <a:pt x="4703" y="511"/>
                    <a:pt x="4410" y="314"/>
                  </a:cubicBezTo>
                  <a:cubicBezTo>
                    <a:pt x="4117" y="116"/>
                    <a:pt x="3763" y="0"/>
                    <a:pt x="3384" y="0"/>
                  </a:cubicBezTo>
                  <a:cubicBezTo>
                    <a:pt x="3131" y="0"/>
                    <a:pt x="2889" y="51"/>
                    <a:pt x="2670" y="144"/>
                  </a:cubicBezTo>
                  <a:cubicBezTo>
                    <a:pt x="2340" y="284"/>
                    <a:pt x="2060" y="516"/>
                    <a:pt x="1863" y="809"/>
                  </a:cubicBezTo>
                  <a:cubicBezTo>
                    <a:pt x="1794" y="910"/>
                    <a:pt x="1736" y="1019"/>
                    <a:pt x="1689" y="1133"/>
                  </a:cubicBezTo>
                  <a:cubicBezTo>
                    <a:pt x="1468" y="1150"/>
                    <a:pt x="1265" y="1171"/>
                    <a:pt x="1082" y="1195"/>
                  </a:cubicBezTo>
                  <a:cubicBezTo>
                    <a:pt x="937" y="1214"/>
                    <a:pt x="805" y="1235"/>
                    <a:pt x="687" y="1257"/>
                  </a:cubicBezTo>
                  <a:cubicBezTo>
                    <a:pt x="599" y="1274"/>
                    <a:pt x="519" y="1292"/>
                    <a:pt x="447" y="1312"/>
                  </a:cubicBezTo>
                  <a:cubicBezTo>
                    <a:pt x="393" y="1326"/>
                    <a:pt x="344" y="1341"/>
                    <a:pt x="299" y="1358"/>
                  </a:cubicBezTo>
                  <a:cubicBezTo>
                    <a:pt x="265" y="1370"/>
                    <a:pt x="234" y="1384"/>
                    <a:pt x="204" y="1398"/>
                  </a:cubicBezTo>
                  <a:cubicBezTo>
                    <a:pt x="182" y="1409"/>
                    <a:pt x="161" y="1421"/>
                    <a:pt x="140" y="1435"/>
                  </a:cubicBezTo>
                  <a:cubicBezTo>
                    <a:pt x="109" y="1456"/>
                    <a:pt x="79" y="1480"/>
                    <a:pt x="51" y="1517"/>
                  </a:cubicBezTo>
                  <a:cubicBezTo>
                    <a:pt x="38" y="1535"/>
                    <a:pt x="25" y="1557"/>
                    <a:pt x="15" y="1583"/>
                  </a:cubicBezTo>
                  <a:cubicBezTo>
                    <a:pt x="6" y="1608"/>
                    <a:pt x="0" y="1637"/>
                    <a:pt x="0" y="1667"/>
                  </a:cubicBezTo>
                  <a:cubicBezTo>
                    <a:pt x="0" y="1699"/>
                    <a:pt x="7" y="1730"/>
                    <a:pt x="17" y="1756"/>
                  </a:cubicBezTo>
                  <a:cubicBezTo>
                    <a:pt x="28" y="1782"/>
                    <a:pt x="41" y="1804"/>
                    <a:pt x="55" y="1822"/>
                  </a:cubicBezTo>
                  <a:cubicBezTo>
                    <a:pt x="83" y="1858"/>
                    <a:pt x="113" y="1881"/>
                    <a:pt x="144" y="1902"/>
                  </a:cubicBezTo>
                  <a:cubicBezTo>
                    <a:pt x="173" y="1921"/>
                    <a:pt x="204" y="1936"/>
                    <a:pt x="236" y="1951"/>
                  </a:cubicBezTo>
                  <a:cubicBezTo>
                    <a:pt x="297" y="1978"/>
                    <a:pt x="366" y="2001"/>
                    <a:pt x="446" y="2022"/>
                  </a:cubicBezTo>
                  <a:cubicBezTo>
                    <a:pt x="585" y="2060"/>
                    <a:pt x="756" y="2093"/>
                    <a:pt x="957" y="2122"/>
                  </a:cubicBezTo>
                  <a:cubicBezTo>
                    <a:pt x="1142" y="2149"/>
                    <a:pt x="1353" y="2173"/>
                    <a:pt x="1584" y="2193"/>
                  </a:cubicBezTo>
                  <a:cubicBezTo>
                    <a:pt x="1609" y="2316"/>
                    <a:pt x="1645" y="2436"/>
                    <a:pt x="1693" y="2549"/>
                  </a:cubicBezTo>
                  <a:cubicBezTo>
                    <a:pt x="1833" y="2879"/>
                    <a:pt x="2065" y="3159"/>
                    <a:pt x="2358" y="3356"/>
                  </a:cubicBezTo>
                  <a:cubicBezTo>
                    <a:pt x="2651" y="3554"/>
                    <a:pt x="3005" y="3670"/>
                    <a:pt x="3384" y="3670"/>
                  </a:cubicBezTo>
                  <a:cubicBezTo>
                    <a:pt x="3637" y="3670"/>
                    <a:pt x="3879" y="3619"/>
                    <a:pt x="4098" y="3526"/>
                  </a:cubicBezTo>
                  <a:cubicBezTo>
                    <a:pt x="4428" y="3386"/>
                    <a:pt x="4708" y="3154"/>
                    <a:pt x="4905" y="2861"/>
                  </a:cubicBezTo>
                  <a:cubicBezTo>
                    <a:pt x="5040" y="2663"/>
                    <a:pt x="5136" y="2436"/>
                    <a:pt x="5184" y="2193"/>
                  </a:cubicBezTo>
                  <a:cubicBezTo>
                    <a:pt x="5272" y="2185"/>
                    <a:pt x="5357" y="2177"/>
                    <a:pt x="5438" y="2168"/>
                  </a:cubicBezTo>
                  <a:cubicBezTo>
                    <a:pt x="5619" y="2149"/>
                    <a:pt x="5784" y="2127"/>
                    <a:pt x="5930" y="2103"/>
                  </a:cubicBezTo>
                  <a:cubicBezTo>
                    <a:pt x="6040" y="2086"/>
                    <a:pt x="6140" y="2066"/>
                    <a:pt x="6229" y="2045"/>
                  </a:cubicBezTo>
                  <a:cubicBezTo>
                    <a:pt x="6296" y="2030"/>
                    <a:pt x="6357" y="2013"/>
                    <a:pt x="6412" y="1996"/>
                  </a:cubicBezTo>
                  <a:cubicBezTo>
                    <a:pt x="6453" y="1983"/>
                    <a:pt x="6491" y="1968"/>
                    <a:pt x="6527" y="1953"/>
                  </a:cubicBezTo>
                  <a:cubicBezTo>
                    <a:pt x="6553" y="1941"/>
                    <a:pt x="6578" y="1929"/>
                    <a:pt x="6602" y="1915"/>
                  </a:cubicBezTo>
                  <a:cubicBezTo>
                    <a:pt x="6621" y="1904"/>
                    <a:pt x="6638" y="1893"/>
                    <a:pt x="6655" y="1879"/>
                  </a:cubicBezTo>
                  <a:cubicBezTo>
                    <a:pt x="6681" y="1859"/>
                    <a:pt x="6706" y="1835"/>
                    <a:pt x="6729" y="1800"/>
                  </a:cubicBezTo>
                  <a:cubicBezTo>
                    <a:pt x="6740" y="1782"/>
                    <a:pt x="6749" y="1762"/>
                    <a:pt x="6757" y="1740"/>
                  </a:cubicBezTo>
                  <a:cubicBezTo>
                    <a:pt x="6764" y="1717"/>
                    <a:pt x="6768" y="1692"/>
                    <a:pt x="6768" y="1667"/>
                  </a:cubicBezTo>
                  <a:cubicBezTo>
                    <a:pt x="6768" y="1645"/>
                    <a:pt x="6765" y="1624"/>
                    <a:pt x="6759" y="1604"/>
                  </a:cubicBezTo>
                  <a:cubicBezTo>
                    <a:pt x="6749" y="1565"/>
                    <a:pt x="6730" y="1533"/>
                    <a:pt x="6710" y="1509"/>
                  </a:cubicBezTo>
                  <a:close/>
                  <a:moveTo>
                    <a:pt x="2034" y="1265"/>
                  </a:moveTo>
                  <a:cubicBezTo>
                    <a:pt x="2146" y="1002"/>
                    <a:pt x="2331" y="778"/>
                    <a:pt x="2565" y="621"/>
                  </a:cubicBezTo>
                  <a:cubicBezTo>
                    <a:pt x="2799" y="463"/>
                    <a:pt x="3080" y="371"/>
                    <a:pt x="3384" y="370"/>
                  </a:cubicBezTo>
                  <a:cubicBezTo>
                    <a:pt x="3587" y="370"/>
                    <a:pt x="3779" y="411"/>
                    <a:pt x="3954" y="485"/>
                  </a:cubicBezTo>
                  <a:cubicBezTo>
                    <a:pt x="4217" y="597"/>
                    <a:pt x="4441" y="782"/>
                    <a:pt x="4599" y="1016"/>
                  </a:cubicBezTo>
                  <a:cubicBezTo>
                    <a:pt x="4757" y="1250"/>
                    <a:pt x="4849" y="1531"/>
                    <a:pt x="4849" y="1835"/>
                  </a:cubicBezTo>
                  <a:cubicBezTo>
                    <a:pt x="4849" y="1839"/>
                    <a:pt x="4848" y="1843"/>
                    <a:pt x="4848" y="1847"/>
                  </a:cubicBezTo>
                  <a:cubicBezTo>
                    <a:pt x="4813" y="1849"/>
                    <a:pt x="4778" y="1851"/>
                    <a:pt x="4743" y="1854"/>
                  </a:cubicBezTo>
                  <a:cubicBezTo>
                    <a:pt x="4332" y="1879"/>
                    <a:pt x="3871" y="1893"/>
                    <a:pt x="3384" y="1893"/>
                  </a:cubicBezTo>
                  <a:cubicBezTo>
                    <a:pt x="2946" y="1893"/>
                    <a:pt x="2528" y="1881"/>
                    <a:pt x="2149" y="1861"/>
                  </a:cubicBezTo>
                  <a:cubicBezTo>
                    <a:pt x="2071" y="1856"/>
                    <a:pt x="1994" y="1852"/>
                    <a:pt x="1920" y="1847"/>
                  </a:cubicBezTo>
                  <a:cubicBezTo>
                    <a:pt x="1920" y="1843"/>
                    <a:pt x="1919" y="1839"/>
                    <a:pt x="1919" y="1835"/>
                  </a:cubicBezTo>
                  <a:cubicBezTo>
                    <a:pt x="1920" y="1632"/>
                    <a:pt x="1960" y="1440"/>
                    <a:pt x="2034" y="1265"/>
                  </a:cubicBezTo>
                  <a:close/>
                  <a:moveTo>
                    <a:pt x="897" y="1738"/>
                  </a:moveTo>
                  <a:cubicBezTo>
                    <a:pt x="794" y="1721"/>
                    <a:pt x="702" y="1703"/>
                    <a:pt x="623" y="1685"/>
                  </a:cubicBezTo>
                  <a:cubicBezTo>
                    <a:pt x="598" y="1679"/>
                    <a:pt x="574" y="1673"/>
                    <a:pt x="552" y="1667"/>
                  </a:cubicBezTo>
                  <a:cubicBezTo>
                    <a:pt x="586" y="1658"/>
                    <a:pt x="624" y="1649"/>
                    <a:pt x="665" y="1640"/>
                  </a:cubicBezTo>
                  <a:cubicBezTo>
                    <a:pt x="794" y="1612"/>
                    <a:pt x="953" y="1585"/>
                    <a:pt x="1137" y="1561"/>
                  </a:cubicBezTo>
                  <a:cubicBezTo>
                    <a:pt x="1272" y="1544"/>
                    <a:pt x="1419" y="1528"/>
                    <a:pt x="1578" y="1514"/>
                  </a:cubicBezTo>
                  <a:cubicBezTo>
                    <a:pt x="1560" y="1613"/>
                    <a:pt x="1550" y="1714"/>
                    <a:pt x="1549" y="1818"/>
                  </a:cubicBezTo>
                  <a:cubicBezTo>
                    <a:pt x="1488" y="1812"/>
                    <a:pt x="1427" y="1806"/>
                    <a:pt x="1369" y="1800"/>
                  </a:cubicBezTo>
                  <a:cubicBezTo>
                    <a:pt x="1194" y="1781"/>
                    <a:pt x="1036" y="1761"/>
                    <a:pt x="897" y="1738"/>
                  </a:cubicBezTo>
                  <a:close/>
                  <a:moveTo>
                    <a:pt x="4734" y="2405"/>
                  </a:moveTo>
                  <a:cubicBezTo>
                    <a:pt x="4623" y="2668"/>
                    <a:pt x="4437" y="2892"/>
                    <a:pt x="4203" y="3050"/>
                  </a:cubicBezTo>
                  <a:cubicBezTo>
                    <a:pt x="3969" y="3207"/>
                    <a:pt x="3688" y="3299"/>
                    <a:pt x="3384" y="3300"/>
                  </a:cubicBezTo>
                  <a:cubicBezTo>
                    <a:pt x="3181" y="3300"/>
                    <a:pt x="2989" y="3259"/>
                    <a:pt x="2814" y="3185"/>
                  </a:cubicBezTo>
                  <a:cubicBezTo>
                    <a:pt x="2551" y="3074"/>
                    <a:pt x="2327" y="2888"/>
                    <a:pt x="2170" y="2654"/>
                  </a:cubicBezTo>
                  <a:cubicBezTo>
                    <a:pt x="2081" y="2523"/>
                    <a:pt x="2013" y="2377"/>
                    <a:pt x="1971" y="2221"/>
                  </a:cubicBezTo>
                  <a:cubicBezTo>
                    <a:pt x="1992" y="2223"/>
                    <a:pt x="2013" y="2224"/>
                    <a:pt x="2034" y="2225"/>
                  </a:cubicBezTo>
                  <a:cubicBezTo>
                    <a:pt x="2445" y="2250"/>
                    <a:pt x="2902" y="2263"/>
                    <a:pt x="3384" y="2263"/>
                  </a:cubicBezTo>
                  <a:cubicBezTo>
                    <a:pt x="3829" y="2263"/>
                    <a:pt x="4253" y="2252"/>
                    <a:pt x="4639" y="2231"/>
                  </a:cubicBezTo>
                  <a:cubicBezTo>
                    <a:pt x="4693" y="2228"/>
                    <a:pt x="4745" y="2225"/>
                    <a:pt x="4797" y="2221"/>
                  </a:cubicBezTo>
                  <a:cubicBezTo>
                    <a:pt x="4780" y="2284"/>
                    <a:pt x="4759" y="2346"/>
                    <a:pt x="4734" y="2405"/>
                  </a:cubicBezTo>
                  <a:close/>
                  <a:moveTo>
                    <a:pt x="5801" y="1749"/>
                  </a:moveTo>
                  <a:cubicBezTo>
                    <a:pt x="5632" y="1775"/>
                    <a:pt x="5436" y="1798"/>
                    <a:pt x="5219" y="1818"/>
                  </a:cubicBezTo>
                  <a:cubicBezTo>
                    <a:pt x="5218" y="1714"/>
                    <a:pt x="5208" y="1613"/>
                    <a:pt x="5191" y="1514"/>
                  </a:cubicBezTo>
                  <a:cubicBezTo>
                    <a:pt x="5322" y="1526"/>
                    <a:pt x="5445" y="1538"/>
                    <a:pt x="5560" y="1552"/>
                  </a:cubicBezTo>
                  <a:cubicBezTo>
                    <a:pt x="5711" y="1571"/>
                    <a:pt x="5847" y="1591"/>
                    <a:pt x="5965" y="1612"/>
                  </a:cubicBezTo>
                  <a:cubicBezTo>
                    <a:pt x="6054" y="1629"/>
                    <a:pt x="6132" y="1645"/>
                    <a:pt x="6199" y="1662"/>
                  </a:cubicBezTo>
                  <a:cubicBezTo>
                    <a:pt x="6205" y="1664"/>
                    <a:pt x="6211" y="1666"/>
                    <a:pt x="6216" y="1667"/>
                  </a:cubicBezTo>
                  <a:cubicBezTo>
                    <a:pt x="6109" y="1696"/>
                    <a:pt x="5968" y="1724"/>
                    <a:pt x="5801" y="1749"/>
                  </a:cubicBez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91273" y="3343984"/>
            <a:ext cx="2169267" cy="2169269"/>
            <a:chOff x="5136348" y="3291731"/>
            <a:chExt cx="2169267" cy="2169269"/>
          </a:xfrm>
        </p:grpSpPr>
        <p:sp>
          <p:nvSpPr>
            <p:cNvPr id="18" name="TextBox 17"/>
            <p:cNvSpPr txBox="1"/>
            <p:nvPr/>
          </p:nvSpPr>
          <p:spPr>
            <a:xfrm>
              <a:off x="5136348" y="3291731"/>
              <a:ext cx="2169267" cy="216926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216000" tIns="216000" rtlCol="0">
              <a:noAutofit/>
            </a:bodyPr>
            <a:lstStyle/>
            <a:p>
              <a:r>
                <a:rPr lang="fi-FI" sz="1500" b="1" dirty="0">
                  <a:solidFill>
                    <a:srgbClr val="23408F"/>
                  </a:solidFill>
                </a:rPr>
                <a:t>Elinikäistä terveyttä edistävät </a:t>
              </a:r>
              <a:r>
                <a:rPr lang="fi-FI" sz="1500" b="1" dirty="0" smtClean="0">
                  <a:solidFill>
                    <a:srgbClr val="23408F"/>
                  </a:solidFill>
                </a:rPr>
                <a:t>molekulaariset </a:t>
              </a:r>
              <a:r>
                <a:rPr lang="fi-FI" sz="1500" b="1" dirty="0">
                  <a:solidFill>
                    <a:srgbClr val="23408F"/>
                  </a:solidFill>
                </a:rPr>
                <a:t>ja ympäristötekijät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63872" y="4628682"/>
              <a:ext cx="369611" cy="649637"/>
              <a:chOff x="5241952" y="4628682"/>
              <a:chExt cx="369611" cy="649637"/>
            </a:xfrm>
          </p:grpSpPr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5381966" y="5062960"/>
                <a:ext cx="89585" cy="55768"/>
              </a:xfrm>
              <a:prstGeom prst="rect">
                <a:avLst/>
              </a:prstGeom>
              <a:solidFill>
                <a:srgbClr val="23408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5381966" y="4984055"/>
                <a:ext cx="89585" cy="55768"/>
              </a:xfrm>
              <a:prstGeom prst="rect">
                <a:avLst/>
              </a:prstGeom>
              <a:solidFill>
                <a:srgbClr val="23408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5381966" y="4905149"/>
                <a:ext cx="89585" cy="56361"/>
              </a:xfrm>
              <a:prstGeom prst="rect">
                <a:avLst/>
              </a:prstGeom>
              <a:solidFill>
                <a:srgbClr val="23408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5241952" y="4628682"/>
                <a:ext cx="369611" cy="649637"/>
              </a:xfrm>
              <a:custGeom>
                <a:avLst/>
                <a:gdLst>
                  <a:gd name="T0" fmla="*/ 0 w 2747"/>
                  <a:gd name="T1" fmla="*/ 1160 h 4817"/>
                  <a:gd name="T2" fmla="*/ 343 w 2747"/>
                  <a:gd name="T3" fmla="*/ 1160 h 4817"/>
                  <a:gd name="T4" fmla="*/ 343 w 2747"/>
                  <a:gd name="T5" fmla="*/ 3787 h 4817"/>
                  <a:gd name="T6" fmla="*/ 424 w 2747"/>
                  <a:gd name="T7" fmla="*/ 4188 h 4817"/>
                  <a:gd name="T8" fmla="*/ 797 w 2747"/>
                  <a:gd name="T9" fmla="*/ 4641 h 4817"/>
                  <a:gd name="T10" fmla="*/ 1373 w 2747"/>
                  <a:gd name="T11" fmla="*/ 4817 h 4817"/>
                  <a:gd name="T12" fmla="*/ 1774 w 2747"/>
                  <a:gd name="T13" fmla="*/ 4736 h 4817"/>
                  <a:gd name="T14" fmla="*/ 2227 w 2747"/>
                  <a:gd name="T15" fmla="*/ 4363 h 4817"/>
                  <a:gd name="T16" fmla="*/ 2403 w 2747"/>
                  <a:gd name="T17" fmla="*/ 3787 h 4817"/>
                  <a:gd name="T18" fmla="*/ 2403 w 2747"/>
                  <a:gd name="T19" fmla="*/ 1160 h 4817"/>
                  <a:gd name="T20" fmla="*/ 2747 w 2747"/>
                  <a:gd name="T21" fmla="*/ 1160 h 4817"/>
                  <a:gd name="T22" fmla="*/ 2747 w 2747"/>
                  <a:gd name="T23" fmla="*/ 953 h 4817"/>
                  <a:gd name="T24" fmla="*/ 2747 w 2747"/>
                  <a:gd name="T25" fmla="*/ 0 h 4817"/>
                  <a:gd name="T26" fmla="*/ 0 w 2747"/>
                  <a:gd name="T27" fmla="*/ 0 h 4817"/>
                  <a:gd name="T28" fmla="*/ 0 w 2747"/>
                  <a:gd name="T29" fmla="*/ 1160 h 4817"/>
                  <a:gd name="T30" fmla="*/ 1990 w 2747"/>
                  <a:gd name="T31" fmla="*/ 3787 h 4817"/>
                  <a:gd name="T32" fmla="*/ 1942 w 2747"/>
                  <a:gd name="T33" fmla="*/ 4027 h 4817"/>
                  <a:gd name="T34" fmla="*/ 1718 w 2747"/>
                  <a:gd name="T35" fmla="*/ 4298 h 4817"/>
                  <a:gd name="T36" fmla="*/ 1373 w 2747"/>
                  <a:gd name="T37" fmla="*/ 4404 h 4817"/>
                  <a:gd name="T38" fmla="*/ 1134 w 2747"/>
                  <a:gd name="T39" fmla="*/ 4355 h 4817"/>
                  <a:gd name="T40" fmla="*/ 862 w 2747"/>
                  <a:gd name="T41" fmla="*/ 4132 h 4817"/>
                  <a:gd name="T42" fmla="*/ 757 w 2747"/>
                  <a:gd name="T43" fmla="*/ 3787 h 4817"/>
                  <a:gd name="T44" fmla="*/ 757 w 2747"/>
                  <a:gd name="T45" fmla="*/ 1160 h 4817"/>
                  <a:gd name="T46" fmla="*/ 1990 w 2747"/>
                  <a:gd name="T47" fmla="*/ 1160 h 4817"/>
                  <a:gd name="T48" fmla="*/ 1990 w 2747"/>
                  <a:gd name="T49" fmla="*/ 3787 h 4817"/>
                  <a:gd name="T50" fmla="*/ 414 w 2747"/>
                  <a:gd name="T51" fmla="*/ 414 h 4817"/>
                  <a:gd name="T52" fmla="*/ 2333 w 2747"/>
                  <a:gd name="T53" fmla="*/ 414 h 4817"/>
                  <a:gd name="T54" fmla="*/ 2333 w 2747"/>
                  <a:gd name="T55" fmla="*/ 746 h 4817"/>
                  <a:gd name="T56" fmla="*/ 414 w 2747"/>
                  <a:gd name="T57" fmla="*/ 746 h 4817"/>
                  <a:gd name="T58" fmla="*/ 414 w 2747"/>
                  <a:gd name="T59" fmla="*/ 414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47" h="4817">
                    <a:moveTo>
                      <a:pt x="0" y="1160"/>
                    </a:moveTo>
                    <a:lnTo>
                      <a:pt x="343" y="1160"/>
                    </a:lnTo>
                    <a:lnTo>
                      <a:pt x="343" y="3787"/>
                    </a:lnTo>
                    <a:cubicBezTo>
                      <a:pt x="343" y="3929"/>
                      <a:pt x="372" y="4065"/>
                      <a:pt x="424" y="4188"/>
                    </a:cubicBezTo>
                    <a:cubicBezTo>
                      <a:pt x="503" y="4373"/>
                      <a:pt x="633" y="4530"/>
                      <a:pt x="797" y="4641"/>
                    </a:cubicBezTo>
                    <a:cubicBezTo>
                      <a:pt x="961" y="4752"/>
                      <a:pt x="1161" y="4817"/>
                      <a:pt x="1373" y="4817"/>
                    </a:cubicBezTo>
                    <a:cubicBezTo>
                      <a:pt x="1515" y="4817"/>
                      <a:pt x="1651" y="4788"/>
                      <a:pt x="1774" y="4736"/>
                    </a:cubicBezTo>
                    <a:cubicBezTo>
                      <a:pt x="1960" y="4658"/>
                      <a:pt x="2116" y="4527"/>
                      <a:pt x="2227" y="4363"/>
                    </a:cubicBezTo>
                    <a:cubicBezTo>
                      <a:pt x="2338" y="4199"/>
                      <a:pt x="2404" y="4000"/>
                      <a:pt x="2403" y="3787"/>
                    </a:cubicBezTo>
                    <a:lnTo>
                      <a:pt x="2403" y="1160"/>
                    </a:lnTo>
                    <a:lnTo>
                      <a:pt x="2747" y="1160"/>
                    </a:lnTo>
                    <a:lnTo>
                      <a:pt x="2747" y="953"/>
                    </a:lnTo>
                    <a:lnTo>
                      <a:pt x="2747" y="0"/>
                    </a:lnTo>
                    <a:lnTo>
                      <a:pt x="0" y="0"/>
                    </a:lnTo>
                    <a:lnTo>
                      <a:pt x="0" y="1160"/>
                    </a:lnTo>
                    <a:close/>
                    <a:moveTo>
                      <a:pt x="1990" y="3787"/>
                    </a:moveTo>
                    <a:cubicBezTo>
                      <a:pt x="1990" y="3873"/>
                      <a:pt x="1973" y="3953"/>
                      <a:pt x="1942" y="4027"/>
                    </a:cubicBezTo>
                    <a:cubicBezTo>
                      <a:pt x="1895" y="4137"/>
                      <a:pt x="1816" y="4232"/>
                      <a:pt x="1718" y="4298"/>
                    </a:cubicBezTo>
                    <a:cubicBezTo>
                      <a:pt x="1619" y="4365"/>
                      <a:pt x="1502" y="4404"/>
                      <a:pt x="1373" y="4404"/>
                    </a:cubicBezTo>
                    <a:cubicBezTo>
                      <a:pt x="1288" y="4404"/>
                      <a:pt x="1207" y="4386"/>
                      <a:pt x="1134" y="4355"/>
                    </a:cubicBezTo>
                    <a:cubicBezTo>
                      <a:pt x="1023" y="4309"/>
                      <a:pt x="929" y="4230"/>
                      <a:pt x="862" y="4132"/>
                    </a:cubicBezTo>
                    <a:cubicBezTo>
                      <a:pt x="796" y="4033"/>
                      <a:pt x="757" y="3916"/>
                      <a:pt x="757" y="3787"/>
                    </a:cubicBezTo>
                    <a:lnTo>
                      <a:pt x="757" y="1160"/>
                    </a:lnTo>
                    <a:lnTo>
                      <a:pt x="1990" y="1160"/>
                    </a:lnTo>
                    <a:lnTo>
                      <a:pt x="1990" y="3787"/>
                    </a:lnTo>
                    <a:close/>
                    <a:moveTo>
                      <a:pt x="414" y="414"/>
                    </a:moveTo>
                    <a:lnTo>
                      <a:pt x="2333" y="414"/>
                    </a:lnTo>
                    <a:lnTo>
                      <a:pt x="2333" y="746"/>
                    </a:lnTo>
                    <a:lnTo>
                      <a:pt x="414" y="746"/>
                    </a:lnTo>
                    <a:lnTo>
                      <a:pt x="414" y="414"/>
                    </a:lnTo>
                    <a:close/>
                  </a:path>
                </a:pathLst>
              </a:custGeom>
              <a:solidFill>
                <a:srgbClr val="23408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9591272" y="1083384"/>
            <a:ext cx="2169267" cy="2169269"/>
            <a:chOff x="7396948" y="3291731"/>
            <a:chExt cx="2169267" cy="2169269"/>
          </a:xfrm>
        </p:grpSpPr>
        <p:sp>
          <p:nvSpPr>
            <p:cNvPr id="25" name="TextBox 24"/>
            <p:cNvSpPr txBox="1"/>
            <p:nvPr/>
          </p:nvSpPr>
          <p:spPr>
            <a:xfrm>
              <a:off x="7396948" y="3291731"/>
              <a:ext cx="2169267" cy="216926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216000" tIns="216000" rtlCol="0">
              <a:noAutofit/>
            </a:bodyPr>
            <a:lstStyle/>
            <a:p>
              <a:r>
                <a:rPr lang="en-GB" sz="1500" b="1" dirty="0" err="1">
                  <a:solidFill>
                    <a:srgbClr val="23408F"/>
                  </a:solidFill>
                </a:rPr>
                <a:t>Ihmiset</a:t>
              </a:r>
              <a:r>
                <a:rPr lang="en-GB" sz="1500" b="1" dirty="0">
                  <a:solidFill>
                    <a:srgbClr val="23408F"/>
                  </a:solidFill>
                </a:rPr>
                <a:t> </a:t>
              </a:r>
              <a:r>
                <a:rPr lang="en-GB" sz="1500" b="1" dirty="0" err="1">
                  <a:solidFill>
                    <a:srgbClr val="23408F"/>
                  </a:solidFill>
                </a:rPr>
                <a:t>muuttuvassa</a:t>
              </a:r>
              <a:r>
                <a:rPr lang="en-GB" sz="1500" b="1" dirty="0">
                  <a:solidFill>
                    <a:srgbClr val="23408F"/>
                  </a:solidFill>
                </a:rPr>
                <a:t> </a:t>
              </a:r>
              <a:r>
                <a:rPr lang="en-GB" sz="1500" b="1" dirty="0" err="1">
                  <a:solidFill>
                    <a:srgbClr val="23408F"/>
                  </a:solidFill>
                </a:rPr>
                <a:t>maailmassa</a:t>
              </a:r>
              <a:endParaRPr lang="fi-FI" sz="1500" b="1" dirty="0">
                <a:solidFill>
                  <a:srgbClr val="23408F"/>
                </a:solidFill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7597557" y="4904556"/>
              <a:ext cx="846012" cy="382663"/>
            </a:xfrm>
            <a:custGeom>
              <a:avLst/>
              <a:gdLst>
                <a:gd name="T0" fmla="*/ 4861 w 6278"/>
                <a:gd name="T1" fmla="*/ 0 h 2836"/>
                <a:gd name="T2" fmla="*/ 3592 w 6278"/>
                <a:gd name="T3" fmla="*/ 790 h 2836"/>
                <a:gd name="T4" fmla="*/ 3168 w 6278"/>
                <a:gd name="T5" fmla="*/ 678 h 2836"/>
                <a:gd name="T6" fmla="*/ 2697 w 6278"/>
                <a:gd name="T7" fmla="*/ 811 h 2836"/>
                <a:gd name="T8" fmla="*/ 1418 w 6278"/>
                <a:gd name="T9" fmla="*/ 0 h 2836"/>
                <a:gd name="T10" fmla="*/ 0 w 6278"/>
                <a:gd name="T11" fmla="*/ 1418 h 2836"/>
                <a:gd name="T12" fmla="*/ 1418 w 6278"/>
                <a:gd name="T13" fmla="*/ 2836 h 2836"/>
                <a:gd name="T14" fmla="*/ 2835 w 6278"/>
                <a:gd name="T15" fmla="*/ 1418 h 2836"/>
                <a:gd name="T16" fmla="*/ 3168 w 6278"/>
                <a:gd name="T17" fmla="*/ 1167 h 2836"/>
                <a:gd name="T18" fmla="*/ 3370 w 6278"/>
                <a:gd name="T19" fmla="*/ 1230 h 2836"/>
                <a:gd name="T20" fmla="*/ 3443 w 6278"/>
                <a:gd name="T21" fmla="*/ 1418 h 2836"/>
                <a:gd name="T22" fmla="*/ 4861 w 6278"/>
                <a:gd name="T23" fmla="*/ 2836 h 2836"/>
                <a:gd name="T24" fmla="*/ 6278 w 6278"/>
                <a:gd name="T25" fmla="*/ 1418 h 2836"/>
                <a:gd name="T26" fmla="*/ 4861 w 6278"/>
                <a:gd name="T27" fmla="*/ 0 h 2836"/>
                <a:gd name="T28" fmla="*/ 1418 w 6278"/>
                <a:gd name="T29" fmla="*/ 2347 h 2836"/>
                <a:gd name="T30" fmla="*/ 489 w 6278"/>
                <a:gd name="T31" fmla="*/ 1418 h 2836"/>
                <a:gd name="T32" fmla="*/ 1418 w 6278"/>
                <a:gd name="T33" fmla="*/ 489 h 2836"/>
                <a:gd name="T34" fmla="*/ 2346 w 6278"/>
                <a:gd name="T35" fmla="*/ 1418 h 2836"/>
                <a:gd name="T36" fmla="*/ 1418 w 6278"/>
                <a:gd name="T37" fmla="*/ 2347 h 2836"/>
                <a:gd name="T38" fmla="*/ 4861 w 6278"/>
                <a:gd name="T39" fmla="*/ 2347 h 2836"/>
                <a:gd name="T40" fmla="*/ 3932 w 6278"/>
                <a:gd name="T41" fmla="*/ 1418 h 2836"/>
                <a:gd name="T42" fmla="*/ 4861 w 6278"/>
                <a:gd name="T43" fmla="*/ 489 h 2836"/>
                <a:gd name="T44" fmla="*/ 5790 w 6278"/>
                <a:gd name="T45" fmla="*/ 1418 h 2836"/>
                <a:gd name="T46" fmla="*/ 4861 w 6278"/>
                <a:gd name="T47" fmla="*/ 2347 h 2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78" h="2836">
                  <a:moveTo>
                    <a:pt x="4861" y="0"/>
                  </a:moveTo>
                  <a:cubicBezTo>
                    <a:pt x="4305" y="0"/>
                    <a:pt x="3824" y="323"/>
                    <a:pt x="3592" y="790"/>
                  </a:cubicBezTo>
                  <a:cubicBezTo>
                    <a:pt x="3470" y="718"/>
                    <a:pt x="3323" y="678"/>
                    <a:pt x="3168" y="678"/>
                  </a:cubicBezTo>
                  <a:cubicBezTo>
                    <a:pt x="3003" y="678"/>
                    <a:pt x="2837" y="725"/>
                    <a:pt x="2697" y="811"/>
                  </a:cubicBezTo>
                  <a:cubicBezTo>
                    <a:pt x="2469" y="333"/>
                    <a:pt x="1982" y="0"/>
                    <a:pt x="1418" y="0"/>
                  </a:cubicBezTo>
                  <a:cubicBezTo>
                    <a:pt x="636" y="0"/>
                    <a:pt x="0" y="636"/>
                    <a:pt x="0" y="1418"/>
                  </a:cubicBezTo>
                  <a:cubicBezTo>
                    <a:pt x="0" y="2200"/>
                    <a:pt x="636" y="2836"/>
                    <a:pt x="1418" y="2836"/>
                  </a:cubicBezTo>
                  <a:cubicBezTo>
                    <a:pt x="2199" y="2836"/>
                    <a:pt x="2835" y="2200"/>
                    <a:pt x="2835" y="1418"/>
                  </a:cubicBezTo>
                  <a:cubicBezTo>
                    <a:pt x="2835" y="1235"/>
                    <a:pt x="3040" y="1167"/>
                    <a:pt x="3168" y="1167"/>
                  </a:cubicBezTo>
                  <a:cubicBezTo>
                    <a:pt x="3249" y="1167"/>
                    <a:pt x="3322" y="1190"/>
                    <a:pt x="3370" y="1230"/>
                  </a:cubicBezTo>
                  <a:cubicBezTo>
                    <a:pt x="3419" y="1271"/>
                    <a:pt x="3443" y="1333"/>
                    <a:pt x="3443" y="1418"/>
                  </a:cubicBezTo>
                  <a:cubicBezTo>
                    <a:pt x="3443" y="2200"/>
                    <a:pt x="4079" y="2836"/>
                    <a:pt x="4861" y="2836"/>
                  </a:cubicBezTo>
                  <a:cubicBezTo>
                    <a:pt x="5642" y="2836"/>
                    <a:pt x="6278" y="2200"/>
                    <a:pt x="6278" y="1418"/>
                  </a:cubicBezTo>
                  <a:cubicBezTo>
                    <a:pt x="6278" y="636"/>
                    <a:pt x="5642" y="0"/>
                    <a:pt x="4861" y="0"/>
                  </a:cubicBezTo>
                  <a:close/>
                  <a:moveTo>
                    <a:pt x="1418" y="2347"/>
                  </a:moveTo>
                  <a:cubicBezTo>
                    <a:pt x="906" y="2347"/>
                    <a:pt x="489" y="1930"/>
                    <a:pt x="489" y="1418"/>
                  </a:cubicBezTo>
                  <a:cubicBezTo>
                    <a:pt x="489" y="906"/>
                    <a:pt x="906" y="489"/>
                    <a:pt x="1418" y="489"/>
                  </a:cubicBezTo>
                  <a:cubicBezTo>
                    <a:pt x="1930" y="489"/>
                    <a:pt x="2346" y="906"/>
                    <a:pt x="2346" y="1418"/>
                  </a:cubicBezTo>
                  <a:cubicBezTo>
                    <a:pt x="2346" y="1930"/>
                    <a:pt x="1930" y="2347"/>
                    <a:pt x="1418" y="2347"/>
                  </a:cubicBezTo>
                  <a:close/>
                  <a:moveTo>
                    <a:pt x="4861" y="2347"/>
                  </a:moveTo>
                  <a:cubicBezTo>
                    <a:pt x="4349" y="2347"/>
                    <a:pt x="3932" y="1930"/>
                    <a:pt x="3932" y="1418"/>
                  </a:cubicBezTo>
                  <a:cubicBezTo>
                    <a:pt x="3932" y="906"/>
                    <a:pt x="4349" y="489"/>
                    <a:pt x="4861" y="489"/>
                  </a:cubicBezTo>
                  <a:cubicBezTo>
                    <a:pt x="5373" y="489"/>
                    <a:pt x="5790" y="906"/>
                    <a:pt x="5790" y="1418"/>
                  </a:cubicBezTo>
                  <a:cubicBezTo>
                    <a:pt x="5790" y="1930"/>
                    <a:pt x="5373" y="2347"/>
                    <a:pt x="4861" y="2347"/>
                  </a:cubicBez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</p:grpSp>
      <p:sp>
        <p:nvSpPr>
          <p:cNvPr id="27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566863" y="6436800"/>
            <a:ext cx="661027" cy="216000"/>
          </a:xfrm>
        </p:spPr>
        <p:txBody>
          <a:bodyPr/>
          <a:lstStyle/>
          <a:p>
            <a:fld id="{912C21AB-6E20-49FB-9FB2-088F6BD593BC}" type="datetime1">
              <a:rPr lang="en-GB" smtClean="0"/>
              <a:t>18/12/2017</a:t>
            </a:fld>
            <a:endParaRPr lang="fi-FI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2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9916176" cy="3565321"/>
          </a:xfrm>
        </p:spPr>
        <p:txBody>
          <a:bodyPr>
            <a:normAutofit/>
          </a:bodyPr>
          <a:lstStyle/>
          <a:p>
            <a:r>
              <a:rPr lang="en-GB" sz="3600" dirty="0" err="1"/>
              <a:t>Tutkimuksen</a:t>
            </a:r>
            <a:r>
              <a:rPr lang="en-GB" sz="3600" dirty="0"/>
              <a:t> </a:t>
            </a:r>
            <a:r>
              <a:rPr lang="en-GB" sz="3600" dirty="0" err="1" smtClean="0"/>
              <a:t>kärjet</a:t>
            </a:r>
            <a:r>
              <a:rPr lang="en-GB" sz="3600" dirty="0" smtClean="0"/>
              <a:t> </a:t>
            </a:r>
            <a:r>
              <a:rPr lang="en-GB" sz="3600" dirty="0" err="1" smtClean="0"/>
              <a:t>täydentävät</a:t>
            </a:r>
            <a:r>
              <a:rPr lang="en-GB" sz="3600" dirty="0" smtClean="0"/>
              <a:t> </a:t>
            </a:r>
            <a:r>
              <a:rPr lang="en-GB" sz="3600" dirty="0" err="1" smtClean="0"/>
              <a:t>profiilin</a:t>
            </a:r>
            <a:endParaRPr lang="en-GB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663111" y="3452554"/>
            <a:ext cx="2644131" cy="2659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216000" rIns="144000" rtlCol="0" anchor="b">
            <a:noAutofit/>
          </a:bodyPr>
          <a:lstStyle/>
          <a:p>
            <a:r>
              <a:rPr lang="en-GB" sz="1500" b="1" dirty="0">
                <a:solidFill>
                  <a:srgbClr val="23408F"/>
                </a:solidFill>
              </a:rPr>
              <a:t>Creating </a:t>
            </a:r>
            <a:r>
              <a:rPr lang="en-GB" sz="1500" b="1" dirty="0" smtClean="0">
                <a:solidFill>
                  <a:srgbClr val="23408F"/>
                </a:solidFill>
              </a:rPr>
              <a:t>sustainability </a:t>
            </a:r>
            <a:endParaRPr lang="en-GB" sz="1500" b="1" dirty="0">
              <a:solidFill>
                <a:srgbClr val="23408F"/>
              </a:solidFill>
            </a:endParaRPr>
          </a:p>
          <a:p>
            <a:r>
              <a:rPr lang="en-GB" sz="1500" b="1" dirty="0">
                <a:solidFill>
                  <a:srgbClr val="23408F"/>
                </a:solidFill>
              </a:rPr>
              <a:t>by materials </a:t>
            </a:r>
            <a:r>
              <a:rPr lang="en-GB" sz="1500" b="1" dirty="0" smtClean="0">
                <a:solidFill>
                  <a:srgbClr val="23408F"/>
                </a:solidFill>
              </a:rPr>
              <a:t>and </a:t>
            </a:r>
            <a:r>
              <a:rPr lang="en-GB" sz="1500" b="1" dirty="0">
                <a:solidFill>
                  <a:srgbClr val="23408F"/>
                </a:solidFill>
              </a:rPr>
              <a:t>systems</a:t>
            </a:r>
            <a:endParaRPr lang="fi-FI" sz="1500" b="1" dirty="0">
              <a:solidFill>
                <a:srgbClr val="23408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9006" y="3452555"/>
            <a:ext cx="2744160" cy="265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216000" tIns="216000" rIns="180000" rtlCol="0" anchor="b">
            <a:noAutofit/>
          </a:bodyPr>
          <a:lstStyle/>
          <a:p>
            <a:pPr algn="r"/>
            <a:r>
              <a:rPr lang="en-GB" sz="1500" b="1" dirty="0">
                <a:solidFill>
                  <a:srgbClr val="23408F"/>
                </a:solidFill>
              </a:rPr>
              <a:t>Molecular </a:t>
            </a:r>
            <a:r>
              <a:rPr lang="en-GB" sz="1500" b="1" dirty="0" smtClean="0">
                <a:solidFill>
                  <a:srgbClr val="23408F"/>
                </a:solidFill>
              </a:rPr>
              <a:t>and environmental basis for</a:t>
            </a:r>
            <a:br>
              <a:rPr lang="en-GB" sz="1500" b="1" dirty="0" smtClean="0">
                <a:solidFill>
                  <a:srgbClr val="23408F"/>
                </a:solidFill>
              </a:rPr>
            </a:br>
            <a:r>
              <a:rPr lang="en-GB" sz="1500" b="1" dirty="0" smtClean="0">
                <a:solidFill>
                  <a:srgbClr val="23408F"/>
                </a:solidFill>
              </a:rPr>
              <a:t>life-long </a:t>
            </a:r>
            <a:r>
              <a:rPr lang="en-GB" sz="1500" b="1" dirty="0">
                <a:solidFill>
                  <a:srgbClr val="23408F"/>
                </a:solidFill>
              </a:rPr>
              <a:t>health</a:t>
            </a:r>
            <a:endParaRPr lang="fi-FI" sz="1500" b="1" dirty="0">
              <a:solidFill>
                <a:srgbClr val="23408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9884" y="1365149"/>
            <a:ext cx="4032698" cy="2046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216000" rtlCol="0">
            <a:noAutofit/>
          </a:bodyPr>
          <a:lstStyle/>
          <a:p>
            <a:r>
              <a:rPr lang="en-GB" sz="1500" b="1" dirty="0">
                <a:solidFill>
                  <a:srgbClr val="23408F"/>
                </a:solidFill>
              </a:rPr>
              <a:t>Digital solutions </a:t>
            </a:r>
            <a:r>
              <a:rPr lang="en-GB" sz="1500" b="1" dirty="0" smtClean="0">
                <a:solidFill>
                  <a:srgbClr val="23408F"/>
                </a:solidFill>
              </a:rPr>
              <a:t>in</a:t>
            </a:r>
            <a:br>
              <a:rPr lang="en-GB" sz="1500" b="1" dirty="0" smtClean="0">
                <a:solidFill>
                  <a:srgbClr val="23408F"/>
                </a:solidFill>
              </a:rPr>
            </a:br>
            <a:r>
              <a:rPr lang="en-GB" sz="1500" b="1" dirty="0" smtClean="0">
                <a:solidFill>
                  <a:srgbClr val="23408F"/>
                </a:solidFill>
              </a:rPr>
              <a:t>sensing and</a:t>
            </a:r>
            <a:br>
              <a:rPr lang="en-GB" sz="1500" b="1" dirty="0" smtClean="0">
                <a:solidFill>
                  <a:srgbClr val="23408F"/>
                </a:solidFill>
              </a:rPr>
            </a:br>
            <a:r>
              <a:rPr lang="en-GB" sz="1500" b="1" dirty="0" smtClean="0">
                <a:solidFill>
                  <a:srgbClr val="23408F"/>
                </a:solidFill>
              </a:rPr>
              <a:t>interactions</a:t>
            </a:r>
            <a:endParaRPr lang="fi-FI" sz="1500" b="1" dirty="0">
              <a:solidFill>
                <a:srgbClr val="23408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9884" y="3452555"/>
            <a:ext cx="2340176" cy="265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216000" rtlCol="0" anchor="b">
            <a:noAutofit/>
          </a:bodyPr>
          <a:lstStyle/>
          <a:p>
            <a:r>
              <a:rPr lang="en-GB" sz="1500" b="1" dirty="0">
                <a:solidFill>
                  <a:srgbClr val="23408F"/>
                </a:solidFill>
              </a:rPr>
              <a:t>Earth and near-space system and </a:t>
            </a:r>
            <a:r>
              <a:rPr lang="en-GB" sz="1500" b="1" dirty="0" smtClean="0">
                <a:solidFill>
                  <a:srgbClr val="23408F"/>
                </a:solidFill>
              </a:rPr>
              <a:t>environmental </a:t>
            </a:r>
            <a:r>
              <a:rPr lang="en-GB" sz="1500" b="1" dirty="0">
                <a:solidFill>
                  <a:srgbClr val="23408F"/>
                </a:solidFill>
              </a:rPr>
              <a:t>change</a:t>
            </a:r>
            <a:endParaRPr lang="fi-FI" sz="1500" b="1" dirty="0">
              <a:solidFill>
                <a:srgbClr val="23408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65076" y="1365149"/>
            <a:ext cx="3748089" cy="2044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216000" rIns="180000" rtlCol="0">
            <a:noAutofit/>
          </a:bodyPr>
          <a:lstStyle/>
          <a:p>
            <a:pPr algn="r"/>
            <a:r>
              <a:rPr lang="en-GB" sz="1500" b="1" dirty="0" smtClean="0">
                <a:solidFill>
                  <a:srgbClr val="23408F"/>
                </a:solidFill>
              </a:rPr>
              <a:t>Understanding</a:t>
            </a:r>
            <a:br>
              <a:rPr lang="en-GB" sz="1500" b="1" dirty="0" smtClean="0">
                <a:solidFill>
                  <a:srgbClr val="23408F"/>
                </a:solidFill>
              </a:rPr>
            </a:br>
            <a:r>
              <a:rPr lang="en-GB" sz="1500" b="1" dirty="0" smtClean="0">
                <a:solidFill>
                  <a:srgbClr val="23408F"/>
                </a:solidFill>
              </a:rPr>
              <a:t>humans</a:t>
            </a:r>
            <a:br>
              <a:rPr lang="en-GB" sz="1500" b="1" dirty="0" smtClean="0">
                <a:solidFill>
                  <a:srgbClr val="23408F"/>
                </a:solidFill>
              </a:rPr>
            </a:br>
            <a:r>
              <a:rPr lang="en-GB" sz="1500" b="1" dirty="0" smtClean="0">
                <a:solidFill>
                  <a:srgbClr val="23408F"/>
                </a:solidFill>
              </a:rPr>
              <a:t>in </a:t>
            </a:r>
            <a:r>
              <a:rPr lang="en-GB" sz="1500" b="1" dirty="0">
                <a:solidFill>
                  <a:srgbClr val="23408F"/>
                </a:solidFill>
              </a:rPr>
              <a:t>change</a:t>
            </a:r>
            <a:endParaRPr lang="fi-FI" sz="1500" b="1" dirty="0">
              <a:solidFill>
                <a:srgbClr val="23408F"/>
              </a:solidFill>
            </a:endParaRPr>
          </a:p>
        </p:txBody>
      </p:sp>
      <p:sp>
        <p:nvSpPr>
          <p:cNvPr id="52" name="Freeform 20"/>
          <p:cNvSpPr>
            <a:spLocks noEditPoints="1"/>
          </p:cNvSpPr>
          <p:nvPr/>
        </p:nvSpPr>
        <p:spPr bwMode="auto">
          <a:xfrm>
            <a:off x="4885707" y="4988489"/>
            <a:ext cx="311661" cy="313219"/>
          </a:xfrm>
          <a:custGeom>
            <a:avLst/>
            <a:gdLst>
              <a:gd name="T0" fmla="*/ 881 w 3523"/>
              <a:gd name="T1" fmla="*/ 506 h 3537"/>
              <a:gd name="T2" fmla="*/ 1762 w 3523"/>
              <a:gd name="T3" fmla="*/ 0 h 3537"/>
              <a:gd name="T4" fmla="*/ 2643 w 3523"/>
              <a:gd name="T5" fmla="*/ 506 h 3537"/>
              <a:gd name="T6" fmla="*/ 2643 w 3523"/>
              <a:gd name="T7" fmla="*/ 1517 h 3537"/>
              <a:gd name="T8" fmla="*/ 1762 w 3523"/>
              <a:gd name="T9" fmla="*/ 2022 h 3537"/>
              <a:gd name="T10" fmla="*/ 881 w 3523"/>
              <a:gd name="T11" fmla="*/ 1517 h 3537"/>
              <a:gd name="T12" fmla="*/ 881 w 3523"/>
              <a:gd name="T13" fmla="*/ 506 h 3537"/>
              <a:gd name="T14" fmla="*/ 0 w 3523"/>
              <a:gd name="T15" fmla="*/ 2020 h 3537"/>
              <a:gd name="T16" fmla="*/ 881 w 3523"/>
              <a:gd name="T17" fmla="*/ 1514 h 3537"/>
              <a:gd name="T18" fmla="*/ 1762 w 3523"/>
              <a:gd name="T19" fmla="*/ 2020 h 3537"/>
              <a:gd name="T20" fmla="*/ 1762 w 3523"/>
              <a:gd name="T21" fmla="*/ 3031 h 3537"/>
              <a:gd name="T22" fmla="*/ 881 w 3523"/>
              <a:gd name="T23" fmla="*/ 3537 h 3537"/>
              <a:gd name="T24" fmla="*/ 0 w 3523"/>
              <a:gd name="T25" fmla="*/ 3031 h 3537"/>
              <a:gd name="T26" fmla="*/ 0 w 3523"/>
              <a:gd name="T27" fmla="*/ 2020 h 3537"/>
              <a:gd name="T28" fmla="*/ 1762 w 3523"/>
              <a:gd name="T29" fmla="*/ 2020 h 3537"/>
              <a:gd name="T30" fmla="*/ 2643 w 3523"/>
              <a:gd name="T31" fmla="*/ 1514 h 3537"/>
              <a:gd name="T32" fmla="*/ 3523 w 3523"/>
              <a:gd name="T33" fmla="*/ 2020 h 3537"/>
              <a:gd name="T34" fmla="*/ 3523 w 3523"/>
              <a:gd name="T35" fmla="*/ 3031 h 3537"/>
              <a:gd name="T36" fmla="*/ 2643 w 3523"/>
              <a:gd name="T37" fmla="*/ 3537 h 3537"/>
              <a:gd name="T38" fmla="*/ 1762 w 3523"/>
              <a:gd name="T39" fmla="*/ 3031 h 3537"/>
              <a:gd name="T40" fmla="*/ 1762 w 3523"/>
              <a:gd name="T41" fmla="*/ 2020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3" h="3537">
                <a:moveTo>
                  <a:pt x="881" y="506"/>
                </a:moveTo>
                <a:lnTo>
                  <a:pt x="1762" y="0"/>
                </a:lnTo>
                <a:lnTo>
                  <a:pt x="2643" y="506"/>
                </a:lnTo>
                <a:lnTo>
                  <a:pt x="2643" y="1517"/>
                </a:lnTo>
                <a:lnTo>
                  <a:pt x="1762" y="2022"/>
                </a:lnTo>
                <a:lnTo>
                  <a:pt x="881" y="1517"/>
                </a:lnTo>
                <a:lnTo>
                  <a:pt x="881" y="506"/>
                </a:lnTo>
                <a:close/>
                <a:moveTo>
                  <a:pt x="0" y="2020"/>
                </a:moveTo>
                <a:lnTo>
                  <a:pt x="881" y="1514"/>
                </a:lnTo>
                <a:lnTo>
                  <a:pt x="1762" y="2020"/>
                </a:lnTo>
                <a:lnTo>
                  <a:pt x="1762" y="3031"/>
                </a:lnTo>
                <a:lnTo>
                  <a:pt x="881" y="3537"/>
                </a:lnTo>
                <a:lnTo>
                  <a:pt x="0" y="3031"/>
                </a:lnTo>
                <a:lnTo>
                  <a:pt x="0" y="2020"/>
                </a:lnTo>
                <a:close/>
                <a:moveTo>
                  <a:pt x="1762" y="2020"/>
                </a:moveTo>
                <a:lnTo>
                  <a:pt x="2643" y="1514"/>
                </a:lnTo>
                <a:lnTo>
                  <a:pt x="3523" y="2020"/>
                </a:lnTo>
                <a:lnTo>
                  <a:pt x="3523" y="3031"/>
                </a:lnTo>
                <a:lnTo>
                  <a:pt x="2643" y="3537"/>
                </a:lnTo>
                <a:lnTo>
                  <a:pt x="1762" y="3031"/>
                </a:lnTo>
                <a:lnTo>
                  <a:pt x="1762" y="2020"/>
                </a:lnTo>
                <a:close/>
              </a:path>
            </a:pathLst>
          </a:custGeom>
          <a:noFill/>
          <a:ln w="38100" cap="flat">
            <a:solidFill>
              <a:srgbClr val="2340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500">
              <a:solidFill>
                <a:prstClr val="black"/>
              </a:solidFill>
            </a:endParaRPr>
          </a:p>
        </p:txBody>
      </p:sp>
      <p:sp>
        <p:nvSpPr>
          <p:cNvPr id="53" name="Freeform 26"/>
          <p:cNvSpPr>
            <a:spLocks noEditPoints="1"/>
          </p:cNvSpPr>
          <p:nvPr/>
        </p:nvSpPr>
        <p:spPr bwMode="auto">
          <a:xfrm>
            <a:off x="9349519" y="3020773"/>
            <a:ext cx="512632" cy="231870"/>
          </a:xfrm>
          <a:custGeom>
            <a:avLst/>
            <a:gdLst>
              <a:gd name="T0" fmla="*/ 4861 w 6278"/>
              <a:gd name="T1" fmla="*/ 0 h 2836"/>
              <a:gd name="T2" fmla="*/ 3592 w 6278"/>
              <a:gd name="T3" fmla="*/ 790 h 2836"/>
              <a:gd name="T4" fmla="*/ 3168 w 6278"/>
              <a:gd name="T5" fmla="*/ 678 h 2836"/>
              <a:gd name="T6" fmla="*/ 2697 w 6278"/>
              <a:gd name="T7" fmla="*/ 811 h 2836"/>
              <a:gd name="T8" fmla="*/ 1418 w 6278"/>
              <a:gd name="T9" fmla="*/ 0 h 2836"/>
              <a:gd name="T10" fmla="*/ 0 w 6278"/>
              <a:gd name="T11" fmla="*/ 1418 h 2836"/>
              <a:gd name="T12" fmla="*/ 1418 w 6278"/>
              <a:gd name="T13" fmla="*/ 2836 h 2836"/>
              <a:gd name="T14" fmla="*/ 2835 w 6278"/>
              <a:gd name="T15" fmla="*/ 1418 h 2836"/>
              <a:gd name="T16" fmla="*/ 3168 w 6278"/>
              <a:gd name="T17" fmla="*/ 1167 h 2836"/>
              <a:gd name="T18" fmla="*/ 3370 w 6278"/>
              <a:gd name="T19" fmla="*/ 1230 h 2836"/>
              <a:gd name="T20" fmla="*/ 3443 w 6278"/>
              <a:gd name="T21" fmla="*/ 1418 h 2836"/>
              <a:gd name="T22" fmla="*/ 4861 w 6278"/>
              <a:gd name="T23" fmla="*/ 2836 h 2836"/>
              <a:gd name="T24" fmla="*/ 6278 w 6278"/>
              <a:gd name="T25" fmla="*/ 1418 h 2836"/>
              <a:gd name="T26" fmla="*/ 4861 w 6278"/>
              <a:gd name="T27" fmla="*/ 0 h 2836"/>
              <a:gd name="T28" fmla="*/ 1418 w 6278"/>
              <a:gd name="T29" fmla="*/ 2347 h 2836"/>
              <a:gd name="T30" fmla="*/ 489 w 6278"/>
              <a:gd name="T31" fmla="*/ 1418 h 2836"/>
              <a:gd name="T32" fmla="*/ 1418 w 6278"/>
              <a:gd name="T33" fmla="*/ 489 h 2836"/>
              <a:gd name="T34" fmla="*/ 2346 w 6278"/>
              <a:gd name="T35" fmla="*/ 1418 h 2836"/>
              <a:gd name="T36" fmla="*/ 1418 w 6278"/>
              <a:gd name="T37" fmla="*/ 2347 h 2836"/>
              <a:gd name="T38" fmla="*/ 4861 w 6278"/>
              <a:gd name="T39" fmla="*/ 2347 h 2836"/>
              <a:gd name="T40" fmla="*/ 3932 w 6278"/>
              <a:gd name="T41" fmla="*/ 1418 h 2836"/>
              <a:gd name="T42" fmla="*/ 4861 w 6278"/>
              <a:gd name="T43" fmla="*/ 489 h 2836"/>
              <a:gd name="T44" fmla="*/ 5790 w 6278"/>
              <a:gd name="T45" fmla="*/ 1418 h 2836"/>
              <a:gd name="T46" fmla="*/ 4861 w 6278"/>
              <a:gd name="T47" fmla="*/ 2347 h 2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278" h="2836">
                <a:moveTo>
                  <a:pt x="4861" y="0"/>
                </a:moveTo>
                <a:cubicBezTo>
                  <a:pt x="4305" y="0"/>
                  <a:pt x="3824" y="323"/>
                  <a:pt x="3592" y="790"/>
                </a:cubicBezTo>
                <a:cubicBezTo>
                  <a:pt x="3470" y="718"/>
                  <a:pt x="3323" y="678"/>
                  <a:pt x="3168" y="678"/>
                </a:cubicBezTo>
                <a:cubicBezTo>
                  <a:pt x="3003" y="678"/>
                  <a:pt x="2837" y="725"/>
                  <a:pt x="2697" y="811"/>
                </a:cubicBezTo>
                <a:cubicBezTo>
                  <a:pt x="2469" y="333"/>
                  <a:pt x="1982" y="0"/>
                  <a:pt x="1418" y="0"/>
                </a:cubicBezTo>
                <a:cubicBezTo>
                  <a:pt x="636" y="0"/>
                  <a:pt x="0" y="636"/>
                  <a:pt x="0" y="1418"/>
                </a:cubicBezTo>
                <a:cubicBezTo>
                  <a:pt x="0" y="2200"/>
                  <a:pt x="636" y="2836"/>
                  <a:pt x="1418" y="2836"/>
                </a:cubicBezTo>
                <a:cubicBezTo>
                  <a:pt x="2199" y="2836"/>
                  <a:pt x="2835" y="2200"/>
                  <a:pt x="2835" y="1418"/>
                </a:cubicBezTo>
                <a:cubicBezTo>
                  <a:pt x="2835" y="1235"/>
                  <a:pt x="3040" y="1167"/>
                  <a:pt x="3168" y="1167"/>
                </a:cubicBezTo>
                <a:cubicBezTo>
                  <a:pt x="3249" y="1167"/>
                  <a:pt x="3322" y="1190"/>
                  <a:pt x="3370" y="1230"/>
                </a:cubicBezTo>
                <a:cubicBezTo>
                  <a:pt x="3419" y="1271"/>
                  <a:pt x="3443" y="1333"/>
                  <a:pt x="3443" y="1418"/>
                </a:cubicBezTo>
                <a:cubicBezTo>
                  <a:pt x="3443" y="2200"/>
                  <a:pt x="4079" y="2836"/>
                  <a:pt x="4861" y="2836"/>
                </a:cubicBezTo>
                <a:cubicBezTo>
                  <a:pt x="5642" y="2836"/>
                  <a:pt x="6278" y="2200"/>
                  <a:pt x="6278" y="1418"/>
                </a:cubicBezTo>
                <a:cubicBezTo>
                  <a:pt x="6278" y="636"/>
                  <a:pt x="5642" y="0"/>
                  <a:pt x="4861" y="0"/>
                </a:cubicBezTo>
                <a:close/>
                <a:moveTo>
                  <a:pt x="1418" y="2347"/>
                </a:moveTo>
                <a:cubicBezTo>
                  <a:pt x="906" y="2347"/>
                  <a:pt x="489" y="1930"/>
                  <a:pt x="489" y="1418"/>
                </a:cubicBezTo>
                <a:cubicBezTo>
                  <a:pt x="489" y="906"/>
                  <a:pt x="906" y="489"/>
                  <a:pt x="1418" y="489"/>
                </a:cubicBezTo>
                <a:cubicBezTo>
                  <a:pt x="1930" y="489"/>
                  <a:pt x="2346" y="906"/>
                  <a:pt x="2346" y="1418"/>
                </a:cubicBezTo>
                <a:cubicBezTo>
                  <a:pt x="2346" y="1930"/>
                  <a:pt x="1930" y="2347"/>
                  <a:pt x="1418" y="2347"/>
                </a:cubicBezTo>
                <a:close/>
                <a:moveTo>
                  <a:pt x="4861" y="2347"/>
                </a:moveTo>
                <a:cubicBezTo>
                  <a:pt x="4349" y="2347"/>
                  <a:pt x="3932" y="1930"/>
                  <a:pt x="3932" y="1418"/>
                </a:cubicBezTo>
                <a:cubicBezTo>
                  <a:pt x="3932" y="906"/>
                  <a:pt x="4349" y="489"/>
                  <a:pt x="4861" y="489"/>
                </a:cubicBezTo>
                <a:cubicBezTo>
                  <a:pt x="5373" y="489"/>
                  <a:pt x="5790" y="906"/>
                  <a:pt x="5790" y="1418"/>
                </a:cubicBezTo>
                <a:cubicBezTo>
                  <a:pt x="5790" y="1930"/>
                  <a:pt x="5373" y="2347"/>
                  <a:pt x="4861" y="2347"/>
                </a:cubicBezTo>
                <a:close/>
              </a:path>
            </a:pathLst>
          </a:custGeom>
          <a:solidFill>
            <a:srgbClr val="2340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500">
              <a:solidFill>
                <a:prstClr val="black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507040" y="2964578"/>
            <a:ext cx="431947" cy="261684"/>
            <a:chOff x="1936312" y="3035377"/>
            <a:chExt cx="611074" cy="370204"/>
          </a:xfrm>
        </p:grpSpPr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2136246" y="3114876"/>
              <a:ext cx="210613" cy="211206"/>
            </a:xfrm>
            <a:custGeom>
              <a:avLst/>
              <a:gdLst>
                <a:gd name="T0" fmla="*/ 1221 w 1566"/>
                <a:gd name="T1" fmla="*/ 134 h 1566"/>
                <a:gd name="T2" fmla="*/ 783 w 1566"/>
                <a:gd name="T3" fmla="*/ 0 h 1566"/>
                <a:gd name="T4" fmla="*/ 479 w 1566"/>
                <a:gd name="T5" fmla="*/ 62 h 1566"/>
                <a:gd name="T6" fmla="*/ 134 w 1566"/>
                <a:gd name="T7" fmla="*/ 345 h 1566"/>
                <a:gd name="T8" fmla="*/ 0 w 1566"/>
                <a:gd name="T9" fmla="*/ 783 h 1566"/>
                <a:gd name="T10" fmla="*/ 62 w 1566"/>
                <a:gd name="T11" fmla="*/ 1088 h 1566"/>
                <a:gd name="T12" fmla="*/ 345 w 1566"/>
                <a:gd name="T13" fmla="*/ 1432 h 1566"/>
                <a:gd name="T14" fmla="*/ 783 w 1566"/>
                <a:gd name="T15" fmla="*/ 1566 h 1566"/>
                <a:gd name="T16" fmla="*/ 1088 w 1566"/>
                <a:gd name="T17" fmla="*/ 1504 h 1566"/>
                <a:gd name="T18" fmla="*/ 1432 w 1566"/>
                <a:gd name="T19" fmla="*/ 1221 h 1566"/>
                <a:gd name="T20" fmla="*/ 1566 w 1566"/>
                <a:gd name="T21" fmla="*/ 783 h 1566"/>
                <a:gd name="T22" fmla="*/ 1505 w 1566"/>
                <a:gd name="T23" fmla="*/ 478 h 1566"/>
                <a:gd name="T24" fmla="*/ 1221 w 1566"/>
                <a:gd name="T25" fmla="*/ 134 h 1566"/>
                <a:gd name="T26" fmla="*/ 1158 w 1566"/>
                <a:gd name="T27" fmla="*/ 941 h 1566"/>
                <a:gd name="T28" fmla="*/ 1011 w 1566"/>
                <a:gd name="T29" fmla="*/ 1120 h 1566"/>
                <a:gd name="T30" fmla="*/ 783 w 1566"/>
                <a:gd name="T31" fmla="*/ 1190 h 1566"/>
                <a:gd name="T32" fmla="*/ 625 w 1566"/>
                <a:gd name="T33" fmla="*/ 1158 h 1566"/>
                <a:gd name="T34" fmla="*/ 446 w 1566"/>
                <a:gd name="T35" fmla="*/ 1010 h 1566"/>
                <a:gd name="T36" fmla="*/ 377 w 1566"/>
                <a:gd name="T37" fmla="*/ 783 h 1566"/>
                <a:gd name="T38" fmla="*/ 409 w 1566"/>
                <a:gd name="T39" fmla="*/ 625 h 1566"/>
                <a:gd name="T40" fmla="*/ 556 w 1566"/>
                <a:gd name="T41" fmla="*/ 446 h 1566"/>
                <a:gd name="T42" fmla="*/ 783 w 1566"/>
                <a:gd name="T43" fmla="*/ 377 h 1566"/>
                <a:gd name="T44" fmla="*/ 942 w 1566"/>
                <a:gd name="T45" fmla="*/ 408 h 1566"/>
                <a:gd name="T46" fmla="*/ 1121 w 1566"/>
                <a:gd name="T47" fmla="*/ 556 h 1566"/>
                <a:gd name="T48" fmla="*/ 1190 w 1566"/>
                <a:gd name="T49" fmla="*/ 783 h 1566"/>
                <a:gd name="T50" fmla="*/ 1158 w 1566"/>
                <a:gd name="T51" fmla="*/ 941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6" h="1566">
                  <a:moveTo>
                    <a:pt x="1221" y="134"/>
                  </a:moveTo>
                  <a:cubicBezTo>
                    <a:pt x="1096" y="50"/>
                    <a:pt x="945" y="0"/>
                    <a:pt x="783" y="0"/>
                  </a:cubicBezTo>
                  <a:cubicBezTo>
                    <a:pt x="676" y="0"/>
                    <a:pt x="572" y="22"/>
                    <a:pt x="479" y="62"/>
                  </a:cubicBezTo>
                  <a:cubicBezTo>
                    <a:pt x="338" y="121"/>
                    <a:pt x="219" y="220"/>
                    <a:pt x="134" y="345"/>
                  </a:cubicBezTo>
                  <a:cubicBezTo>
                    <a:pt x="50" y="470"/>
                    <a:pt x="0" y="622"/>
                    <a:pt x="0" y="783"/>
                  </a:cubicBezTo>
                  <a:cubicBezTo>
                    <a:pt x="0" y="891"/>
                    <a:pt x="22" y="994"/>
                    <a:pt x="62" y="1088"/>
                  </a:cubicBezTo>
                  <a:cubicBezTo>
                    <a:pt x="122" y="1229"/>
                    <a:pt x="221" y="1348"/>
                    <a:pt x="345" y="1432"/>
                  </a:cubicBezTo>
                  <a:cubicBezTo>
                    <a:pt x="470" y="1517"/>
                    <a:pt x="622" y="1566"/>
                    <a:pt x="783" y="1566"/>
                  </a:cubicBezTo>
                  <a:cubicBezTo>
                    <a:pt x="891" y="1566"/>
                    <a:pt x="994" y="1544"/>
                    <a:pt x="1088" y="1504"/>
                  </a:cubicBezTo>
                  <a:cubicBezTo>
                    <a:pt x="1229" y="1445"/>
                    <a:pt x="1348" y="1346"/>
                    <a:pt x="1432" y="1221"/>
                  </a:cubicBezTo>
                  <a:cubicBezTo>
                    <a:pt x="1517" y="1096"/>
                    <a:pt x="1566" y="945"/>
                    <a:pt x="1566" y="783"/>
                  </a:cubicBezTo>
                  <a:cubicBezTo>
                    <a:pt x="1566" y="676"/>
                    <a:pt x="1544" y="572"/>
                    <a:pt x="1505" y="478"/>
                  </a:cubicBezTo>
                  <a:cubicBezTo>
                    <a:pt x="1445" y="338"/>
                    <a:pt x="1346" y="218"/>
                    <a:pt x="1221" y="134"/>
                  </a:cubicBezTo>
                  <a:close/>
                  <a:moveTo>
                    <a:pt x="1158" y="941"/>
                  </a:moveTo>
                  <a:cubicBezTo>
                    <a:pt x="1127" y="1014"/>
                    <a:pt x="1076" y="1077"/>
                    <a:pt x="1011" y="1120"/>
                  </a:cubicBezTo>
                  <a:cubicBezTo>
                    <a:pt x="945" y="1164"/>
                    <a:pt x="868" y="1190"/>
                    <a:pt x="783" y="1190"/>
                  </a:cubicBezTo>
                  <a:cubicBezTo>
                    <a:pt x="727" y="1190"/>
                    <a:pt x="674" y="1178"/>
                    <a:pt x="625" y="1158"/>
                  </a:cubicBezTo>
                  <a:cubicBezTo>
                    <a:pt x="552" y="1127"/>
                    <a:pt x="490" y="1075"/>
                    <a:pt x="446" y="1010"/>
                  </a:cubicBezTo>
                  <a:cubicBezTo>
                    <a:pt x="402" y="945"/>
                    <a:pt x="377" y="868"/>
                    <a:pt x="377" y="783"/>
                  </a:cubicBezTo>
                  <a:cubicBezTo>
                    <a:pt x="377" y="726"/>
                    <a:pt x="388" y="674"/>
                    <a:pt x="409" y="625"/>
                  </a:cubicBezTo>
                  <a:cubicBezTo>
                    <a:pt x="439" y="552"/>
                    <a:pt x="491" y="490"/>
                    <a:pt x="556" y="446"/>
                  </a:cubicBezTo>
                  <a:cubicBezTo>
                    <a:pt x="621" y="402"/>
                    <a:pt x="698" y="377"/>
                    <a:pt x="783" y="377"/>
                  </a:cubicBezTo>
                  <a:cubicBezTo>
                    <a:pt x="840" y="377"/>
                    <a:pt x="893" y="388"/>
                    <a:pt x="942" y="408"/>
                  </a:cubicBezTo>
                  <a:cubicBezTo>
                    <a:pt x="1014" y="439"/>
                    <a:pt x="1077" y="491"/>
                    <a:pt x="1121" y="556"/>
                  </a:cubicBezTo>
                  <a:cubicBezTo>
                    <a:pt x="1164" y="621"/>
                    <a:pt x="1190" y="698"/>
                    <a:pt x="1190" y="783"/>
                  </a:cubicBezTo>
                  <a:cubicBezTo>
                    <a:pt x="1190" y="840"/>
                    <a:pt x="1179" y="893"/>
                    <a:pt x="1158" y="941"/>
                  </a:cubicBez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1936312" y="3035377"/>
              <a:ext cx="611074" cy="370204"/>
            </a:xfrm>
            <a:custGeom>
              <a:avLst/>
              <a:gdLst>
                <a:gd name="T0" fmla="*/ 4449 w 4537"/>
                <a:gd name="T1" fmla="*/ 1223 h 2744"/>
                <a:gd name="T2" fmla="*/ 4423 w 4537"/>
                <a:gd name="T3" fmla="*/ 1180 h 2744"/>
                <a:gd name="T4" fmla="*/ 4410 w 4537"/>
                <a:gd name="T5" fmla="*/ 1160 h 2744"/>
                <a:gd name="T6" fmla="*/ 4403 w 4537"/>
                <a:gd name="T7" fmla="*/ 1150 h 2744"/>
                <a:gd name="T8" fmla="*/ 4394 w 4537"/>
                <a:gd name="T9" fmla="*/ 1139 h 2744"/>
                <a:gd name="T10" fmla="*/ 3481 w 4537"/>
                <a:gd name="T11" fmla="*/ 315 h 2744"/>
                <a:gd name="T12" fmla="*/ 2913 w 4537"/>
                <a:gd name="T13" fmla="*/ 82 h 2744"/>
                <a:gd name="T14" fmla="*/ 2268 w 4537"/>
                <a:gd name="T15" fmla="*/ 0 h 2744"/>
                <a:gd name="T16" fmla="*/ 1624 w 4537"/>
                <a:gd name="T17" fmla="*/ 82 h 2744"/>
                <a:gd name="T18" fmla="*/ 801 w 4537"/>
                <a:gd name="T19" fmla="*/ 481 h 2744"/>
                <a:gd name="T20" fmla="*/ 142 w 4537"/>
                <a:gd name="T21" fmla="*/ 1139 h 2744"/>
                <a:gd name="T22" fmla="*/ 134 w 4537"/>
                <a:gd name="T23" fmla="*/ 1150 h 2744"/>
                <a:gd name="T24" fmla="*/ 121 w 4537"/>
                <a:gd name="T25" fmla="*/ 1169 h 2744"/>
                <a:gd name="T26" fmla="*/ 100 w 4537"/>
                <a:gd name="T27" fmla="*/ 1203 h 2744"/>
                <a:gd name="T28" fmla="*/ 56 w 4537"/>
                <a:gd name="T29" fmla="*/ 1277 h 2744"/>
                <a:gd name="T30" fmla="*/ 0 w 4537"/>
                <a:gd name="T31" fmla="*/ 1372 h 2744"/>
                <a:gd name="T32" fmla="*/ 56 w 4537"/>
                <a:gd name="T33" fmla="*/ 1467 h 2744"/>
                <a:gd name="T34" fmla="*/ 99 w 4537"/>
                <a:gd name="T35" fmla="*/ 1540 h 2744"/>
                <a:gd name="T36" fmla="*/ 136 w 4537"/>
                <a:gd name="T37" fmla="*/ 1598 h 2744"/>
                <a:gd name="T38" fmla="*/ 154 w 4537"/>
                <a:gd name="T39" fmla="*/ 1625 h 2744"/>
                <a:gd name="T40" fmla="*/ 163 w 4537"/>
                <a:gd name="T41" fmla="*/ 1639 h 2744"/>
                <a:gd name="T42" fmla="*/ 175 w 4537"/>
                <a:gd name="T43" fmla="*/ 1654 h 2744"/>
                <a:gd name="T44" fmla="*/ 598 w 4537"/>
                <a:gd name="T45" fmla="*/ 2096 h 2744"/>
                <a:gd name="T46" fmla="*/ 1349 w 4537"/>
                <a:gd name="T47" fmla="*/ 2570 h 2744"/>
                <a:gd name="T48" fmla="*/ 2268 w 4537"/>
                <a:gd name="T49" fmla="*/ 2744 h 2744"/>
                <a:gd name="T50" fmla="*/ 2901 w 4537"/>
                <a:gd name="T51" fmla="*/ 2665 h 2744"/>
                <a:gd name="T52" fmla="*/ 3705 w 4537"/>
                <a:gd name="T53" fmla="*/ 2283 h 2744"/>
                <a:gd name="T54" fmla="*/ 4362 w 4537"/>
                <a:gd name="T55" fmla="*/ 1654 h 2744"/>
                <a:gd name="T56" fmla="*/ 4373 w 4537"/>
                <a:gd name="T57" fmla="*/ 1639 h 2744"/>
                <a:gd name="T58" fmla="*/ 4391 w 4537"/>
                <a:gd name="T59" fmla="*/ 1614 h 2744"/>
                <a:gd name="T60" fmla="*/ 4421 w 4537"/>
                <a:gd name="T61" fmla="*/ 1567 h 2744"/>
                <a:gd name="T62" fmla="*/ 4481 w 4537"/>
                <a:gd name="T63" fmla="*/ 1467 h 2744"/>
                <a:gd name="T64" fmla="*/ 4537 w 4537"/>
                <a:gd name="T65" fmla="*/ 1372 h 2744"/>
                <a:gd name="T66" fmla="*/ 4481 w 4537"/>
                <a:gd name="T67" fmla="*/ 1277 h 2744"/>
                <a:gd name="T68" fmla="*/ 4449 w 4537"/>
                <a:gd name="T69" fmla="*/ 1223 h 2744"/>
                <a:gd name="T70" fmla="*/ 3689 w 4537"/>
                <a:gd name="T71" fmla="*/ 1814 h 2744"/>
                <a:gd name="T72" fmla="*/ 3047 w 4537"/>
                <a:gd name="T73" fmla="*/ 2222 h 2744"/>
                <a:gd name="T74" fmla="*/ 2268 w 4537"/>
                <a:gd name="T75" fmla="*/ 2368 h 2744"/>
                <a:gd name="T76" fmla="*/ 1731 w 4537"/>
                <a:gd name="T77" fmla="*/ 2301 h 2744"/>
                <a:gd name="T78" fmla="*/ 1051 w 4537"/>
                <a:gd name="T79" fmla="*/ 1977 h 2744"/>
                <a:gd name="T80" fmla="*/ 466 w 4537"/>
                <a:gd name="T81" fmla="*/ 1415 h 2744"/>
                <a:gd name="T82" fmla="*/ 460 w 4537"/>
                <a:gd name="T83" fmla="*/ 1407 h 2744"/>
                <a:gd name="T84" fmla="*/ 438 w 4537"/>
                <a:gd name="T85" fmla="*/ 1372 h 2744"/>
                <a:gd name="T86" fmla="*/ 441 w 4537"/>
                <a:gd name="T87" fmla="*/ 1368 h 2744"/>
                <a:gd name="T88" fmla="*/ 442 w 4537"/>
                <a:gd name="T89" fmla="*/ 1367 h 2744"/>
                <a:gd name="T90" fmla="*/ 1242 w 4537"/>
                <a:gd name="T91" fmla="*/ 642 h 2744"/>
                <a:gd name="T92" fmla="*/ 1720 w 4537"/>
                <a:gd name="T93" fmla="*/ 446 h 2744"/>
                <a:gd name="T94" fmla="*/ 2268 w 4537"/>
                <a:gd name="T95" fmla="*/ 377 h 2744"/>
                <a:gd name="T96" fmla="*/ 2817 w 4537"/>
                <a:gd name="T97" fmla="*/ 446 h 2744"/>
                <a:gd name="T98" fmla="*/ 3513 w 4537"/>
                <a:gd name="T99" fmla="*/ 784 h 2744"/>
                <a:gd name="T100" fmla="*/ 4095 w 4537"/>
                <a:gd name="T101" fmla="*/ 1367 h 2744"/>
                <a:gd name="T102" fmla="*/ 4099 w 4537"/>
                <a:gd name="T103" fmla="*/ 1372 h 2744"/>
                <a:gd name="T104" fmla="*/ 4083 w 4537"/>
                <a:gd name="T105" fmla="*/ 1397 h 2744"/>
                <a:gd name="T106" fmla="*/ 4073 w 4537"/>
                <a:gd name="T107" fmla="*/ 1412 h 2744"/>
                <a:gd name="T108" fmla="*/ 4071 w 4537"/>
                <a:gd name="T109" fmla="*/ 1415 h 2744"/>
                <a:gd name="T110" fmla="*/ 3689 w 4537"/>
                <a:gd name="T111" fmla="*/ 181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37" h="2744">
                  <a:moveTo>
                    <a:pt x="4449" y="1223"/>
                  </a:moveTo>
                  <a:cubicBezTo>
                    <a:pt x="4440" y="1209"/>
                    <a:pt x="4431" y="1194"/>
                    <a:pt x="4423" y="1180"/>
                  </a:cubicBezTo>
                  <a:cubicBezTo>
                    <a:pt x="4418" y="1174"/>
                    <a:pt x="4414" y="1167"/>
                    <a:pt x="4410" y="1160"/>
                  </a:cubicBezTo>
                  <a:cubicBezTo>
                    <a:pt x="4407" y="1157"/>
                    <a:pt x="4405" y="1154"/>
                    <a:pt x="4403" y="1150"/>
                  </a:cubicBezTo>
                  <a:cubicBezTo>
                    <a:pt x="4400" y="1147"/>
                    <a:pt x="4398" y="1143"/>
                    <a:pt x="4394" y="1139"/>
                  </a:cubicBezTo>
                  <a:cubicBezTo>
                    <a:pt x="4134" y="800"/>
                    <a:pt x="3834" y="516"/>
                    <a:pt x="3481" y="315"/>
                  </a:cubicBezTo>
                  <a:cubicBezTo>
                    <a:pt x="3304" y="215"/>
                    <a:pt x="3115" y="136"/>
                    <a:pt x="2913" y="82"/>
                  </a:cubicBezTo>
                  <a:cubicBezTo>
                    <a:pt x="2711" y="29"/>
                    <a:pt x="2496" y="0"/>
                    <a:pt x="2268" y="0"/>
                  </a:cubicBezTo>
                  <a:cubicBezTo>
                    <a:pt x="2041" y="0"/>
                    <a:pt x="1826" y="29"/>
                    <a:pt x="1624" y="82"/>
                  </a:cubicBezTo>
                  <a:cubicBezTo>
                    <a:pt x="1320" y="162"/>
                    <a:pt x="1046" y="300"/>
                    <a:pt x="801" y="481"/>
                  </a:cubicBezTo>
                  <a:cubicBezTo>
                    <a:pt x="555" y="661"/>
                    <a:pt x="338" y="885"/>
                    <a:pt x="142" y="1139"/>
                  </a:cubicBezTo>
                  <a:cubicBezTo>
                    <a:pt x="139" y="1143"/>
                    <a:pt x="136" y="1147"/>
                    <a:pt x="134" y="1150"/>
                  </a:cubicBezTo>
                  <a:cubicBezTo>
                    <a:pt x="129" y="1157"/>
                    <a:pt x="125" y="1163"/>
                    <a:pt x="121" y="1169"/>
                  </a:cubicBezTo>
                  <a:cubicBezTo>
                    <a:pt x="114" y="1180"/>
                    <a:pt x="107" y="1192"/>
                    <a:pt x="100" y="1203"/>
                  </a:cubicBezTo>
                  <a:cubicBezTo>
                    <a:pt x="78" y="1239"/>
                    <a:pt x="56" y="1276"/>
                    <a:pt x="56" y="1277"/>
                  </a:cubicBezTo>
                  <a:lnTo>
                    <a:pt x="0" y="1372"/>
                  </a:lnTo>
                  <a:lnTo>
                    <a:pt x="56" y="1467"/>
                  </a:lnTo>
                  <a:cubicBezTo>
                    <a:pt x="56" y="1468"/>
                    <a:pt x="76" y="1502"/>
                    <a:pt x="99" y="1540"/>
                  </a:cubicBezTo>
                  <a:cubicBezTo>
                    <a:pt x="111" y="1559"/>
                    <a:pt x="124" y="1580"/>
                    <a:pt x="136" y="1598"/>
                  </a:cubicBezTo>
                  <a:cubicBezTo>
                    <a:pt x="142" y="1608"/>
                    <a:pt x="148" y="1617"/>
                    <a:pt x="154" y="1625"/>
                  </a:cubicBezTo>
                  <a:cubicBezTo>
                    <a:pt x="157" y="1630"/>
                    <a:pt x="160" y="1634"/>
                    <a:pt x="163" y="1639"/>
                  </a:cubicBezTo>
                  <a:cubicBezTo>
                    <a:pt x="167" y="1643"/>
                    <a:pt x="170" y="1648"/>
                    <a:pt x="175" y="1654"/>
                  </a:cubicBezTo>
                  <a:cubicBezTo>
                    <a:pt x="308" y="1815"/>
                    <a:pt x="448" y="1964"/>
                    <a:pt x="598" y="2096"/>
                  </a:cubicBezTo>
                  <a:cubicBezTo>
                    <a:pt x="823" y="2295"/>
                    <a:pt x="1071" y="2458"/>
                    <a:pt x="1349" y="2570"/>
                  </a:cubicBezTo>
                  <a:cubicBezTo>
                    <a:pt x="1626" y="2683"/>
                    <a:pt x="1932" y="2744"/>
                    <a:pt x="2268" y="2744"/>
                  </a:cubicBezTo>
                  <a:cubicBezTo>
                    <a:pt x="2492" y="2744"/>
                    <a:pt x="2703" y="2717"/>
                    <a:pt x="2901" y="2665"/>
                  </a:cubicBezTo>
                  <a:cubicBezTo>
                    <a:pt x="3197" y="2588"/>
                    <a:pt x="3465" y="2456"/>
                    <a:pt x="3705" y="2283"/>
                  </a:cubicBezTo>
                  <a:cubicBezTo>
                    <a:pt x="3947" y="2109"/>
                    <a:pt x="4162" y="1896"/>
                    <a:pt x="4362" y="1654"/>
                  </a:cubicBezTo>
                  <a:cubicBezTo>
                    <a:pt x="4367" y="1648"/>
                    <a:pt x="4370" y="1643"/>
                    <a:pt x="4373" y="1639"/>
                  </a:cubicBezTo>
                  <a:cubicBezTo>
                    <a:pt x="4380" y="1630"/>
                    <a:pt x="4385" y="1622"/>
                    <a:pt x="4391" y="1614"/>
                  </a:cubicBezTo>
                  <a:cubicBezTo>
                    <a:pt x="4400" y="1599"/>
                    <a:pt x="4410" y="1583"/>
                    <a:pt x="4421" y="1567"/>
                  </a:cubicBezTo>
                  <a:cubicBezTo>
                    <a:pt x="4451" y="1519"/>
                    <a:pt x="4480" y="1468"/>
                    <a:pt x="4481" y="1467"/>
                  </a:cubicBezTo>
                  <a:lnTo>
                    <a:pt x="4537" y="1372"/>
                  </a:lnTo>
                  <a:lnTo>
                    <a:pt x="4481" y="1277"/>
                  </a:lnTo>
                  <a:cubicBezTo>
                    <a:pt x="4481" y="1277"/>
                    <a:pt x="4466" y="1252"/>
                    <a:pt x="4449" y="1223"/>
                  </a:cubicBezTo>
                  <a:close/>
                  <a:moveTo>
                    <a:pt x="3689" y="1814"/>
                  </a:moveTo>
                  <a:cubicBezTo>
                    <a:pt x="3490" y="1990"/>
                    <a:pt x="3279" y="2128"/>
                    <a:pt x="3047" y="2222"/>
                  </a:cubicBezTo>
                  <a:cubicBezTo>
                    <a:pt x="2814" y="2316"/>
                    <a:pt x="2559" y="2367"/>
                    <a:pt x="2268" y="2368"/>
                  </a:cubicBezTo>
                  <a:cubicBezTo>
                    <a:pt x="2074" y="2368"/>
                    <a:pt x="1897" y="2344"/>
                    <a:pt x="1731" y="2301"/>
                  </a:cubicBezTo>
                  <a:cubicBezTo>
                    <a:pt x="1482" y="2236"/>
                    <a:pt x="1259" y="2127"/>
                    <a:pt x="1051" y="1977"/>
                  </a:cubicBezTo>
                  <a:cubicBezTo>
                    <a:pt x="843" y="1828"/>
                    <a:pt x="650" y="1638"/>
                    <a:pt x="466" y="1415"/>
                  </a:cubicBezTo>
                  <a:cubicBezTo>
                    <a:pt x="465" y="1414"/>
                    <a:pt x="463" y="1411"/>
                    <a:pt x="460" y="1407"/>
                  </a:cubicBezTo>
                  <a:cubicBezTo>
                    <a:pt x="455" y="1398"/>
                    <a:pt x="446" y="1386"/>
                    <a:pt x="438" y="1372"/>
                  </a:cubicBezTo>
                  <a:cubicBezTo>
                    <a:pt x="439" y="1371"/>
                    <a:pt x="440" y="1369"/>
                    <a:pt x="441" y="1368"/>
                  </a:cubicBezTo>
                  <a:lnTo>
                    <a:pt x="442" y="1367"/>
                  </a:lnTo>
                  <a:cubicBezTo>
                    <a:pt x="679" y="1059"/>
                    <a:pt x="943" y="812"/>
                    <a:pt x="1242" y="642"/>
                  </a:cubicBezTo>
                  <a:cubicBezTo>
                    <a:pt x="1391" y="557"/>
                    <a:pt x="1550" y="491"/>
                    <a:pt x="1720" y="446"/>
                  </a:cubicBezTo>
                  <a:cubicBezTo>
                    <a:pt x="1890" y="401"/>
                    <a:pt x="2072" y="377"/>
                    <a:pt x="2268" y="377"/>
                  </a:cubicBezTo>
                  <a:cubicBezTo>
                    <a:pt x="2465" y="377"/>
                    <a:pt x="2646" y="401"/>
                    <a:pt x="2817" y="446"/>
                  </a:cubicBezTo>
                  <a:cubicBezTo>
                    <a:pt x="3072" y="513"/>
                    <a:pt x="3301" y="628"/>
                    <a:pt x="3513" y="784"/>
                  </a:cubicBezTo>
                  <a:cubicBezTo>
                    <a:pt x="3724" y="939"/>
                    <a:pt x="3917" y="1136"/>
                    <a:pt x="4095" y="1367"/>
                  </a:cubicBezTo>
                  <a:cubicBezTo>
                    <a:pt x="4096" y="1368"/>
                    <a:pt x="4097" y="1370"/>
                    <a:pt x="4099" y="1372"/>
                  </a:cubicBezTo>
                  <a:cubicBezTo>
                    <a:pt x="4093" y="1381"/>
                    <a:pt x="4088" y="1390"/>
                    <a:pt x="4083" y="1397"/>
                  </a:cubicBezTo>
                  <a:cubicBezTo>
                    <a:pt x="4079" y="1403"/>
                    <a:pt x="4075" y="1409"/>
                    <a:pt x="4073" y="1412"/>
                  </a:cubicBezTo>
                  <a:lnTo>
                    <a:pt x="4071" y="1415"/>
                  </a:lnTo>
                  <a:cubicBezTo>
                    <a:pt x="3948" y="1564"/>
                    <a:pt x="3822" y="1698"/>
                    <a:pt x="3689" y="1814"/>
                  </a:cubicBez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</p:grp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2496734" y="4956405"/>
            <a:ext cx="490379" cy="266087"/>
          </a:xfrm>
          <a:custGeom>
            <a:avLst/>
            <a:gdLst>
              <a:gd name="T0" fmla="*/ 6651 w 6768"/>
              <a:gd name="T1" fmla="*/ 1452 h 3670"/>
              <a:gd name="T2" fmla="*/ 6258 w 6768"/>
              <a:gd name="T3" fmla="*/ 1296 h 3670"/>
              <a:gd name="T4" fmla="*/ 5080 w 6768"/>
              <a:gd name="T5" fmla="*/ 1133 h 3670"/>
              <a:gd name="T6" fmla="*/ 4410 w 6768"/>
              <a:gd name="T7" fmla="*/ 314 h 3670"/>
              <a:gd name="T8" fmla="*/ 2670 w 6768"/>
              <a:gd name="T9" fmla="*/ 144 h 3670"/>
              <a:gd name="T10" fmla="*/ 1689 w 6768"/>
              <a:gd name="T11" fmla="*/ 1133 h 3670"/>
              <a:gd name="T12" fmla="*/ 687 w 6768"/>
              <a:gd name="T13" fmla="*/ 1257 h 3670"/>
              <a:gd name="T14" fmla="*/ 299 w 6768"/>
              <a:gd name="T15" fmla="*/ 1358 h 3670"/>
              <a:gd name="T16" fmla="*/ 140 w 6768"/>
              <a:gd name="T17" fmla="*/ 1435 h 3670"/>
              <a:gd name="T18" fmla="*/ 15 w 6768"/>
              <a:gd name="T19" fmla="*/ 1583 h 3670"/>
              <a:gd name="T20" fmla="*/ 17 w 6768"/>
              <a:gd name="T21" fmla="*/ 1756 h 3670"/>
              <a:gd name="T22" fmla="*/ 144 w 6768"/>
              <a:gd name="T23" fmla="*/ 1902 h 3670"/>
              <a:gd name="T24" fmla="*/ 446 w 6768"/>
              <a:gd name="T25" fmla="*/ 2022 h 3670"/>
              <a:gd name="T26" fmla="*/ 1584 w 6768"/>
              <a:gd name="T27" fmla="*/ 2193 h 3670"/>
              <a:gd name="T28" fmla="*/ 2358 w 6768"/>
              <a:gd name="T29" fmla="*/ 3356 h 3670"/>
              <a:gd name="T30" fmla="*/ 4098 w 6768"/>
              <a:gd name="T31" fmla="*/ 3526 h 3670"/>
              <a:gd name="T32" fmla="*/ 5184 w 6768"/>
              <a:gd name="T33" fmla="*/ 2193 h 3670"/>
              <a:gd name="T34" fmla="*/ 5930 w 6768"/>
              <a:gd name="T35" fmla="*/ 2103 h 3670"/>
              <a:gd name="T36" fmla="*/ 6412 w 6768"/>
              <a:gd name="T37" fmla="*/ 1996 h 3670"/>
              <a:gd name="T38" fmla="*/ 6602 w 6768"/>
              <a:gd name="T39" fmla="*/ 1915 h 3670"/>
              <a:gd name="T40" fmla="*/ 6729 w 6768"/>
              <a:gd name="T41" fmla="*/ 1800 h 3670"/>
              <a:gd name="T42" fmla="*/ 6768 w 6768"/>
              <a:gd name="T43" fmla="*/ 1667 h 3670"/>
              <a:gd name="T44" fmla="*/ 6710 w 6768"/>
              <a:gd name="T45" fmla="*/ 1509 h 3670"/>
              <a:gd name="T46" fmla="*/ 2565 w 6768"/>
              <a:gd name="T47" fmla="*/ 621 h 3670"/>
              <a:gd name="T48" fmla="*/ 3954 w 6768"/>
              <a:gd name="T49" fmla="*/ 485 h 3670"/>
              <a:gd name="T50" fmla="*/ 4849 w 6768"/>
              <a:gd name="T51" fmla="*/ 1835 h 3670"/>
              <a:gd name="T52" fmla="*/ 4743 w 6768"/>
              <a:gd name="T53" fmla="*/ 1854 h 3670"/>
              <a:gd name="T54" fmla="*/ 2149 w 6768"/>
              <a:gd name="T55" fmla="*/ 1861 h 3670"/>
              <a:gd name="T56" fmla="*/ 1919 w 6768"/>
              <a:gd name="T57" fmla="*/ 1835 h 3670"/>
              <a:gd name="T58" fmla="*/ 897 w 6768"/>
              <a:gd name="T59" fmla="*/ 1738 h 3670"/>
              <a:gd name="T60" fmla="*/ 552 w 6768"/>
              <a:gd name="T61" fmla="*/ 1667 h 3670"/>
              <a:gd name="T62" fmla="*/ 1137 w 6768"/>
              <a:gd name="T63" fmla="*/ 1561 h 3670"/>
              <a:gd name="T64" fmla="*/ 1549 w 6768"/>
              <a:gd name="T65" fmla="*/ 1818 h 3670"/>
              <a:gd name="T66" fmla="*/ 897 w 6768"/>
              <a:gd name="T67" fmla="*/ 1738 h 3670"/>
              <a:gd name="T68" fmla="*/ 4203 w 6768"/>
              <a:gd name="T69" fmla="*/ 3050 h 3670"/>
              <a:gd name="T70" fmla="*/ 2814 w 6768"/>
              <a:gd name="T71" fmla="*/ 3185 h 3670"/>
              <a:gd name="T72" fmla="*/ 1971 w 6768"/>
              <a:gd name="T73" fmla="*/ 2221 h 3670"/>
              <a:gd name="T74" fmla="*/ 3384 w 6768"/>
              <a:gd name="T75" fmla="*/ 2263 h 3670"/>
              <a:gd name="T76" fmla="*/ 4797 w 6768"/>
              <a:gd name="T77" fmla="*/ 2221 h 3670"/>
              <a:gd name="T78" fmla="*/ 5801 w 6768"/>
              <a:gd name="T79" fmla="*/ 1749 h 3670"/>
              <a:gd name="T80" fmla="*/ 5191 w 6768"/>
              <a:gd name="T81" fmla="*/ 1514 h 3670"/>
              <a:gd name="T82" fmla="*/ 5965 w 6768"/>
              <a:gd name="T83" fmla="*/ 1612 h 3670"/>
              <a:gd name="T84" fmla="*/ 6216 w 6768"/>
              <a:gd name="T85" fmla="*/ 1667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68" h="3670">
                <a:moveTo>
                  <a:pt x="6710" y="1509"/>
                </a:moveTo>
                <a:cubicBezTo>
                  <a:pt x="6691" y="1485"/>
                  <a:pt x="6672" y="1467"/>
                  <a:pt x="6651" y="1452"/>
                </a:cubicBezTo>
                <a:cubicBezTo>
                  <a:pt x="6613" y="1423"/>
                  <a:pt x="6574" y="1402"/>
                  <a:pt x="6530" y="1383"/>
                </a:cubicBezTo>
                <a:cubicBezTo>
                  <a:pt x="6454" y="1349"/>
                  <a:pt x="6364" y="1322"/>
                  <a:pt x="6258" y="1296"/>
                </a:cubicBezTo>
                <a:cubicBezTo>
                  <a:pt x="6100" y="1257"/>
                  <a:pt x="5905" y="1223"/>
                  <a:pt x="5677" y="1194"/>
                </a:cubicBezTo>
                <a:cubicBezTo>
                  <a:pt x="5497" y="1171"/>
                  <a:pt x="5296" y="1150"/>
                  <a:pt x="5080" y="1133"/>
                </a:cubicBezTo>
                <a:cubicBezTo>
                  <a:pt x="5078" y="1129"/>
                  <a:pt x="5076" y="1125"/>
                  <a:pt x="5075" y="1121"/>
                </a:cubicBezTo>
                <a:cubicBezTo>
                  <a:pt x="4935" y="791"/>
                  <a:pt x="4703" y="511"/>
                  <a:pt x="4410" y="314"/>
                </a:cubicBezTo>
                <a:cubicBezTo>
                  <a:pt x="4117" y="116"/>
                  <a:pt x="3763" y="0"/>
                  <a:pt x="3384" y="0"/>
                </a:cubicBezTo>
                <a:cubicBezTo>
                  <a:pt x="3131" y="0"/>
                  <a:pt x="2889" y="51"/>
                  <a:pt x="2670" y="144"/>
                </a:cubicBezTo>
                <a:cubicBezTo>
                  <a:pt x="2340" y="284"/>
                  <a:pt x="2060" y="516"/>
                  <a:pt x="1863" y="809"/>
                </a:cubicBezTo>
                <a:cubicBezTo>
                  <a:pt x="1794" y="910"/>
                  <a:pt x="1736" y="1019"/>
                  <a:pt x="1689" y="1133"/>
                </a:cubicBezTo>
                <a:cubicBezTo>
                  <a:pt x="1468" y="1150"/>
                  <a:pt x="1265" y="1171"/>
                  <a:pt x="1082" y="1195"/>
                </a:cubicBezTo>
                <a:cubicBezTo>
                  <a:pt x="937" y="1214"/>
                  <a:pt x="805" y="1235"/>
                  <a:pt x="687" y="1257"/>
                </a:cubicBezTo>
                <a:cubicBezTo>
                  <a:pt x="599" y="1274"/>
                  <a:pt x="519" y="1292"/>
                  <a:pt x="447" y="1312"/>
                </a:cubicBezTo>
                <a:cubicBezTo>
                  <a:pt x="393" y="1326"/>
                  <a:pt x="344" y="1341"/>
                  <a:pt x="299" y="1358"/>
                </a:cubicBezTo>
                <a:cubicBezTo>
                  <a:pt x="265" y="1370"/>
                  <a:pt x="234" y="1384"/>
                  <a:pt x="204" y="1398"/>
                </a:cubicBezTo>
                <a:cubicBezTo>
                  <a:pt x="182" y="1409"/>
                  <a:pt x="161" y="1421"/>
                  <a:pt x="140" y="1435"/>
                </a:cubicBezTo>
                <a:cubicBezTo>
                  <a:pt x="109" y="1456"/>
                  <a:pt x="79" y="1480"/>
                  <a:pt x="51" y="1517"/>
                </a:cubicBezTo>
                <a:cubicBezTo>
                  <a:pt x="38" y="1535"/>
                  <a:pt x="25" y="1557"/>
                  <a:pt x="15" y="1583"/>
                </a:cubicBezTo>
                <a:cubicBezTo>
                  <a:pt x="6" y="1608"/>
                  <a:pt x="0" y="1637"/>
                  <a:pt x="0" y="1667"/>
                </a:cubicBezTo>
                <a:cubicBezTo>
                  <a:pt x="0" y="1699"/>
                  <a:pt x="7" y="1730"/>
                  <a:pt x="17" y="1756"/>
                </a:cubicBezTo>
                <a:cubicBezTo>
                  <a:pt x="28" y="1782"/>
                  <a:pt x="41" y="1804"/>
                  <a:pt x="55" y="1822"/>
                </a:cubicBezTo>
                <a:cubicBezTo>
                  <a:pt x="83" y="1858"/>
                  <a:pt x="113" y="1881"/>
                  <a:pt x="144" y="1902"/>
                </a:cubicBezTo>
                <a:cubicBezTo>
                  <a:pt x="173" y="1921"/>
                  <a:pt x="204" y="1936"/>
                  <a:pt x="236" y="1951"/>
                </a:cubicBezTo>
                <a:cubicBezTo>
                  <a:pt x="297" y="1978"/>
                  <a:pt x="366" y="2001"/>
                  <a:pt x="446" y="2022"/>
                </a:cubicBezTo>
                <a:cubicBezTo>
                  <a:pt x="585" y="2060"/>
                  <a:pt x="756" y="2093"/>
                  <a:pt x="957" y="2122"/>
                </a:cubicBezTo>
                <a:cubicBezTo>
                  <a:pt x="1142" y="2149"/>
                  <a:pt x="1353" y="2173"/>
                  <a:pt x="1584" y="2193"/>
                </a:cubicBezTo>
                <a:cubicBezTo>
                  <a:pt x="1609" y="2316"/>
                  <a:pt x="1645" y="2436"/>
                  <a:pt x="1693" y="2549"/>
                </a:cubicBezTo>
                <a:cubicBezTo>
                  <a:pt x="1833" y="2879"/>
                  <a:pt x="2065" y="3159"/>
                  <a:pt x="2358" y="3356"/>
                </a:cubicBezTo>
                <a:cubicBezTo>
                  <a:pt x="2651" y="3554"/>
                  <a:pt x="3005" y="3670"/>
                  <a:pt x="3384" y="3670"/>
                </a:cubicBezTo>
                <a:cubicBezTo>
                  <a:pt x="3637" y="3670"/>
                  <a:pt x="3879" y="3619"/>
                  <a:pt x="4098" y="3526"/>
                </a:cubicBezTo>
                <a:cubicBezTo>
                  <a:pt x="4428" y="3386"/>
                  <a:pt x="4708" y="3154"/>
                  <a:pt x="4905" y="2861"/>
                </a:cubicBezTo>
                <a:cubicBezTo>
                  <a:pt x="5040" y="2663"/>
                  <a:pt x="5136" y="2436"/>
                  <a:pt x="5184" y="2193"/>
                </a:cubicBezTo>
                <a:cubicBezTo>
                  <a:pt x="5272" y="2185"/>
                  <a:pt x="5357" y="2177"/>
                  <a:pt x="5438" y="2168"/>
                </a:cubicBezTo>
                <a:cubicBezTo>
                  <a:pt x="5619" y="2149"/>
                  <a:pt x="5784" y="2127"/>
                  <a:pt x="5930" y="2103"/>
                </a:cubicBezTo>
                <a:cubicBezTo>
                  <a:pt x="6040" y="2086"/>
                  <a:pt x="6140" y="2066"/>
                  <a:pt x="6229" y="2045"/>
                </a:cubicBezTo>
                <a:cubicBezTo>
                  <a:pt x="6296" y="2030"/>
                  <a:pt x="6357" y="2013"/>
                  <a:pt x="6412" y="1996"/>
                </a:cubicBezTo>
                <a:cubicBezTo>
                  <a:pt x="6453" y="1983"/>
                  <a:pt x="6491" y="1968"/>
                  <a:pt x="6527" y="1953"/>
                </a:cubicBezTo>
                <a:cubicBezTo>
                  <a:pt x="6553" y="1941"/>
                  <a:pt x="6578" y="1929"/>
                  <a:pt x="6602" y="1915"/>
                </a:cubicBezTo>
                <a:cubicBezTo>
                  <a:pt x="6621" y="1904"/>
                  <a:pt x="6638" y="1893"/>
                  <a:pt x="6655" y="1879"/>
                </a:cubicBezTo>
                <a:cubicBezTo>
                  <a:pt x="6681" y="1859"/>
                  <a:pt x="6706" y="1835"/>
                  <a:pt x="6729" y="1800"/>
                </a:cubicBezTo>
                <a:cubicBezTo>
                  <a:pt x="6740" y="1782"/>
                  <a:pt x="6749" y="1762"/>
                  <a:pt x="6757" y="1740"/>
                </a:cubicBezTo>
                <a:cubicBezTo>
                  <a:pt x="6764" y="1717"/>
                  <a:pt x="6768" y="1692"/>
                  <a:pt x="6768" y="1667"/>
                </a:cubicBezTo>
                <a:cubicBezTo>
                  <a:pt x="6768" y="1645"/>
                  <a:pt x="6765" y="1624"/>
                  <a:pt x="6759" y="1604"/>
                </a:cubicBezTo>
                <a:cubicBezTo>
                  <a:pt x="6749" y="1565"/>
                  <a:pt x="6730" y="1533"/>
                  <a:pt x="6710" y="1509"/>
                </a:cubicBezTo>
                <a:close/>
                <a:moveTo>
                  <a:pt x="2034" y="1265"/>
                </a:moveTo>
                <a:cubicBezTo>
                  <a:pt x="2146" y="1002"/>
                  <a:pt x="2331" y="778"/>
                  <a:pt x="2565" y="621"/>
                </a:cubicBezTo>
                <a:cubicBezTo>
                  <a:pt x="2799" y="463"/>
                  <a:pt x="3080" y="371"/>
                  <a:pt x="3384" y="370"/>
                </a:cubicBezTo>
                <a:cubicBezTo>
                  <a:pt x="3587" y="370"/>
                  <a:pt x="3779" y="411"/>
                  <a:pt x="3954" y="485"/>
                </a:cubicBezTo>
                <a:cubicBezTo>
                  <a:pt x="4217" y="597"/>
                  <a:pt x="4441" y="782"/>
                  <a:pt x="4599" y="1016"/>
                </a:cubicBezTo>
                <a:cubicBezTo>
                  <a:pt x="4757" y="1250"/>
                  <a:pt x="4849" y="1531"/>
                  <a:pt x="4849" y="1835"/>
                </a:cubicBezTo>
                <a:cubicBezTo>
                  <a:pt x="4849" y="1839"/>
                  <a:pt x="4848" y="1843"/>
                  <a:pt x="4848" y="1847"/>
                </a:cubicBezTo>
                <a:cubicBezTo>
                  <a:pt x="4813" y="1849"/>
                  <a:pt x="4778" y="1851"/>
                  <a:pt x="4743" y="1854"/>
                </a:cubicBezTo>
                <a:cubicBezTo>
                  <a:pt x="4332" y="1879"/>
                  <a:pt x="3871" y="1893"/>
                  <a:pt x="3384" y="1893"/>
                </a:cubicBezTo>
                <a:cubicBezTo>
                  <a:pt x="2946" y="1893"/>
                  <a:pt x="2528" y="1881"/>
                  <a:pt x="2149" y="1861"/>
                </a:cubicBezTo>
                <a:cubicBezTo>
                  <a:pt x="2071" y="1856"/>
                  <a:pt x="1994" y="1852"/>
                  <a:pt x="1920" y="1847"/>
                </a:cubicBezTo>
                <a:cubicBezTo>
                  <a:pt x="1920" y="1843"/>
                  <a:pt x="1919" y="1839"/>
                  <a:pt x="1919" y="1835"/>
                </a:cubicBezTo>
                <a:cubicBezTo>
                  <a:pt x="1920" y="1632"/>
                  <a:pt x="1960" y="1440"/>
                  <a:pt x="2034" y="1265"/>
                </a:cubicBezTo>
                <a:close/>
                <a:moveTo>
                  <a:pt x="897" y="1738"/>
                </a:moveTo>
                <a:cubicBezTo>
                  <a:pt x="794" y="1721"/>
                  <a:pt x="702" y="1703"/>
                  <a:pt x="623" y="1685"/>
                </a:cubicBezTo>
                <a:cubicBezTo>
                  <a:pt x="598" y="1679"/>
                  <a:pt x="574" y="1673"/>
                  <a:pt x="552" y="1667"/>
                </a:cubicBezTo>
                <a:cubicBezTo>
                  <a:pt x="586" y="1658"/>
                  <a:pt x="624" y="1649"/>
                  <a:pt x="665" y="1640"/>
                </a:cubicBezTo>
                <a:cubicBezTo>
                  <a:pt x="794" y="1612"/>
                  <a:pt x="953" y="1585"/>
                  <a:pt x="1137" y="1561"/>
                </a:cubicBezTo>
                <a:cubicBezTo>
                  <a:pt x="1272" y="1544"/>
                  <a:pt x="1419" y="1528"/>
                  <a:pt x="1578" y="1514"/>
                </a:cubicBezTo>
                <a:cubicBezTo>
                  <a:pt x="1560" y="1613"/>
                  <a:pt x="1550" y="1714"/>
                  <a:pt x="1549" y="1818"/>
                </a:cubicBezTo>
                <a:cubicBezTo>
                  <a:pt x="1488" y="1812"/>
                  <a:pt x="1427" y="1806"/>
                  <a:pt x="1369" y="1800"/>
                </a:cubicBezTo>
                <a:cubicBezTo>
                  <a:pt x="1194" y="1781"/>
                  <a:pt x="1036" y="1761"/>
                  <a:pt x="897" y="1738"/>
                </a:cubicBezTo>
                <a:close/>
                <a:moveTo>
                  <a:pt x="4734" y="2405"/>
                </a:moveTo>
                <a:cubicBezTo>
                  <a:pt x="4623" y="2668"/>
                  <a:pt x="4437" y="2892"/>
                  <a:pt x="4203" y="3050"/>
                </a:cubicBezTo>
                <a:cubicBezTo>
                  <a:pt x="3969" y="3207"/>
                  <a:pt x="3688" y="3299"/>
                  <a:pt x="3384" y="3300"/>
                </a:cubicBezTo>
                <a:cubicBezTo>
                  <a:pt x="3181" y="3300"/>
                  <a:pt x="2989" y="3259"/>
                  <a:pt x="2814" y="3185"/>
                </a:cubicBezTo>
                <a:cubicBezTo>
                  <a:pt x="2551" y="3074"/>
                  <a:pt x="2327" y="2888"/>
                  <a:pt x="2170" y="2654"/>
                </a:cubicBezTo>
                <a:cubicBezTo>
                  <a:pt x="2081" y="2523"/>
                  <a:pt x="2013" y="2377"/>
                  <a:pt x="1971" y="2221"/>
                </a:cubicBezTo>
                <a:cubicBezTo>
                  <a:pt x="1992" y="2223"/>
                  <a:pt x="2013" y="2224"/>
                  <a:pt x="2034" y="2225"/>
                </a:cubicBezTo>
                <a:cubicBezTo>
                  <a:pt x="2445" y="2250"/>
                  <a:pt x="2902" y="2263"/>
                  <a:pt x="3384" y="2263"/>
                </a:cubicBezTo>
                <a:cubicBezTo>
                  <a:pt x="3829" y="2263"/>
                  <a:pt x="4253" y="2252"/>
                  <a:pt x="4639" y="2231"/>
                </a:cubicBezTo>
                <a:cubicBezTo>
                  <a:pt x="4693" y="2228"/>
                  <a:pt x="4745" y="2225"/>
                  <a:pt x="4797" y="2221"/>
                </a:cubicBezTo>
                <a:cubicBezTo>
                  <a:pt x="4780" y="2284"/>
                  <a:pt x="4759" y="2346"/>
                  <a:pt x="4734" y="2405"/>
                </a:cubicBezTo>
                <a:close/>
                <a:moveTo>
                  <a:pt x="5801" y="1749"/>
                </a:moveTo>
                <a:cubicBezTo>
                  <a:pt x="5632" y="1775"/>
                  <a:pt x="5436" y="1798"/>
                  <a:pt x="5219" y="1818"/>
                </a:cubicBezTo>
                <a:cubicBezTo>
                  <a:pt x="5218" y="1714"/>
                  <a:pt x="5208" y="1613"/>
                  <a:pt x="5191" y="1514"/>
                </a:cubicBezTo>
                <a:cubicBezTo>
                  <a:pt x="5322" y="1526"/>
                  <a:pt x="5445" y="1538"/>
                  <a:pt x="5560" y="1552"/>
                </a:cubicBezTo>
                <a:cubicBezTo>
                  <a:pt x="5711" y="1571"/>
                  <a:pt x="5847" y="1591"/>
                  <a:pt x="5965" y="1612"/>
                </a:cubicBezTo>
                <a:cubicBezTo>
                  <a:pt x="6054" y="1629"/>
                  <a:pt x="6132" y="1645"/>
                  <a:pt x="6199" y="1662"/>
                </a:cubicBezTo>
                <a:cubicBezTo>
                  <a:pt x="6205" y="1664"/>
                  <a:pt x="6211" y="1666"/>
                  <a:pt x="6216" y="1667"/>
                </a:cubicBezTo>
                <a:cubicBezTo>
                  <a:pt x="6109" y="1696"/>
                  <a:pt x="5968" y="1724"/>
                  <a:pt x="5801" y="1749"/>
                </a:cubicBezTo>
                <a:close/>
              </a:path>
            </a:pathLst>
          </a:custGeom>
          <a:solidFill>
            <a:srgbClr val="2340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500">
              <a:solidFill>
                <a:prstClr val="black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45751" y="4951730"/>
            <a:ext cx="260923" cy="458604"/>
            <a:chOff x="9699281" y="4738588"/>
            <a:chExt cx="369611" cy="649637"/>
          </a:xfrm>
        </p:grpSpPr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9839295" y="5172866"/>
              <a:ext cx="89585" cy="55768"/>
            </a:xfrm>
            <a:prstGeom prst="rect">
              <a:avLst/>
            </a:prstGeom>
            <a:solidFill>
              <a:srgbClr val="2340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9839295" y="5093961"/>
              <a:ext cx="89585" cy="55768"/>
            </a:xfrm>
            <a:prstGeom prst="rect">
              <a:avLst/>
            </a:prstGeom>
            <a:solidFill>
              <a:srgbClr val="2340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9839295" y="5015055"/>
              <a:ext cx="89585" cy="56361"/>
            </a:xfrm>
            <a:prstGeom prst="rect">
              <a:avLst/>
            </a:prstGeom>
            <a:solidFill>
              <a:srgbClr val="2340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  <p:sp>
          <p:nvSpPr>
            <p:cNvPr id="62" name="Freeform 25"/>
            <p:cNvSpPr>
              <a:spLocks noEditPoints="1"/>
            </p:cNvSpPr>
            <p:nvPr/>
          </p:nvSpPr>
          <p:spPr bwMode="auto">
            <a:xfrm>
              <a:off x="9699281" y="4738588"/>
              <a:ext cx="369611" cy="649637"/>
            </a:xfrm>
            <a:custGeom>
              <a:avLst/>
              <a:gdLst>
                <a:gd name="T0" fmla="*/ 0 w 2747"/>
                <a:gd name="T1" fmla="*/ 1160 h 4817"/>
                <a:gd name="T2" fmla="*/ 343 w 2747"/>
                <a:gd name="T3" fmla="*/ 1160 h 4817"/>
                <a:gd name="T4" fmla="*/ 343 w 2747"/>
                <a:gd name="T5" fmla="*/ 3787 h 4817"/>
                <a:gd name="T6" fmla="*/ 424 w 2747"/>
                <a:gd name="T7" fmla="*/ 4188 h 4817"/>
                <a:gd name="T8" fmla="*/ 797 w 2747"/>
                <a:gd name="T9" fmla="*/ 4641 h 4817"/>
                <a:gd name="T10" fmla="*/ 1373 w 2747"/>
                <a:gd name="T11" fmla="*/ 4817 h 4817"/>
                <a:gd name="T12" fmla="*/ 1774 w 2747"/>
                <a:gd name="T13" fmla="*/ 4736 h 4817"/>
                <a:gd name="T14" fmla="*/ 2227 w 2747"/>
                <a:gd name="T15" fmla="*/ 4363 h 4817"/>
                <a:gd name="T16" fmla="*/ 2403 w 2747"/>
                <a:gd name="T17" fmla="*/ 3787 h 4817"/>
                <a:gd name="T18" fmla="*/ 2403 w 2747"/>
                <a:gd name="T19" fmla="*/ 1160 h 4817"/>
                <a:gd name="T20" fmla="*/ 2747 w 2747"/>
                <a:gd name="T21" fmla="*/ 1160 h 4817"/>
                <a:gd name="T22" fmla="*/ 2747 w 2747"/>
                <a:gd name="T23" fmla="*/ 953 h 4817"/>
                <a:gd name="T24" fmla="*/ 2747 w 2747"/>
                <a:gd name="T25" fmla="*/ 0 h 4817"/>
                <a:gd name="T26" fmla="*/ 0 w 2747"/>
                <a:gd name="T27" fmla="*/ 0 h 4817"/>
                <a:gd name="T28" fmla="*/ 0 w 2747"/>
                <a:gd name="T29" fmla="*/ 1160 h 4817"/>
                <a:gd name="T30" fmla="*/ 1990 w 2747"/>
                <a:gd name="T31" fmla="*/ 3787 h 4817"/>
                <a:gd name="T32" fmla="*/ 1942 w 2747"/>
                <a:gd name="T33" fmla="*/ 4027 h 4817"/>
                <a:gd name="T34" fmla="*/ 1718 w 2747"/>
                <a:gd name="T35" fmla="*/ 4298 h 4817"/>
                <a:gd name="T36" fmla="*/ 1373 w 2747"/>
                <a:gd name="T37" fmla="*/ 4404 h 4817"/>
                <a:gd name="T38" fmla="*/ 1134 w 2747"/>
                <a:gd name="T39" fmla="*/ 4355 h 4817"/>
                <a:gd name="T40" fmla="*/ 862 w 2747"/>
                <a:gd name="T41" fmla="*/ 4132 h 4817"/>
                <a:gd name="T42" fmla="*/ 757 w 2747"/>
                <a:gd name="T43" fmla="*/ 3787 h 4817"/>
                <a:gd name="T44" fmla="*/ 757 w 2747"/>
                <a:gd name="T45" fmla="*/ 1160 h 4817"/>
                <a:gd name="T46" fmla="*/ 1990 w 2747"/>
                <a:gd name="T47" fmla="*/ 1160 h 4817"/>
                <a:gd name="T48" fmla="*/ 1990 w 2747"/>
                <a:gd name="T49" fmla="*/ 3787 h 4817"/>
                <a:gd name="T50" fmla="*/ 414 w 2747"/>
                <a:gd name="T51" fmla="*/ 414 h 4817"/>
                <a:gd name="T52" fmla="*/ 2333 w 2747"/>
                <a:gd name="T53" fmla="*/ 414 h 4817"/>
                <a:gd name="T54" fmla="*/ 2333 w 2747"/>
                <a:gd name="T55" fmla="*/ 746 h 4817"/>
                <a:gd name="T56" fmla="*/ 414 w 2747"/>
                <a:gd name="T57" fmla="*/ 746 h 4817"/>
                <a:gd name="T58" fmla="*/ 414 w 2747"/>
                <a:gd name="T59" fmla="*/ 414 h 4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7" h="4817">
                  <a:moveTo>
                    <a:pt x="0" y="1160"/>
                  </a:moveTo>
                  <a:lnTo>
                    <a:pt x="343" y="1160"/>
                  </a:lnTo>
                  <a:lnTo>
                    <a:pt x="343" y="3787"/>
                  </a:lnTo>
                  <a:cubicBezTo>
                    <a:pt x="343" y="3929"/>
                    <a:pt x="372" y="4065"/>
                    <a:pt x="424" y="4188"/>
                  </a:cubicBezTo>
                  <a:cubicBezTo>
                    <a:pt x="503" y="4373"/>
                    <a:pt x="633" y="4530"/>
                    <a:pt x="797" y="4641"/>
                  </a:cubicBezTo>
                  <a:cubicBezTo>
                    <a:pt x="961" y="4752"/>
                    <a:pt x="1161" y="4817"/>
                    <a:pt x="1373" y="4817"/>
                  </a:cubicBezTo>
                  <a:cubicBezTo>
                    <a:pt x="1515" y="4817"/>
                    <a:pt x="1651" y="4788"/>
                    <a:pt x="1774" y="4736"/>
                  </a:cubicBezTo>
                  <a:cubicBezTo>
                    <a:pt x="1960" y="4658"/>
                    <a:pt x="2116" y="4527"/>
                    <a:pt x="2227" y="4363"/>
                  </a:cubicBezTo>
                  <a:cubicBezTo>
                    <a:pt x="2338" y="4199"/>
                    <a:pt x="2404" y="4000"/>
                    <a:pt x="2403" y="3787"/>
                  </a:cubicBezTo>
                  <a:lnTo>
                    <a:pt x="2403" y="1160"/>
                  </a:lnTo>
                  <a:lnTo>
                    <a:pt x="2747" y="1160"/>
                  </a:lnTo>
                  <a:lnTo>
                    <a:pt x="2747" y="953"/>
                  </a:lnTo>
                  <a:lnTo>
                    <a:pt x="2747" y="0"/>
                  </a:lnTo>
                  <a:lnTo>
                    <a:pt x="0" y="0"/>
                  </a:lnTo>
                  <a:lnTo>
                    <a:pt x="0" y="1160"/>
                  </a:lnTo>
                  <a:close/>
                  <a:moveTo>
                    <a:pt x="1990" y="3787"/>
                  </a:moveTo>
                  <a:cubicBezTo>
                    <a:pt x="1990" y="3873"/>
                    <a:pt x="1973" y="3953"/>
                    <a:pt x="1942" y="4027"/>
                  </a:cubicBezTo>
                  <a:cubicBezTo>
                    <a:pt x="1895" y="4137"/>
                    <a:pt x="1816" y="4232"/>
                    <a:pt x="1718" y="4298"/>
                  </a:cubicBezTo>
                  <a:cubicBezTo>
                    <a:pt x="1619" y="4365"/>
                    <a:pt x="1502" y="4404"/>
                    <a:pt x="1373" y="4404"/>
                  </a:cubicBezTo>
                  <a:cubicBezTo>
                    <a:pt x="1288" y="4404"/>
                    <a:pt x="1207" y="4386"/>
                    <a:pt x="1134" y="4355"/>
                  </a:cubicBezTo>
                  <a:cubicBezTo>
                    <a:pt x="1023" y="4309"/>
                    <a:pt x="929" y="4230"/>
                    <a:pt x="862" y="4132"/>
                  </a:cubicBezTo>
                  <a:cubicBezTo>
                    <a:pt x="796" y="4033"/>
                    <a:pt x="757" y="3916"/>
                    <a:pt x="757" y="3787"/>
                  </a:cubicBezTo>
                  <a:lnTo>
                    <a:pt x="757" y="1160"/>
                  </a:lnTo>
                  <a:lnTo>
                    <a:pt x="1990" y="1160"/>
                  </a:lnTo>
                  <a:lnTo>
                    <a:pt x="1990" y="3787"/>
                  </a:lnTo>
                  <a:close/>
                  <a:moveTo>
                    <a:pt x="414" y="414"/>
                  </a:moveTo>
                  <a:lnTo>
                    <a:pt x="2333" y="414"/>
                  </a:lnTo>
                  <a:lnTo>
                    <a:pt x="2333" y="746"/>
                  </a:lnTo>
                  <a:lnTo>
                    <a:pt x="414" y="746"/>
                  </a:lnTo>
                  <a:lnTo>
                    <a:pt x="414" y="414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31956" y="3177244"/>
            <a:ext cx="12318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Physics for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strong, tough and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sustainable steel</a:t>
            </a:r>
            <a:endParaRPr lang="en-US" sz="1500" b="1" dirty="0" smtClean="0">
              <a:solidFill>
                <a:schemeClr val="bg1"/>
              </a:solidFill>
            </a:endParaRPr>
          </a:p>
        </p:txBody>
      </p:sp>
      <p:sp>
        <p:nvSpPr>
          <p:cNvPr id="8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225550" y="6096030"/>
            <a:ext cx="661027" cy="216000"/>
          </a:xfrm>
        </p:spPr>
        <p:txBody>
          <a:bodyPr/>
          <a:lstStyle/>
          <a:p>
            <a:fld id="{63B49436-FBE7-4368-8522-C3846E4F8663}" type="datetime1">
              <a:rPr lang="en-GB" smtClean="0"/>
              <a:t>18/12/2017</a:t>
            </a:fld>
            <a:endParaRPr lang="fi-FI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>
          <a:xfrm>
            <a:off x="0" y="6096030"/>
            <a:ext cx="388529" cy="216000"/>
          </a:xfrm>
        </p:spPr>
        <p:txBody>
          <a:bodyPr/>
          <a:lstStyle/>
          <a:p>
            <a:fld id="{799663BE-0A7D-4715-8D39-0EC59974DD85}" type="slidenum">
              <a:rPr lang="fi-FI" smtClean="0"/>
              <a:pPr/>
              <a:t>12</a:t>
            </a:fld>
            <a:endParaRPr lang="fi-FI"/>
          </a:p>
        </p:txBody>
      </p:sp>
      <p:grpSp>
        <p:nvGrpSpPr>
          <p:cNvPr id="42" name="Group 41"/>
          <p:cNvGrpSpPr/>
          <p:nvPr/>
        </p:nvGrpSpPr>
        <p:grpSpPr>
          <a:xfrm>
            <a:off x="2987304" y="1496377"/>
            <a:ext cx="5707731" cy="3772931"/>
            <a:chOff x="2259103" y="1632233"/>
            <a:chExt cx="5707731" cy="3772931"/>
          </a:xfrm>
        </p:grpSpPr>
        <p:grpSp>
          <p:nvGrpSpPr>
            <p:cNvPr id="43" name="Group 42"/>
            <p:cNvGrpSpPr/>
            <p:nvPr/>
          </p:nvGrpSpPr>
          <p:grpSpPr>
            <a:xfrm>
              <a:off x="2259103" y="1632233"/>
              <a:ext cx="5707731" cy="3772931"/>
              <a:chOff x="2822031" y="1662713"/>
              <a:chExt cx="5707731" cy="377293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22031" y="3952711"/>
                <a:ext cx="1703947" cy="1481184"/>
                <a:chOff x="2559778" y="3203431"/>
                <a:chExt cx="1703947" cy="1481184"/>
              </a:xfrm>
              <a:solidFill>
                <a:srgbClr val="39B54A"/>
              </a:solidFill>
            </p:grpSpPr>
            <p:sp>
              <p:nvSpPr>
                <p:cNvPr id="95" name="Hexagon 94"/>
                <p:cNvSpPr/>
                <p:nvPr/>
              </p:nvSpPr>
              <p:spPr>
                <a:xfrm>
                  <a:off x="2559778" y="3203431"/>
                  <a:ext cx="1703947" cy="1481184"/>
                </a:xfrm>
                <a:prstGeom prst="hexagon">
                  <a:avLst>
                    <a:gd name="adj" fmla="val 27785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769010" y="3512318"/>
                  <a:ext cx="1424116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1500" b="1" dirty="0" err="1">
                      <a:solidFill>
                        <a:srgbClr val="FFFFFF"/>
                      </a:solidFill>
                    </a:rPr>
                    <a:t>Near</a:t>
                  </a:r>
                  <a:r>
                    <a:rPr lang="fi-FI" sz="1500" b="1" dirty="0">
                      <a:solidFill>
                        <a:srgbClr val="FFFFFF"/>
                      </a:solidFill>
                    </a:rPr>
                    <a:t>-Earth </a:t>
                  </a:r>
                  <a:r>
                    <a:rPr lang="fi-FI" sz="1500" b="1" dirty="0" err="1">
                      <a:solidFill>
                        <a:srgbClr val="FFFFFF"/>
                      </a:solidFill>
                    </a:rPr>
                    <a:t>space</a:t>
                  </a:r>
                  <a:r>
                    <a:rPr lang="fi-FI" sz="1500" b="1" dirty="0">
                      <a:solidFill>
                        <a:srgbClr val="FFFFFF"/>
                      </a:solidFill>
                    </a:rPr>
                    <a:t> </a:t>
                  </a:r>
                  <a:r>
                    <a:rPr lang="fi-FI" sz="1500" b="1" dirty="0" err="1" smtClean="0">
                      <a:solidFill>
                        <a:srgbClr val="FFFFFF"/>
                      </a:solidFill>
                    </a:rPr>
                    <a:t>environment</a:t>
                  </a:r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5499370" y="3954460"/>
                <a:ext cx="1703947" cy="1481184"/>
                <a:chOff x="3847109" y="2462839"/>
                <a:chExt cx="1703947" cy="1481184"/>
              </a:xfrm>
              <a:solidFill>
                <a:srgbClr val="00AEEF"/>
              </a:solidFill>
            </p:grpSpPr>
            <p:sp>
              <p:nvSpPr>
                <p:cNvPr id="93" name="Hexagon 92"/>
                <p:cNvSpPr/>
                <p:nvPr/>
              </p:nvSpPr>
              <p:spPr>
                <a:xfrm>
                  <a:off x="3847109" y="2462839"/>
                  <a:ext cx="1703947" cy="1481184"/>
                </a:xfrm>
                <a:prstGeom prst="hexagon">
                  <a:avLst>
                    <a:gd name="adj" fmla="val 27785"/>
                    <a:gd name="vf" fmla="val 115470"/>
                  </a:avLst>
                </a:prstGeom>
                <a:solidFill>
                  <a:srgbClr val="4BBC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097314" y="2682297"/>
                  <a:ext cx="127519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>
                      <a:solidFill>
                        <a:srgbClr val="FFFFFF"/>
                      </a:solidFill>
                    </a:rPr>
                    <a:t>Arctic interactions and global change </a:t>
                  </a:r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157302" y="1671180"/>
                <a:ext cx="1703947" cy="1481184"/>
                <a:chOff x="5136003" y="1727943"/>
                <a:chExt cx="1703947" cy="1481184"/>
              </a:xfrm>
            </p:grpSpPr>
            <p:sp>
              <p:nvSpPr>
                <p:cNvPr id="91" name="Hexagon 90"/>
                <p:cNvSpPr/>
                <p:nvPr/>
              </p:nvSpPr>
              <p:spPr>
                <a:xfrm>
                  <a:off x="5136003" y="1727943"/>
                  <a:ext cx="1703947" cy="1481184"/>
                </a:xfrm>
                <a:prstGeom prst="hexagon">
                  <a:avLst>
                    <a:gd name="adj" fmla="val 27785"/>
                    <a:gd name="vf" fmla="val 115470"/>
                  </a:avLst>
                </a:prstGeom>
                <a:solidFill>
                  <a:srgbClr val="00AE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5384796" y="1966549"/>
                  <a:ext cx="127519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 smtClean="0">
                      <a:solidFill>
                        <a:srgbClr val="FFFFFF"/>
                      </a:solidFill>
                    </a:rPr>
                    <a:t>6G enabled wireless smart society</a:t>
                  </a:r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6825815" y="3201441"/>
                <a:ext cx="1703947" cy="1481184"/>
                <a:chOff x="7111575" y="3587217"/>
                <a:chExt cx="1703947" cy="1481184"/>
              </a:xfrm>
              <a:solidFill>
                <a:srgbClr val="FF94A7"/>
              </a:solidFill>
            </p:grpSpPr>
            <p:sp>
              <p:nvSpPr>
                <p:cNvPr id="89" name="Hexagon 88"/>
                <p:cNvSpPr/>
                <p:nvPr/>
              </p:nvSpPr>
              <p:spPr>
                <a:xfrm>
                  <a:off x="7111575" y="3587217"/>
                  <a:ext cx="1703947" cy="1481184"/>
                </a:xfrm>
                <a:prstGeom prst="hexagon">
                  <a:avLst>
                    <a:gd name="adj" fmla="val 27785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324881" y="3824731"/>
                  <a:ext cx="127519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>
                      <a:solidFill>
                        <a:srgbClr val="FFFFFF"/>
                      </a:solidFill>
                    </a:rPr>
                    <a:t>Fibrosis in chronic diseases and cancer </a:t>
                  </a:r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824744" y="1662713"/>
                <a:ext cx="1703947" cy="1481184"/>
                <a:chOff x="7110504" y="2048489"/>
                <a:chExt cx="1703947" cy="1481184"/>
              </a:xfrm>
              <a:solidFill>
                <a:srgbClr val="FFC000"/>
              </a:solidFill>
            </p:grpSpPr>
            <p:sp>
              <p:nvSpPr>
                <p:cNvPr id="87" name="Hexagon 86"/>
                <p:cNvSpPr/>
                <p:nvPr/>
              </p:nvSpPr>
              <p:spPr>
                <a:xfrm>
                  <a:off x="7110504" y="2048489"/>
                  <a:ext cx="1703947" cy="1481184"/>
                </a:xfrm>
                <a:prstGeom prst="hexagon">
                  <a:avLst>
                    <a:gd name="adj" fmla="val 27785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sz="15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7288149" y="2282673"/>
                  <a:ext cx="144214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>
                      <a:solidFill>
                        <a:srgbClr val="FFFFFF"/>
                      </a:solidFill>
                    </a:rPr>
                    <a:t>Co-evolution of humans and new technologies </a:t>
                  </a:r>
                  <a:endParaRPr lang="fr-FR" sz="15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493188" y="2432273"/>
                <a:ext cx="1703947" cy="1481184"/>
                <a:chOff x="5778948" y="2818049"/>
                <a:chExt cx="1703947" cy="1481184"/>
              </a:xfrm>
            </p:grpSpPr>
            <p:sp>
              <p:nvSpPr>
                <p:cNvPr id="85" name="Hexagon 84"/>
                <p:cNvSpPr/>
                <p:nvPr/>
              </p:nvSpPr>
              <p:spPr>
                <a:xfrm>
                  <a:off x="5778948" y="2818049"/>
                  <a:ext cx="1703947" cy="1481184"/>
                </a:xfrm>
                <a:prstGeom prst="hexagon">
                  <a:avLst>
                    <a:gd name="adj" fmla="val 27785"/>
                    <a:gd name="vf" fmla="val 115470"/>
                  </a:avLst>
                </a:prstGeom>
                <a:solidFill>
                  <a:srgbClr val="2340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i-FI" sz="15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6051362" y="3037818"/>
                  <a:ext cx="127519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1500" b="1" dirty="0" err="1">
                      <a:solidFill>
                        <a:srgbClr val="FFFFFF"/>
                      </a:solidFill>
                    </a:rPr>
                    <a:t>Ubiquitous</a:t>
                  </a:r>
                  <a:r>
                    <a:rPr lang="fi-FI" sz="1500" b="1" dirty="0">
                      <a:solidFill>
                        <a:srgbClr val="FFFFFF"/>
                      </a:solidFill>
                    </a:rPr>
                    <a:t> </a:t>
                  </a:r>
                  <a:r>
                    <a:rPr lang="fi-FI" sz="1500" b="1" dirty="0" err="1">
                      <a:solidFill>
                        <a:srgbClr val="FFFFFF"/>
                      </a:solidFill>
                    </a:rPr>
                    <a:t>wireless</a:t>
                  </a:r>
                  <a:r>
                    <a:rPr lang="fi-FI" sz="1500" b="1" dirty="0">
                      <a:solidFill>
                        <a:srgbClr val="FFFFFF"/>
                      </a:solidFill>
                    </a:rPr>
                    <a:t> </a:t>
                  </a:r>
                  <a:r>
                    <a:rPr lang="fi-FI" sz="1500" b="1" dirty="0" err="1">
                      <a:solidFill>
                        <a:srgbClr val="FFFFFF"/>
                      </a:solidFill>
                    </a:rPr>
                    <a:t>sensor</a:t>
                  </a:r>
                  <a:r>
                    <a:rPr lang="fi-FI" sz="1500" b="1" dirty="0">
                      <a:solidFill>
                        <a:srgbClr val="FFFFFF"/>
                      </a:solidFill>
                    </a:rPr>
                    <a:t> </a:t>
                  </a:r>
                  <a:r>
                    <a:rPr lang="fi-FI" sz="1500" b="1" dirty="0" err="1">
                      <a:solidFill>
                        <a:srgbClr val="FFFFFF"/>
                      </a:solidFill>
                    </a:rPr>
                    <a:t>systems</a:t>
                  </a:r>
                  <a:r>
                    <a:rPr lang="fi-FI" sz="1500" b="1" dirty="0">
                      <a:solidFill>
                        <a:srgbClr val="FFFFFF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51" name="Hexagon 50"/>
              <p:cNvSpPr/>
              <p:nvPr/>
            </p:nvSpPr>
            <p:spPr>
              <a:xfrm>
                <a:off x="4160561" y="3210151"/>
                <a:ext cx="1703947" cy="1481184"/>
              </a:xfrm>
              <a:prstGeom prst="hexagon">
                <a:avLst>
                  <a:gd name="adj" fmla="val 27785"/>
                  <a:gd name="vf" fmla="val 115470"/>
                </a:avLst>
              </a:prstGeom>
              <a:solidFill>
                <a:srgbClr val="662D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i-FI" sz="15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22226" y="3518636"/>
              <a:ext cx="14421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</a:rPr>
                <a:t>Physics for sustainable steel </a:t>
              </a:r>
              <a:endParaRPr lang="fr-FR" sz="15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5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64239" y="551544"/>
            <a:ext cx="2967319" cy="5087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4239" y="889196"/>
            <a:ext cx="5649533" cy="771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239" y="1518918"/>
            <a:ext cx="5217995" cy="150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/>
              <a:t>Tutkimuksemme</a:t>
            </a:r>
            <a:r>
              <a:rPr lang="en-GB" sz="3200" dirty="0"/>
              <a:t> </a:t>
            </a:r>
            <a:r>
              <a:rPr lang="en-GB" sz="3200" dirty="0" err="1" smtClean="0"/>
              <a:t>hyödyttää</a:t>
            </a:r>
            <a:r>
              <a:rPr lang="en-GB" sz="3200" dirty="0" smtClean="0"/>
              <a:t> </a:t>
            </a:r>
            <a:r>
              <a:rPr lang="en-GB" sz="3200" dirty="0"/>
              <a:t>ihmisiä </a:t>
            </a:r>
            <a:r>
              <a:rPr lang="en-GB" sz="3200" dirty="0" err="1"/>
              <a:t>kaikilla</a:t>
            </a:r>
            <a:r>
              <a:rPr lang="en-GB" sz="3200" dirty="0"/>
              <a:t> </a:t>
            </a:r>
            <a:r>
              <a:rPr lang="en-GB" sz="3200" dirty="0" err="1" smtClean="0"/>
              <a:t>leveysasteilla</a:t>
            </a:r>
            <a:r>
              <a:rPr lang="en-GB" sz="3200" dirty="0" smtClean="0"/>
              <a:t>, </a:t>
            </a:r>
            <a:r>
              <a:rPr lang="en-GB" sz="3200" dirty="0" err="1" smtClean="0"/>
              <a:t>mutta</a:t>
            </a:r>
            <a:r>
              <a:rPr sz="3200" dirty="0"/>
              <a:t/>
            </a:r>
            <a:br>
              <a:rPr sz="3200" dirty="0"/>
            </a:br>
            <a:r>
              <a:rPr lang="en-GB" sz="3200" dirty="0" smtClean="0"/>
              <a:t>hyödynnämme sijaintimme yhtenä maailman pohjoisimmista yliopistoista</a:t>
            </a:r>
            <a:endParaRPr lang="fi-FI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FB1E9-1DF1-460D-A9E8-7EB29FC5D320}" type="datetime1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18/12/2017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A76B2-BFE6-4354-A7C0-7AB21EE70C6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4239" y="2840347"/>
            <a:ext cx="5649533" cy="1090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4239" y="3727450"/>
            <a:ext cx="1792408" cy="557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5183" y="579600"/>
            <a:ext cx="5751513" cy="573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+mj-lt"/>
              </a:rPr>
              <a:t>Arktinen agenda</a:t>
            </a:r>
          </a:p>
          <a:p>
            <a:pPr marL="0" indent="0">
              <a:buNone/>
            </a:pPr>
            <a:r>
              <a:rPr lang="en-GB" sz="1800" b="0" dirty="0" err="1" smtClean="0">
                <a:solidFill>
                  <a:schemeClr val="tx2"/>
                </a:solidFill>
              </a:rPr>
              <a:t>Tutkimusta</a:t>
            </a:r>
            <a:r>
              <a:rPr lang="en-GB" sz="1800" b="0" dirty="0" smtClean="0">
                <a:solidFill>
                  <a:schemeClr val="tx2"/>
                </a:solidFill>
              </a:rPr>
              <a:t>, </a:t>
            </a:r>
            <a:r>
              <a:rPr lang="en-GB" sz="1800" b="0" dirty="0" err="1" smtClean="0">
                <a:solidFill>
                  <a:schemeClr val="tx2"/>
                </a:solidFill>
              </a:rPr>
              <a:t>innovaatioita</a:t>
            </a:r>
            <a:r>
              <a:rPr lang="en-GB" sz="1800" b="0" dirty="0" smtClean="0">
                <a:solidFill>
                  <a:schemeClr val="tx2"/>
                </a:solidFill>
              </a:rPr>
              <a:t> </a:t>
            </a:r>
            <a:r>
              <a:rPr lang="en-GB" sz="1800" b="0" dirty="0" err="1" smtClean="0">
                <a:solidFill>
                  <a:schemeClr val="tx2"/>
                </a:solidFill>
              </a:rPr>
              <a:t>ja</a:t>
            </a:r>
            <a:r>
              <a:rPr lang="en-GB" sz="1800" b="0" dirty="0" smtClean="0">
                <a:solidFill>
                  <a:schemeClr val="tx2"/>
                </a:solidFill>
              </a:rPr>
              <a:t> </a:t>
            </a:r>
            <a:r>
              <a:rPr lang="en-GB" sz="1800" b="0" dirty="0" err="1" smtClean="0">
                <a:solidFill>
                  <a:schemeClr val="tx2"/>
                </a:solidFill>
              </a:rPr>
              <a:t>koulutusta</a:t>
            </a:r>
            <a:r>
              <a:rPr lang="en-GB" sz="1800" b="0" dirty="0" smtClean="0">
                <a:solidFill>
                  <a:schemeClr val="tx2"/>
                </a:solidFill>
              </a:rPr>
              <a:t> </a:t>
            </a:r>
            <a:r>
              <a:rPr lang="en-GB" sz="1800" b="0" dirty="0" err="1" smtClean="0">
                <a:solidFill>
                  <a:schemeClr val="tx2"/>
                </a:solidFill>
              </a:rPr>
              <a:t>esimerkiksi</a:t>
            </a:r>
            <a:r>
              <a:rPr lang="en-GB" sz="1800" b="0" dirty="0" smtClean="0">
                <a:solidFill>
                  <a:schemeClr val="tx2"/>
                </a:solidFill>
              </a:rPr>
              <a:t> </a:t>
            </a:r>
            <a:r>
              <a:rPr sz="1800" dirty="0" smtClean="0"/>
              <a:t> </a:t>
            </a:r>
            <a:r>
              <a:rPr lang="en-GB" sz="1800" b="0" dirty="0" smtClean="0">
                <a:solidFill>
                  <a:schemeClr val="tx2"/>
                </a:solidFill>
              </a:rPr>
              <a:t>luonnonvarojen kestävästä hyödyntämisestä, lähiavaruusympäristöstä, logistiikasta, </a:t>
            </a:r>
            <a:br>
              <a:rPr lang="en-GB" sz="1800" b="0" dirty="0" smtClean="0">
                <a:solidFill>
                  <a:schemeClr val="tx2"/>
                </a:solidFill>
              </a:rPr>
            </a:br>
            <a:r>
              <a:rPr lang="en-GB" sz="1800" b="0" dirty="0" err="1" smtClean="0">
                <a:solidFill>
                  <a:schemeClr val="tx2"/>
                </a:solidFill>
              </a:rPr>
              <a:t>tekniikasta</a:t>
            </a:r>
            <a:r>
              <a:rPr lang="en-GB" sz="1800" b="0" dirty="0" smtClean="0">
                <a:solidFill>
                  <a:schemeClr val="tx2"/>
                </a:solidFill>
              </a:rPr>
              <a:t> ja arktisen alueen </a:t>
            </a:r>
            <a:r>
              <a:rPr lang="en-GB" sz="1800" b="0" dirty="0" err="1" smtClean="0">
                <a:solidFill>
                  <a:schemeClr val="tx2"/>
                </a:solidFill>
              </a:rPr>
              <a:t>kulttuureista</a:t>
            </a:r>
            <a:r>
              <a:rPr lang="en-GB" sz="1800" b="0" dirty="0" smtClean="0">
                <a:solidFill>
                  <a:schemeClr val="tx2"/>
                </a:solidFill>
              </a:rPr>
              <a:t>.</a:t>
            </a:r>
            <a:endParaRPr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b="0" dirty="0" smtClean="0">
                <a:solidFill>
                  <a:schemeClr val="tx2"/>
                </a:solidFill>
              </a:rPr>
              <a:t>Oulun </a:t>
            </a:r>
            <a:r>
              <a:rPr lang="en-US" sz="1800" b="0" dirty="0" err="1" smtClean="0">
                <a:solidFill>
                  <a:schemeClr val="tx2"/>
                </a:solidFill>
              </a:rPr>
              <a:t>yliopisto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toimii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aktiivisesti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arktiseen</a:t>
            </a:r>
            <a:r>
              <a:rPr lang="en-US" sz="1800" b="0" dirty="0" smtClean="0">
                <a:solidFill>
                  <a:schemeClr val="tx2"/>
                </a:solidFill>
              </a:rPr>
              <a:t/>
            </a:r>
            <a:br>
              <a:rPr lang="en-US" sz="1800" b="0" dirty="0" smtClean="0">
                <a:solidFill>
                  <a:schemeClr val="tx2"/>
                </a:solidFill>
              </a:rPr>
            </a:br>
            <a:r>
              <a:rPr lang="en-US" sz="1800" b="0" dirty="0" err="1" smtClean="0">
                <a:solidFill>
                  <a:schemeClr val="tx2"/>
                </a:solidFill>
              </a:rPr>
              <a:t>koulutuksen</a:t>
            </a:r>
            <a:r>
              <a:rPr lang="en-US" sz="1800" b="0" dirty="0" smtClean="0">
                <a:solidFill>
                  <a:schemeClr val="tx2"/>
                </a:solidFill>
              </a:rPr>
              <a:t> ja </a:t>
            </a:r>
            <a:r>
              <a:rPr lang="en-US" sz="1800" b="0" dirty="0" err="1" smtClean="0">
                <a:solidFill>
                  <a:schemeClr val="tx2"/>
                </a:solidFill>
              </a:rPr>
              <a:t>tutkimuksen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liittyvissä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yhteistyöverkostoissa</a:t>
            </a:r>
            <a:r>
              <a:rPr lang="en-US" sz="1800" b="0" dirty="0" smtClean="0">
                <a:solidFill>
                  <a:schemeClr val="tx2"/>
                </a:solidFill>
              </a:rPr>
              <a:t>, </a:t>
            </a:r>
            <a:r>
              <a:rPr lang="en-US" sz="1800" b="0" dirty="0" err="1" smtClean="0">
                <a:solidFill>
                  <a:schemeClr val="tx2"/>
                </a:solidFill>
              </a:rPr>
              <a:t>kuten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>
                <a:solidFill>
                  <a:schemeClr val="tx2"/>
                </a:solidFill>
              </a:rPr>
              <a:t>University of the </a:t>
            </a:r>
            <a:r>
              <a:rPr lang="en-US" sz="1800" b="0" dirty="0" smtClean="0">
                <a:solidFill>
                  <a:schemeClr val="tx2"/>
                </a:solidFill>
              </a:rPr>
              <a:t>Arctic </a:t>
            </a:r>
            <a:br>
              <a:rPr lang="en-US" sz="1800" b="0" dirty="0" smtClean="0">
                <a:solidFill>
                  <a:schemeClr val="tx2"/>
                </a:solidFill>
              </a:rPr>
            </a:br>
            <a:r>
              <a:rPr lang="en-US" sz="1800" b="0" dirty="0" smtClean="0">
                <a:solidFill>
                  <a:schemeClr val="tx2"/>
                </a:solidFill>
              </a:rPr>
              <a:t>-</a:t>
            </a:r>
            <a:r>
              <a:rPr lang="en-US" sz="1800" b="0" dirty="0" err="1" smtClean="0">
                <a:solidFill>
                  <a:schemeClr val="tx2"/>
                </a:solidFill>
              </a:rPr>
              <a:t>verkostossa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sekä</a:t>
            </a:r>
            <a:r>
              <a:rPr lang="en-US" sz="1800" b="0" dirty="0" smtClean="0">
                <a:solidFill>
                  <a:schemeClr val="tx2"/>
                </a:solidFill>
              </a:rPr>
              <a:t> Arctic 5 -</a:t>
            </a:r>
            <a:r>
              <a:rPr lang="en-US" sz="1800" b="0" dirty="0" err="1" smtClean="0">
                <a:solidFill>
                  <a:schemeClr val="tx2"/>
                </a:solidFill>
              </a:rPr>
              <a:t>konsortiossa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yhdessä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Luulajan</a:t>
            </a:r>
            <a:r>
              <a:rPr lang="en-US" sz="1800" b="0" dirty="0" err="1"/>
              <a:t>,</a:t>
            </a:r>
            <a:r>
              <a:rPr lang="en-US" sz="1800" b="0" dirty="0" err="1" smtClean="0">
                <a:solidFill>
                  <a:schemeClr val="tx2"/>
                </a:solidFill>
              </a:rPr>
              <a:t>Uumajan</a:t>
            </a:r>
            <a:r>
              <a:rPr lang="en-US" sz="1800" b="0" dirty="0" smtClean="0">
                <a:solidFill>
                  <a:schemeClr val="tx2"/>
                </a:solidFill>
              </a:rPr>
              <a:t>, </a:t>
            </a:r>
            <a:r>
              <a:rPr lang="en-US" sz="1800" b="0" dirty="0" err="1" smtClean="0">
                <a:solidFill>
                  <a:schemeClr val="tx2"/>
                </a:solidFill>
              </a:rPr>
              <a:t>Tromssan</a:t>
            </a:r>
            <a:r>
              <a:rPr lang="en-US" sz="1800" b="0" dirty="0" smtClean="0">
                <a:solidFill>
                  <a:schemeClr val="tx2"/>
                </a:solidFill>
              </a:rPr>
              <a:t> ja Lapin </a:t>
            </a:r>
            <a:r>
              <a:rPr lang="en-US" sz="1800" b="0" dirty="0" err="1" smtClean="0">
                <a:solidFill>
                  <a:schemeClr val="tx2"/>
                </a:solidFill>
              </a:rPr>
              <a:t>yliopistojen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dirty="0" err="1" smtClean="0">
                <a:solidFill>
                  <a:schemeClr val="tx2"/>
                </a:solidFill>
              </a:rPr>
              <a:t>kanssa</a:t>
            </a:r>
            <a:r>
              <a:rPr lang="en-US" sz="1800" b="0" dirty="0" smtClean="0">
                <a:solidFill>
                  <a:schemeClr val="tx2"/>
                </a:solidFill>
              </a:rPr>
              <a:t>.</a:t>
            </a:r>
            <a:endParaRPr lang="fi-FI" sz="1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Toimintoja ohjaava operaatiostrategia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67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11655229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 rot="5400000">
            <a:off x="7937500" y="3238500"/>
            <a:ext cx="5162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</a:rPr>
              <a:t>Kansainvälisyys läpileikkaava teema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1496224"/>
              </p:ext>
            </p:extLst>
          </p:nvPr>
        </p:nvGraphicFramePr>
        <p:xfrm>
          <a:off x="190500" y="1876927"/>
          <a:ext cx="12001500" cy="469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51150" y="578841"/>
            <a:ext cx="10532303" cy="134521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Esimerkkejä strategian toteuttamisesta </a:t>
            </a:r>
            <a:r>
              <a:rPr lang="fi-FI" sz="2800" dirty="0"/>
              <a:t>käytännössä:</a:t>
            </a:r>
            <a:br>
              <a:rPr lang="fi-FI" sz="2800" dirty="0"/>
            </a:br>
            <a:r>
              <a:rPr lang="fi-FI" sz="2600" dirty="0" smtClean="0"/>
              <a:t>Vaikuttava tutkimus – </a:t>
            </a:r>
            <a:r>
              <a:rPr lang="fi-FI" sz="2600" dirty="0" smtClean="0">
                <a:solidFill>
                  <a:schemeClr val="accent4"/>
                </a:solidFill>
              </a:rPr>
              <a:t>Avoin tiede </a:t>
            </a:r>
            <a:r>
              <a:rPr lang="fi-FI" sz="2600" dirty="0">
                <a:solidFill>
                  <a:schemeClr val="accent4"/>
                </a:solidFill>
              </a:rPr>
              <a:t>ja tutkimus </a:t>
            </a:r>
            <a:r>
              <a:rPr lang="fi-FI" sz="2600" dirty="0" smtClean="0">
                <a:solidFill>
                  <a:schemeClr val="accent4"/>
                </a:solidFill>
              </a:rPr>
              <a:t>osaksi </a:t>
            </a:r>
            <a:r>
              <a:rPr lang="fi-FI" sz="2600" dirty="0">
                <a:solidFill>
                  <a:schemeClr val="accent4"/>
                </a:solidFill>
              </a:rPr>
              <a:t>toimintaa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37220" y="5887452"/>
            <a:ext cx="5751513" cy="79790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fi-FI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dirty="0" smtClean="0">
                <a:solidFill>
                  <a:schemeClr val="accent4"/>
                </a:solidFill>
              </a:rPr>
              <a:t>Vastuutahot: Kirjasto, tietohallinto, STY, tiedekunnat </a:t>
            </a:r>
            <a:r>
              <a:rPr lang="fi-FI" dirty="0">
                <a:solidFill>
                  <a:schemeClr val="accent4"/>
                </a:solidFill>
              </a:rPr>
              <a:t>vastaavat tieteenalakohtaisista tarpeista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endParaRPr lang="fi-FI" dirty="0" smtClean="0"/>
          </a:p>
          <a:p>
            <a:pPr marL="0" indent="0">
              <a:spcAft>
                <a:spcPts val="180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1632594"/>
              </p:ext>
            </p:extLst>
          </p:nvPr>
        </p:nvGraphicFramePr>
        <p:xfrm>
          <a:off x="190500" y="1989222"/>
          <a:ext cx="12001500" cy="497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51150" y="578841"/>
            <a:ext cx="9978849" cy="134521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Esimerkkejä strategian toteuttamisesta </a:t>
            </a:r>
            <a:r>
              <a:rPr lang="fi-FI" sz="2800" dirty="0"/>
              <a:t>käytännössä:</a:t>
            </a:r>
            <a:br>
              <a:rPr lang="fi-FI" sz="2800" dirty="0"/>
            </a:br>
            <a:r>
              <a:rPr lang="fi-FI" sz="2800" dirty="0" smtClean="0">
                <a:solidFill>
                  <a:schemeClr val="accent4"/>
                </a:solidFill>
              </a:rPr>
              <a:t>Tunnettu ja vetovoimainen instituutio</a:t>
            </a:r>
            <a:endParaRPr lang="fi-FI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600" dirty="0" smtClean="0"/>
              <a:t>Tutkimuksen strategiset toimenpidekokonaisuudet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11213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Oulun yliopiston tavoitteena on olla yksi parhaista paikoista maailmassa tehdä tutkimusta valitsemillamme fokusalueilla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052AC-F0A1-45D1-A244-F4BCEC3C0693}" type="datetime1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18/12/2017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A76B2-BFE6-4354-A7C0-7AB21EE70C6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Ryhmä 5"/>
          <p:cNvGrpSpPr/>
          <p:nvPr/>
        </p:nvGrpSpPr>
        <p:grpSpPr>
          <a:xfrm>
            <a:off x="6484889" y="558800"/>
            <a:ext cx="5148311" cy="2648039"/>
            <a:chOff x="6566169" y="955112"/>
            <a:chExt cx="4950499" cy="2353139"/>
          </a:xfrm>
        </p:grpSpPr>
        <p:sp>
          <p:nvSpPr>
            <p:cNvPr id="17" name="Rectangle 16"/>
            <p:cNvSpPr/>
            <p:nvPr/>
          </p:nvSpPr>
          <p:spPr>
            <a:xfrm>
              <a:off x="6566169" y="955112"/>
              <a:ext cx="4340242" cy="4456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66169" y="1585609"/>
              <a:ext cx="4950499" cy="8463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6169" y="1235413"/>
              <a:ext cx="2668397" cy="3793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6170" y="2217906"/>
              <a:ext cx="3813035" cy="1090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6549292" y="579600"/>
            <a:ext cx="5684300" cy="57367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Kunnianhimoinen ja riittävän </a:t>
            </a:r>
            <a:r>
              <a:rPr lang="en-GB" sz="1800" b="0" dirty="0" err="1">
                <a:solidFill>
                  <a:schemeClr val="tx2"/>
                </a:solidFill>
              </a:rPr>
              <a:t>laaja</a:t>
            </a:r>
            <a:r>
              <a:rPr lang="en-GB" sz="1800" b="0" dirty="0">
                <a:solidFill>
                  <a:schemeClr val="tx2"/>
                </a:solidFill>
              </a:rPr>
              <a:t> </a:t>
            </a:r>
            <a:r>
              <a:rPr lang="en-GB" sz="1800" b="0" dirty="0" smtClean="0">
                <a:solidFill>
                  <a:schemeClr val="tx2"/>
                </a:solidFill>
              </a:rPr>
              <a:t/>
            </a:r>
            <a:br>
              <a:rPr lang="en-GB" sz="1800" b="0" dirty="0" smtClean="0">
                <a:solidFill>
                  <a:schemeClr val="tx2"/>
                </a:solidFill>
              </a:rPr>
            </a:br>
            <a:r>
              <a:rPr lang="en-GB" sz="1800" b="0" dirty="0" err="1" smtClean="0">
                <a:solidFill>
                  <a:schemeClr val="tx2"/>
                </a:solidFill>
              </a:rPr>
              <a:t>tutkijayhteisö</a:t>
            </a:r>
            <a:endParaRPr lang="en-GB" sz="1800" b="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Kilpailukykyiset tutkimusinfrastruktuurit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Huippututkijoita houkutteleva työnantaja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Urapolkuja lupaaville tutkijoille</a:t>
            </a:r>
            <a:endParaRPr lang="fi-FI" sz="1800" b="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Edistää avoimen </a:t>
            </a:r>
            <a:r>
              <a:rPr lang="en-GB" sz="1800" b="0" dirty="0" err="1" smtClean="0">
                <a:solidFill>
                  <a:schemeClr val="tx2"/>
                </a:solidFill>
              </a:rPr>
              <a:t>tutkimuksen</a:t>
            </a:r>
            <a:r>
              <a:rPr lang="en-GB" sz="1800" b="0" dirty="0" smtClean="0">
                <a:solidFill>
                  <a:schemeClr val="tx2"/>
                </a:solidFill>
              </a:rPr>
              <a:t> </a:t>
            </a:r>
            <a:br>
              <a:rPr lang="en-GB" sz="1800" b="0" dirty="0" smtClean="0">
                <a:solidFill>
                  <a:schemeClr val="tx2"/>
                </a:solidFill>
              </a:rPr>
            </a:br>
            <a:r>
              <a:rPr lang="en-GB" sz="1800" b="0" dirty="0" err="1" smtClean="0">
                <a:solidFill>
                  <a:schemeClr val="tx2"/>
                </a:solidFill>
              </a:rPr>
              <a:t>periaatteita</a:t>
            </a:r>
            <a:endParaRPr lang="en-GB" sz="18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900" dirty="0" smtClean="0"/>
              <a:t>Tulevaisuuden kehityssuuntia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3100" dirty="0" smtClean="0"/>
              <a:t>Korkeakoulutuksen </a:t>
            </a:r>
            <a:r>
              <a:rPr lang="fi-FI" sz="3100" dirty="0"/>
              <a:t>ja tutkimuksen visio 2030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Vähemmän korkeakouluja, mutta ne ovat vahvempia</a:t>
            </a:r>
          </a:p>
          <a:p>
            <a:r>
              <a:rPr lang="fi-FI" dirty="0" smtClean="0"/>
              <a:t>Digitaalinen tarjonta laajentaa maantieteellistä kattavuutta, aina ulkomaille asti</a:t>
            </a:r>
            <a:endParaRPr lang="fi-FI" dirty="0"/>
          </a:p>
          <a:p>
            <a:r>
              <a:rPr lang="fi-FI" dirty="0" smtClean="0"/>
              <a:t>Alustat tulevat, tarjonta niiden päälle lisää yhteistyötä</a:t>
            </a:r>
          </a:p>
          <a:p>
            <a:r>
              <a:rPr lang="fi-FI" dirty="0" smtClean="0"/>
              <a:t>Tarve olla profiloitunut, aina paras omalla alueella</a:t>
            </a:r>
          </a:p>
          <a:p>
            <a:r>
              <a:rPr lang="fi-FI" dirty="0" smtClean="0"/>
              <a:t>Elinikäinen oppiminen, tutkinnoista irtoaminen, modulaarisuus, avoin yliopisto, täydennyskoulutus</a:t>
            </a:r>
          </a:p>
          <a:p>
            <a:r>
              <a:rPr lang="fi-FI" dirty="0" smtClean="0"/>
              <a:t>Monet hakeutumisen reitit</a:t>
            </a:r>
          </a:p>
          <a:p>
            <a:r>
              <a:rPr lang="fi-FI" dirty="0" smtClean="0"/>
              <a:t>Kilpailu parhaista tulee kovenemaan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89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4716491"/>
          </a:xfrm>
        </p:spPr>
        <p:txBody>
          <a:bodyPr>
            <a:normAutofit/>
          </a:bodyPr>
          <a:lstStyle/>
          <a:p>
            <a:r>
              <a:rPr lang="fi-FI" sz="3200" dirty="0"/>
              <a:t>Rakennamme tutkimusympäristöjä, joilla on kriittistä massaa, korkeat tavoitteet ja vahvat kansainväliset </a:t>
            </a:r>
            <a:r>
              <a:rPr lang="fi-FI" sz="3200" dirty="0" smtClean="0"/>
              <a:t>verkostot</a:t>
            </a:r>
            <a:br>
              <a:rPr lang="fi-FI" sz="3200" dirty="0" smtClean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2800" dirty="0">
                <a:solidFill>
                  <a:schemeClr val="accent4"/>
                </a:solidFill>
              </a:rPr>
              <a:t>Toimenpiteet </a:t>
            </a:r>
            <a:r>
              <a:rPr lang="fi-FI" sz="2800" dirty="0" smtClean="0">
                <a:solidFill>
                  <a:schemeClr val="accent4"/>
                </a:solidFill>
              </a:rPr>
              <a:t>2018</a:t>
            </a:r>
            <a:endParaRPr lang="fi-FI" sz="2800" dirty="0"/>
          </a:p>
        </p:txBody>
      </p:sp>
      <p:sp>
        <p:nvSpPr>
          <p:cNvPr id="10" name="Rectangle 9"/>
          <p:cNvSpPr/>
          <p:nvPr/>
        </p:nvSpPr>
        <p:spPr>
          <a:xfrm>
            <a:off x="8166544" y="603688"/>
            <a:ext cx="3680968" cy="1156873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Uudet </a:t>
            </a:r>
            <a:r>
              <a:rPr lang="fi-FI" sz="1200" b="1" dirty="0" err="1">
                <a:solidFill>
                  <a:schemeClr val="bg1"/>
                </a:solidFill>
              </a:rPr>
              <a:t>Eudaimonia</a:t>
            </a:r>
            <a:r>
              <a:rPr lang="fi-FI" sz="1200" b="1" dirty="0">
                <a:solidFill>
                  <a:schemeClr val="bg1"/>
                </a:solidFill>
              </a:rPr>
              <a:t> ja </a:t>
            </a:r>
            <a:r>
              <a:rPr lang="fi-FI" sz="1200" b="1" dirty="0" err="1">
                <a:solidFill>
                  <a:schemeClr val="bg1"/>
                </a:solidFill>
              </a:rPr>
              <a:t>Infotech</a:t>
            </a:r>
            <a:r>
              <a:rPr lang="fi-FI" sz="1200" b="1" dirty="0">
                <a:solidFill>
                  <a:schemeClr val="bg1"/>
                </a:solidFill>
              </a:rPr>
              <a:t> projektit 2018-2021 käynnistetään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err="1">
                <a:solidFill>
                  <a:schemeClr val="bg1"/>
                </a:solidFill>
              </a:rPr>
              <a:t>Kvantum</a:t>
            </a:r>
            <a:r>
              <a:rPr lang="fi-FI" sz="1200" b="1" dirty="0">
                <a:solidFill>
                  <a:schemeClr val="bg1"/>
                </a:solidFill>
              </a:rPr>
              <a:t> Instituutti rakentaa </a:t>
            </a:r>
            <a:r>
              <a:rPr lang="fi-FI" sz="1200" b="1" dirty="0" smtClean="0">
                <a:solidFill>
                  <a:schemeClr val="bg1"/>
                </a:solidFill>
              </a:rPr>
              <a:t>rooliaan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Biocenter </a:t>
            </a:r>
            <a:r>
              <a:rPr lang="fi-FI" sz="1200" b="1" dirty="0">
                <a:solidFill>
                  <a:schemeClr val="bg1"/>
                </a:solidFill>
              </a:rPr>
              <a:t>-</a:t>
            </a:r>
            <a:r>
              <a:rPr lang="fi-FI" sz="1200" b="1" dirty="0" smtClean="0">
                <a:solidFill>
                  <a:schemeClr val="bg1"/>
                </a:solidFill>
              </a:rPr>
              <a:t>projektihaun </a:t>
            </a:r>
            <a:r>
              <a:rPr lang="fi-FI" sz="1200" b="1" dirty="0">
                <a:solidFill>
                  <a:schemeClr val="bg1"/>
                </a:solidFill>
              </a:rPr>
              <a:t>käynnistys </a:t>
            </a:r>
            <a:r>
              <a:rPr lang="fi-FI" sz="1200" b="1" dirty="0" smtClean="0">
                <a:solidFill>
                  <a:schemeClr val="bg1"/>
                </a:solidFill>
              </a:rPr>
              <a:t>2018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Fokusalueiden toiminta kuvataan verkkosivuille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96000" y="603689"/>
            <a:ext cx="2070544" cy="1156872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/>
              <a:t>Instituutit</a:t>
            </a:r>
            <a:r>
              <a:rPr lang="en-US" b="1" dirty="0" smtClean="0"/>
              <a:t> </a:t>
            </a:r>
            <a:r>
              <a:rPr lang="en-US" b="1" dirty="0" err="1" smtClean="0"/>
              <a:t>tukemaan</a:t>
            </a:r>
            <a:r>
              <a:rPr lang="en-US" b="1" dirty="0" smtClean="0"/>
              <a:t> </a:t>
            </a:r>
            <a:r>
              <a:rPr lang="en-US" b="1" dirty="0" err="1" smtClean="0"/>
              <a:t>fokusalueita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6096000" y="1862750"/>
            <a:ext cx="2070544" cy="689379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Kansallinen</a:t>
            </a:r>
            <a:r>
              <a:rPr lang="en-US" b="1" dirty="0"/>
              <a:t> </a:t>
            </a:r>
            <a:r>
              <a:rPr lang="en-US" b="1" dirty="0" err="1"/>
              <a:t>profilaatio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8166544" y="1862751"/>
            <a:ext cx="3680968" cy="689378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Edetään PROFI 2-4 toimissa ja käynnistetään 6G lippulaiva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Valmistellaan PROFI 5 </a:t>
            </a:r>
            <a:r>
              <a:rPr lang="fi-FI" sz="1200" b="1" dirty="0" smtClean="0">
                <a:solidFill>
                  <a:schemeClr val="bg1"/>
                </a:solidFill>
              </a:rPr>
              <a:t>teema(t)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19" name="Freeform 18"/>
          <p:cNvSpPr/>
          <p:nvPr/>
        </p:nvSpPr>
        <p:spPr>
          <a:xfrm>
            <a:off x="6096000" y="2644138"/>
            <a:ext cx="2070544" cy="922186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Huippuryhmien</a:t>
            </a:r>
            <a:r>
              <a:rPr lang="en-US" b="1" dirty="0"/>
              <a:t> </a:t>
            </a:r>
            <a:r>
              <a:rPr lang="en-US" b="1" dirty="0" err="1"/>
              <a:t>muodostuminen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8166544" y="2644138"/>
            <a:ext cx="3680968" cy="922186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Huippuyksiköt, ERC-projektit, Akatemiaprofessuurit, </a:t>
            </a:r>
            <a:r>
              <a:rPr lang="fi-FI" sz="1200" b="1" dirty="0" smtClean="0">
                <a:solidFill>
                  <a:schemeClr val="bg1"/>
                </a:solidFill>
              </a:rPr>
              <a:t>pohjoismaiset </a:t>
            </a:r>
            <a:r>
              <a:rPr lang="fi-FI" sz="1200" b="1" dirty="0">
                <a:solidFill>
                  <a:schemeClr val="bg1"/>
                </a:solidFill>
              </a:rPr>
              <a:t>huippuyksiköt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Perustana </a:t>
            </a:r>
            <a:r>
              <a:rPr lang="fi-FI" sz="1200" b="1" dirty="0">
                <a:solidFill>
                  <a:schemeClr val="bg1"/>
                </a:solidFill>
              </a:rPr>
              <a:t>korkeatasoinen tutkijakunta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6544" y="3671179"/>
            <a:ext cx="3680968" cy="1091889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Nuorten tutkijoiden uudet </a:t>
            </a:r>
            <a:r>
              <a:rPr lang="fi-FI" sz="1200" b="1" dirty="0" smtClean="0">
                <a:solidFill>
                  <a:schemeClr val="bg1"/>
                </a:solidFill>
              </a:rPr>
              <a:t>avaukset: 20 </a:t>
            </a:r>
            <a:r>
              <a:rPr lang="fi-FI" sz="1200" b="1" dirty="0">
                <a:solidFill>
                  <a:schemeClr val="bg1"/>
                </a:solidFill>
              </a:rPr>
              <a:t>tutkijankoulutusvakanssia </a:t>
            </a:r>
            <a:r>
              <a:rPr lang="fi-FI" sz="900" dirty="0">
                <a:solidFill>
                  <a:schemeClr val="bg1"/>
                </a:solidFill>
              </a:rPr>
              <a:t>(fokusinstituutit ja </a:t>
            </a:r>
            <a:r>
              <a:rPr lang="fi-FI" sz="900" dirty="0" err="1">
                <a:solidFill>
                  <a:schemeClr val="bg1"/>
                </a:solidFill>
              </a:rPr>
              <a:t>UniOGS</a:t>
            </a:r>
            <a:r>
              <a:rPr lang="fi-FI" sz="900" dirty="0">
                <a:solidFill>
                  <a:schemeClr val="bg1"/>
                </a:solidFill>
              </a:rPr>
              <a:t>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RRR-konseptin käynnistys fokusalueittain ja läpileikkaavasti </a:t>
            </a:r>
            <a:r>
              <a:rPr lang="fi-FI" sz="1200" b="1" dirty="0" smtClean="0">
                <a:solidFill>
                  <a:schemeClr val="bg1"/>
                </a:solidFill>
              </a:rPr>
              <a:t>12.12.17.</a:t>
            </a:r>
          </a:p>
          <a:p>
            <a:pPr marL="266700" lvl="2" indent="-84138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050" dirty="0" smtClean="0">
                <a:solidFill>
                  <a:schemeClr val="bg1"/>
                </a:solidFill>
              </a:rPr>
              <a:t>Tuloksena </a:t>
            </a:r>
            <a:r>
              <a:rPr lang="fi-FI" sz="1050" dirty="0">
                <a:solidFill>
                  <a:schemeClr val="bg1"/>
                </a:solidFill>
              </a:rPr>
              <a:t>uusia ideoita sekä monitieteistä </a:t>
            </a:r>
            <a:r>
              <a:rPr lang="fi-FI" sz="1050" dirty="0" smtClean="0">
                <a:solidFill>
                  <a:schemeClr val="bg1"/>
                </a:solidFill>
              </a:rPr>
              <a:t>yhteistyötä</a:t>
            </a:r>
            <a:endParaRPr lang="fi-FI" sz="1050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96000" y="3671179"/>
            <a:ext cx="2070544" cy="1091889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Monitieteisyys</a:t>
            </a:r>
            <a:r>
              <a:rPr lang="en-US" b="1" dirty="0"/>
              <a:t> ja </a:t>
            </a:r>
            <a:r>
              <a:rPr lang="en-US" b="1" dirty="0" err="1"/>
              <a:t>uudet</a:t>
            </a:r>
            <a:r>
              <a:rPr lang="en-US" b="1" dirty="0"/>
              <a:t> </a:t>
            </a:r>
            <a:r>
              <a:rPr lang="en-US" b="1" dirty="0" err="1"/>
              <a:t>avaukset</a:t>
            </a:r>
            <a:endParaRPr lang="en-US" b="1" dirty="0"/>
          </a:p>
        </p:txBody>
      </p:sp>
      <p:sp>
        <p:nvSpPr>
          <p:cNvPr id="21" name="Freeform 20"/>
          <p:cNvSpPr/>
          <p:nvPr/>
        </p:nvSpPr>
        <p:spPr>
          <a:xfrm>
            <a:off x="6096000" y="4875655"/>
            <a:ext cx="2070544" cy="747219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/>
              <a:t>Arktisuus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8166544" y="4875655"/>
            <a:ext cx="3680968" cy="747219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Thulen rooli fokusoituu </a:t>
            </a:r>
            <a:r>
              <a:rPr lang="fi-FI" sz="1200" b="1" dirty="0" smtClean="0">
                <a:solidFill>
                  <a:schemeClr val="bg1"/>
                </a:solidFill>
              </a:rPr>
              <a:t>arktisuuteen</a:t>
            </a:r>
            <a:endParaRPr lang="fi-FI" sz="1200" b="1" dirty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Tarkennetaan toimintasuunnitelmaa mukaan </a:t>
            </a:r>
            <a:r>
              <a:rPr lang="fi-FI" sz="1200" b="1" dirty="0">
                <a:solidFill>
                  <a:schemeClr val="bg1"/>
                </a:solidFill>
              </a:rPr>
              <a:t>lukien UA, </a:t>
            </a:r>
            <a:r>
              <a:rPr lang="fi-FI" sz="1200" b="1" dirty="0" smtClean="0">
                <a:solidFill>
                  <a:schemeClr val="bg1"/>
                </a:solidFill>
              </a:rPr>
              <a:t>A5 </a:t>
            </a:r>
            <a:r>
              <a:rPr lang="fi-FI" sz="1200" b="1" dirty="0">
                <a:solidFill>
                  <a:schemeClr val="bg1"/>
                </a:solidFill>
              </a:rPr>
              <a:t>ja muu </a:t>
            </a:r>
            <a:r>
              <a:rPr lang="fi-FI" sz="1200" b="1" dirty="0" smtClean="0">
                <a:solidFill>
                  <a:schemeClr val="bg1"/>
                </a:solidFill>
              </a:rPr>
              <a:t>verkostoituminen</a:t>
            </a:r>
          </a:p>
        </p:txBody>
      </p:sp>
      <p:sp>
        <p:nvSpPr>
          <p:cNvPr id="23" name="Freeform 22"/>
          <p:cNvSpPr/>
          <p:nvPr/>
        </p:nvSpPr>
        <p:spPr>
          <a:xfrm>
            <a:off x="6096000" y="5729557"/>
            <a:ext cx="2070544" cy="625355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RAE 2020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66544" y="5729557"/>
            <a:ext cx="3680968" cy="625355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Valmistelu </a:t>
            </a:r>
            <a:r>
              <a:rPr lang="fi-FI" sz="1200" b="1" dirty="0" smtClean="0">
                <a:solidFill>
                  <a:schemeClr val="bg1"/>
                </a:solidFill>
              </a:rPr>
              <a:t>aloitetaan </a:t>
            </a:r>
            <a:r>
              <a:rPr lang="fi-FI" sz="1200" b="1" dirty="0">
                <a:solidFill>
                  <a:schemeClr val="bg1"/>
                </a:solidFill>
              </a:rPr>
              <a:t>2018 lopulla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Alkamassa kansallinen yliopistojen tutkimusarvioinnin suunnitteluhanke (</a:t>
            </a:r>
            <a:r>
              <a:rPr lang="fi-FI" sz="1200" b="1" dirty="0" err="1">
                <a:solidFill>
                  <a:schemeClr val="bg1"/>
                </a:solidFill>
              </a:rPr>
              <a:t>UniFI</a:t>
            </a:r>
            <a:r>
              <a:rPr lang="fi-FI" sz="1200" b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41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Kilpailukykyiseen </a:t>
            </a:r>
            <a:r>
              <a:rPr lang="fi-FI" sz="3600" dirty="0" err="1"/>
              <a:t>tutkimusryhmäraken-teeseemme</a:t>
            </a:r>
            <a:r>
              <a:rPr lang="fi-FI" sz="3600" dirty="0"/>
              <a:t> kuuluu tutkijoita uransa eri vaiheissa opiskelijoista tutkijatohtoreihin ja vanhempiin </a:t>
            </a:r>
            <a:r>
              <a:rPr lang="fi-FI" sz="3600" dirty="0" smtClean="0"/>
              <a:t>tutkijoihin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2800" dirty="0">
                <a:solidFill>
                  <a:schemeClr val="accent4"/>
                </a:solidFill>
              </a:rPr>
              <a:t>Toimenpiteet </a:t>
            </a:r>
            <a:r>
              <a:rPr lang="fi-FI" sz="2800" dirty="0" smtClean="0">
                <a:solidFill>
                  <a:schemeClr val="accent4"/>
                </a:solidFill>
              </a:rPr>
              <a:t>2018</a:t>
            </a:r>
            <a:endParaRPr lang="fi-FI" sz="3600" dirty="0">
              <a:solidFill>
                <a:schemeClr val="accent4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6000" y="582309"/>
            <a:ext cx="2070544" cy="891649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Henkilöstörakenteen balansointi</a:t>
            </a:r>
            <a:endParaRPr lang="fi-FI" b="1" dirty="0"/>
          </a:p>
        </p:txBody>
      </p:sp>
      <p:sp>
        <p:nvSpPr>
          <p:cNvPr id="10" name="Rectangle 9"/>
          <p:cNvSpPr/>
          <p:nvPr/>
        </p:nvSpPr>
        <p:spPr>
          <a:xfrm>
            <a:off x="8166544" y="1554768"/>
            <a:ext cx="3680968" cy="1816229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Lisätään avointen KV hakujen käyttöä professuureissa; </a:t>
            </a:r>
            <a:r>
              <a:rPr lang="fi-FI" sz="1200" b="1" dirty="0" smtClean="0">
                <a:solidFill>
                  <a:schemeClr val="bg1"/>
                </a:solidFill>
              </a:rPr>
              <a:t>nyt </a:t>
            </a:r>
            <a:r>
              <a:rPr lang="fi-FI" sz="1200" b="1" dirty="0">
                <a:solidFill>
                  <a:schemeClr val="bg1"/>
                </a:solidFill>
              </a:rPr>
              <a:t>kutsumenettely pääreitti</a:t>
            </a:r>
          </a:p>
          <a:p>
            <a:pPr marL="360363" lvl="2" indent="-180975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2017 kehittynyt </a:t>
            </a:r>
            <a:r>
              <a:rPr lang="fi-FI" sz="1200" b="1" dirty="0">
                <a:solidFill>
                  <a:schemeClr val="bg1"/>
                </a:solidFill>
              </a:rPr>
              <a:t>oikeaan suuntaan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Tiedekunnat ja </a:t>
            </a:r>
            <a:r>
              <a:rPr lang="fi-FI" sz="1200" b="1" dirty="0" smtClean="0">
                <a:solidFill>
                  <a:schemeClr val="bg1"/>
                </a:solidFill>
              </a:rPr>
              <a:t>yksiköt </a:t>
            </a:r>
            <a:r>
              <a:rPr lang="fi-FI" sz="1200" b="1" dirty="0">
                <a:solidFill>
                  <a:schemeClr val="bg1"/>
                </a:solidFill>
              </a:rPr>
              <a:t>kehittävät myös tutkimuksen edellytyksiä ja avainhenkilöiden sitoutumista hyödyntäen yliopiston neliportaista tutkijanurajärjestelmää hyväksyttyjen mallissa etenemisen kriteerien mukaisesti.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err="1">
                <a:solidFill>
                  <a:schemeClr val="bg1"/>
                </a:solidFill>
              </a:rPr>
              <a:t>PoP</a:t>
            </a:r>
            <a:r>
              <a:rPr lang="fi-FI" sz="1200" b="1" dirty="0">
                <a:solidFill>
                  <a:schemeClr val="bg1"/>
                </a:solidFill>
              </a:rPr>
              <a:t> käytäntöä </a:t>
            </a:r>
            <a:r>
              <a:rPr lang="fi-FI" sz="1200" b="1" dirty="0" smtClean="0">
                <a:solidFill>
                  <a:schemeClr val="bg1"/>
                </a:solidFill>
              </a:rPr>
              <a:t>selkiytetään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96000" y="1554769"/>
            <a:ext cx="2070544" cy="1816228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/>
              <a:t>Rekrytoinnit</a:t>
            </a:r>
            <a:r>
              <a:rPr lang="en-US" b="1" dirty="0" smtClean="0"/>
              <a:t> ja </a:t>
            </a:r>
            <a:r>
              <a:rPr lang="en-US" b="1" dirty="0" err="1" smtClean="0"/>
              <a:t>henkilö-kohtainen</a:t>
            </a:r>
            <a:r>
              <a:rPr lang="en-US" b="1" dirty="0" smtClean="0"/>
              <a:t> </a:t>
            </a:r>
            <a:r>
              <a:rPr lang="en-US" b="1" dirty="0" err="1" smtClean="0"/>
              <a:t>tutkijanurapolku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6096000" y="3482925"/>
            <a:ext cx="2070544" cy="936675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Tenure Track </a:t>
            </a:r>
            <a:br>
              <a:rPr lang="en-US" b="1" dirty="0" smtClean="0"/>
            </a:br>
            <a:r>
              <a:rPr lang="en-US" b="1" dirty="0" smtClean="0"/>
              <a:t>-</a:t>
            </a:r>
            <a:r>
              <a:rPr lang="en-US" b="1" dirty="0" err="1" smtClean="0"/>
              <a:t>ohjelma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8166544" y="3482925"/>
            <a:ext cx="3680968" cy="936675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Lisätään ohjelman käyttöä strategisissa toimissa sekä tiedekuntien/yksiköiden omissa </a:t>
            </a:r>
            <a:r>
              <a:rPr lang="fi-FI" sz="1200" b="1" dirty="0" smtClean="0">
                <a:solidFill>
                  <a:schemeClr val="bg1"/>
                </a:solidFill>
              </a:rPr>
              <a:t>hauissa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Tarkistetaan </a:t>
            </a:r>
            <a:r>
              <a:rPr lang="fi-FI" sz="1200" b="1" dirty="0">
                <a:solidFill>
                  <a:schemeClr val="bg1"/>
                </a:solidFill>
              </a:rPr>
              <a:t>prosessit ja huolehditaan </a:t>
            </a:r>
            <a:r>
              <a:rPr lang="fi-FI" sz="1200" b="1" dirty="0" smtClean="0">
                <a:solidFill>
                  <a:schemeClr val="bg1"/>
                </a:solidFill>
              </a:rPr>
              <a:t>ketteryydestä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66544" y="582309"/>
            <a:ext cx="3680968" cy="891649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Rakennetaan hyvä balanssi I-IV tasojen </a:t>
            </a:r>
            <a:r>
              <a:rPr lang="fi-FI" sz="1200" b="1" dirty="0" smtClean="0">
                <a:solidFill>
                  <a:schemeClr val="bg1"/>
                </a:solidFill>
              </a:rPr>
              <a:t>kesken, lisätään </a:t>
            </a:r>
            <a:r>
              <a:rPr lang="fi-FI" sz="1200" b="1" dirty="0">
                <a:solidFill>
                  <a:schemeClr val="bg1"/>
                </a:solidFill>
              </a:rPr>
              <a:t>tasojen II ja III osuutta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Strateginen; 50 </a:t>
            </a:r>
            <a:r>
              <a:rPr lang="fi-FI" sz="1200" b="1" dirty="0" err="1">
                <a:solidFill>
                  <a:schemeClr val="bg1"/>
                </a:solidFill>
              </a:rPr>
              <a:t>post</a:t>
            </a:r>
            <a:r>
              <a:rPr lang="fi-FI" sz="1200" b="1" dirty="0">
                <a:solidFill>
                  <a:schemeClr val="bg1"/>
                </a:solidFill>
              </a:rPr>
              <a:t> doc vakanssia kärkiprojekteille ja 10-15 </a:t>
            </a:r>
            <a:r>
              <a:rPr lang="fi-FI" sz="1200" b="1" dirty="0" err="1" smtClean="0">
                <a:solidFill>
                  <a:schemeClr val="bg1"/>
                </a:solidFill>
              </a:rPr>
              <a:t>Profi</a:t>
            </a:r>
            <a:r>
              <a:rPr lang="fi-FI" sz="1200" b="1" dirty="0" smtClean="0">
                <a:solidFill>
                  <a:schemeClr val="bg1"/>
                </a:solidFill>
              </a:rPr>
              <a:t>-teemoissa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96000" y="4523281"/>
            <a:ext cx="2070544" cy="867869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err="1"/>
              <a:t>Ad</a:t>
            </a:r>
            <a:r>
              <a:rPr lang="fi-FI" b="1" dirty="0"/>
              <a:t> hoc huippu-rekrytoinnit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6544" y="4523281"/>
            <a:ext cx="3680968" cy="867869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Yksiköt </a:t>
            </a:r>
            <a:r>
              <a:rPr lang="fi-FI" sz="1200" b="1" dirty="0">
                <a:solidFill>
                  <a:schemeClr val="bg1"/>
                </a:solidFill>
              </a:rPr>
              <a:t>voivat tehdä johdolle esityksiä huippurekrytoinneista ja strategisesta </a:t>
            </a:r>
            <a:r>
              <a:rPr lang="fi-FI" sz="1200" b="1" dirty="0" smtClean="0">
                <a:solidFill>
                  <a:schemeClr val="bg1"/>
                </a:solidFill>
              </a:rPr>
              <a:t>resursoinnista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Strateginen </a:t>
            </a:r>
            <a:r>
              <a:rPr lang="fi-FI" sz="1200" b="1" dirty="0">
                <a:solidFill>
                  <a:schemeClr val="bg1"/>
                </a:solidFill>
              </a:rPr>
              <a:t>rahoitus 5 </a:t>
            </a:r>
            <a:r>
              <a:rPr lang="fi-FI" sz="1200" b="1" dirty="0" smtClean="0">
                <a:solidFill>
                  <a:schemeClr val="bg1"/>
                </a:solidFill>
              </a:rPr>
              <a:t>v, vuosittain </a:t>
            </a:r>
            <a:r>
              <a:rPr lang="fi-FI" sz="1200" b="1" dirty="0">
                <a:solidFill>
                  <a:schemeClr val="bg1"/>
                </a:solidFill>
              </a:rPr>
              <a:t>1-2</a:t>
            </a:r>
          </a:p>
        </p:txBody>
      </p:sp>
      <p:sp>
        <p:nvSpPr>
          <p:cNvPr id="16" name="Freeform 15"/>
          <p:cNvSpPr/>
          <p:nvPr/>
        </p:nvSpPr>
        <p:spPr>
          <a:xfrm>
            <a:off x="6096000" y="5508757"/>
            <a:ext cx="2070544" cy="1144043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Osaamisen kehittäminen</a:t>
            </a:r>
            <a:endParaRPr lang="fi-FI" b="1" dirty="0"/>
          </a:p>
        </p:txBody>
      </p:sp>
      <p:sp>
        <p:nvSpPr>
          <p:cNvPr id="17" name="Rectangle 16"/>
          <p:cNvSpPr/>
          <p:nvPr/>
        </p:nvSpPr>
        <p:spPr>
          <a:xfrm>
            <a:off x="8166544" y="5508757"/>
            <a:ext cx="3680968" cy="114404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Akateeminen</a:t>
            </a:r>
          </a:p>
          <a:p>
            <a:pPr marL="360363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Tuetaan kilpailtujen hakujen </a:t>
            </a:r>
            <a:r>
              <a:rPr lang="fi-FI" sz="1200" b="1" dirty="0" smtClean="0">
                <a:solidFill>
                  <a:schemeClr val="bg1"/>
                </a:solidFill>
              </a:rPr>
              <a:t>valmistelua: vahvistetaan </a:t>
            </a:r>
            <a:r>
              <a:rPr lang="fi-FI" sz="1200" b="1" dirty="0">
                <a:solidFill>
                  <a:schemeClr val="bg1"/>
                </a:solidFill>
              </a:rPr>
              <a:t>sisäistä hakemusten </a:t>
            </a:r>
            <a:r>
              <a:rPr lang="fi-FI" sz="1200" b="1" dirty="0" err="1">
                <a:solidFill>
                  <a:schemeClr val="bg1"/>
                </a:solidFill>
              </a:rPr>
              <a:t>peer</a:t>
            </a:r>
            <a:r>
              <a:rPr lang="fi-FI" sz="1200" b="1" dirty="0">
                <a:solidFill>
                  <a:schemeClr val="bg1"/>
                </a:solidFill>
              </a:rPr>
              <a:t> </a:t>
            </a:r>
            <a:r>
              <a:rPr lang="fi-FI" sz="1200" b="1" dirty="0" err="1" smtClean="0">
                <a:solidFill>
                  <a:schemeClr val="bg1"/>
                </a:solidFill>
              </a:rPr>
              <a:t>evaluaatiota</a:t>
            </a:r>
            <a:endParaRPr lang="fi-FI" sz="1200" b="1" dirty="0" smtClean="0">
              <a:solidFill>
                <a:schemeClr val="bg1"/>
              </a:solidFill>
            </a:endParaRPr>
          </a:p>
          <a:p>
            <a:pPr marL="360363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Mentorointijärjestelmä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Johtamisosaaminen ja tiedolla johtaminen</a:t>
            </a:r>
            <a:endParaRPr lang="fi-FI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Rakennamme ja ylläpidämme </a:t>
            </a:r>
            <a:r>
              <a:rPr lang="fi-FI" sz="3600" dirty="0" err="1" smtClean="0"/>
              <a:t>tutkimusinfrastruk</a:t>
            </a:r>
            <a:r>
              <a:rPr lang="fi-FI" sz="3600" dirty="0" smtClean="0"/>
              <a:t>-tuureja</a:t>
            </a:r>
            <a:r>
              <a:rPr lang="fi-FI" sz="3600" dirty="0"/>
              <a:t>, jotka auttavat tutkijoitamme saavuttamaan läpimurtoja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2800" dirty="0">
                <a:solidFill>
                  <a:schemeClr val="accent4"/>
                </a:solidFill>
              </a:rPr>
              <a:t>Toimenpiteet </a:t>
            </a:r>
            <a:r>
              <a:rPr lang="fi-FI" sz="2800" dirty="0" smtClean="0">
                <a:solidFill>
                  <a:schemeClr val="accent4"/>
                </a:solidFill>
              </a:rPr>
              <a:t>2018</a:t>
            </a:r>
            <a:endParaRPr lang="fi-FI" sz="3600" dirty="0">
              <a:solidFill>
                <a:schemeClr val="accent4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6000" y="582309"/>
            <a:ext cx="2070544" cy="3113391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Tutkimusinfrojen kehittäminen ja saaminen kansallisille/ EU:n tutkimuksen tiekartoille</a:t>
            </a:r>
            <a:endParaRPr lang="fi-F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66544" y="582309"/>
            <a:ext cx="3680968" cy="3113391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Kansalliselle tutkimuksen tiekartan (infrat) </a:t>
            </a:r>
            <a:r>
              <a:rPr lang="fi-FI" sz="1200" b="1" dirty="0">
                <a:solidFill>
                  <a:schemeClr val="bg1"/>
                </a:solidFill>
              </a:rPr>
              <a:t>puolivälin arvio julki 2018 – siitä johdetaan </a:t>
            </a:r>
            <a:r>
              <a:rPr lang="fi-FI" sz="1200" b="1" dirty="0" smtClean="0">
                <a:solidFill>
                  <a:schemeClr val="bg1"/>
                </a:solidFill>
              </a:rPr>
              <a:t>toimenpiteitä</a:t>
            </a:r>
            <a:endParaRPr lang="fi-FI" sz="1200" b="1" dirty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Valmistaudutaan kansallisen tiekartan </a:t>
            </a:r>
            <a:r>
              <a:rPr lang="fi-FI" sz="1200" b="1" dirty="0" smtClean="0">
                <a:solidFill>
                  <a:schemeClr val="bg1"/>
                </a:solidFill>
              </a:rPr>
              <a:t>päivitykseen: uudet </a:t>
            </a:r>
            <a:r>
              <a:rPr lang="fi-FI" sz="1200" b="1" dirty="0">
                <a:solidFill>
                  <a:schemeClr val="bg1"/>
                </a:solidFill>
              </a:rPr>
              <a:t>(esim. 5GTN, OMS) ja nykyiset esitykset </a:t>
            </a:r>
            <a:r>
              <a:rPr lang="fi-FI" sz="1200" b="1" dirty="0" smtClean="0">
                <a:solidFill>
                  <a:schemeClr val="bg1"/>
                </a:solidFill>
              </a:rPr>
              <a:t>valmistellaan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Infrastruktuurit eurooppalaiselle tutkimuksen tiekartalle: 8/2017 OY osallistuu kahteen uuteen ESFRI esitykseen; </a:t>
            </a:r>
            <a:r>
              <a:rPr lang="fi-FI" sz="1200" b="1" dirty="0" err="1">
                <a:solidFill>
                  <a:schemeClr val="bg1"/>
                </a:solidFill>
              </a:rPr>
              <a:t>eLTER</a:t>
            </a:r>
            <a:r>
              <a:rPr lang="fi-FI" sz="1200" b="1" dirty="0">
                <a:solidFill>
                  <a:schemeClr val="bg1"/>
                </a:solidFill>
              </a:rPr>
              <a:t> ja </a:t>
            </a:r>
            <a:r>
              <a:rPr lang="fi-FI" sz="1200" b="1" dirty="0" err="1" smtClean="0">
                <a:solidFill>
                  <a:schemeClr val="bg1"/>
                </a:solidFill>
              </a:rPr>
              <a:t>AnaE</a:t>
            </a:r>
            <a:endParaRPr lang="fi-FI" sz="1200" b="1" dirty="0" smtClean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2018 tulossa </a:t>
            </a:r>
            <a:r>
              <a:rPr lang="fi-FI" sz="1200" b="1" dirty="0" smtClean="0">
                <a:solidFill>
                  <a:schemeClr val="bg1"/>
                </a:solidFill>
              </a:rPr>
              <a:t>FIRI-määrärahojen haku</a:t>
            </a:r>
            <a:r>
              <a:rPr lang="fi-FI" sz="1200" b="1" dirty="0">
                <a:solidFill>
                  <a:schemeClr val="bg1"/>
                </a:solidFill>
              </a:rPr>
              <a:t>, tuetaan </a:t>
            </a:r>
            <a:r>
              <a:rPr lang="fi-FI" sz="1200" b="1" dirty="0" smtClean="0">
                <a:solidFill>
                  <a:schemeClr val="bg1"/>
                </a:solidFill>
              </a:rPr>
              <a:t>valmistelua </a:t>
            </a:r>
            <a:endParaRPr lang="fi-FI" sz="1200" b="1" dirty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Käyttötietojen automatisointia tietovarantoon valmistellaan 2018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Infrastruktuuriyksikkö</a:t>
            </a:r>
            <a:r>
              <a:rPr lang="fi-FI" sz="1200" b="1" dirty="0">
                <a:solidFill>
                  <a:schemeClr val="bg1"/>
                </a:solidFill>
              </a:rPr>
              <a:t>, ohjausryhmä ja STY koordinoivat yliopistotasoisia </a:t>
            </a:r>
            <a:r>
              <a:rPr lang="fi-FI" sz="1200" b="1" dirty="0" smtClean="0">
                <a:solidFill>
                  <a:schemeClr val="bg1"/>
                </a:solidFill>
              </a:rPr>
              <a:t>infroja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Tiedekuntien ja yksiköiden </a:t>
            </a:r>
            <a:r>
              <a:rPr lang="fi-FI" sz="1200" b="1" dirty="0">
                <a:solidFill>
                  <a:schemeClr val="bg1"/>
                </a:solidFill>
              </a:rPr>
              <a:t>infrastruktuuri-suunnitelmat osana </a:t>
            </a:r>
            <a:r>
              <a:rPr lang="fi-FI" sz="1200" b="1" dirty="0" err="1" smtClean="0">
                <a:solidFill>
                  <a:schemeClr val="bg1"/>
                </a:solidFill>
              </a:rPr>
              <a:t>TTS:iä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96000" y="3794841"/>
            <a:ext cx="2070544" cy="1234359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Infrayhteistyön vahvistaminen</a:t>
            </a:r>
            <a:endParaRPr lang="fi-FI" b="1" dirty="0"/>
          </a:p>
        </p:txBody>
      </p:sp>
      <p:sp>
        <p:nvSpPr>
          <p:cNvPr id="15" name="Rectangle 14"/>
          <p:cNvSpPr/>
          <p:nvPr/>
        </p:nvSpPr>
        <p:spPr>
          <a:xfrm>
            <a:off x="8166544" y="3794841"/>
            <a:ext cx="3680968" cy="1234359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Vahvistetaan </a:t>
            </a:r>
            <a:r>
              <a:rPr lang="fi-FI" sz="1200" b="1" dirty="0" smtClean="0">
                <a:solidFill>
                  <a:schemeClr val="bg1"/>
                </a:solidFill>
              </a:rPr>
              <a:t>infrayhteistyötä tutkimuslaitosten kanssa: VTT </a:t>
            </a:r>
            <a:r>
              <a:rPr lang="fi-FI" sz="1200" b="1" dirty="0">
                <a:solidFill>
                  <a:schemeClr val="bg1"/>
                </a:solidFill>
              </a:rPr>
              <a:t>(5GTN</a:t>
            </a:r>
            <a:r>
              <a:rPr lang="fi-FI" sz="1200" b="1" dirty="0" smtClean="0">
                <a:solidFill>
                  <a:schemeClr val="bg1"/>
                </a:solidFill>
              </a:rPr>
              <a:t>), IL </a:t>
            </a:r>
            <a:r>
              <a:rPr lang="fi-FI" sz="1200" b="1" dirty="0">
                <a:solidFill>
                  <a:schemeClr val="bg1"/>
                </a:solidFill>
              </a:rPr>
              <a:t>Sodankylä (avaruus) ja Pallas (ekologia</a:t>
            </a:r>
            <a:r>
              <a:rPr lang="fi-FI" sz="1200" b="1" dirty="0" smtClean="0">
                <a:solidFill>
                  <a:schemeClr val="bg1"/>
                </a:solidFill>
              </a:rPr>
              <a:t>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Tehostetaan infrojen avaamista yliopiston ulkopuolelle osana 6Aika ja Business Oulun </a:t>
            </a:r>
            <a:r>
              <a:rPr lang="fi-FI" sz="1200" b="1" dirty="0" smtClean="0">
                <a:solidFill>
                  <a:schemeClr val="bg1"/>
                </a:solidFill>
              </a:rPr>
              <a:t>toimintaa</a:t>
            </a:r>
            <a:endParaRPr lang="fi-FI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600" dirty="0" smtClean="0"/>
              <a:t>Koulutuksen strategiset toimenpidekokonaisuudet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11213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Tavoitteenamme on edelleen parantaa </a:t>
            </a:r>
            <a:r>
              <a:rPr lang="fi-FI" dirty="0" smtClean="0"/>
              <a:t>koulu­tuksen </a:t>
            </a:r>
            <a:r>
              <a:rPr lang="fi-FI" dirty="0"/>
              <a:t>laadullisia ja määrällisiä tuloksia sekä vaikuttavuutta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>
                <a:solidFill>
                  <a:srgbClr val="FF0000"/>
                </a:solidFill>
              </a:rPr>
              <a:t/>
            </a:r>
            <a:br>
              <a:rPr lang="fi-FI" sz="2000" dirty="0" smtClean="0">
                <a:solidFill>
                  <a:srgbClr val="FF0000"/>
                </a:solidFill>
              </a:rPr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71A1-2089-4EAD-AA66-BEE880D6BE9A}" type="datetime1">
              <a:rPr lang="fi-FI" smtClean="0"/>
              <a:t>18.12.2017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6484889" y="558800"/>
            <a:ext cx="5402311" cy="501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4890" y="1236228"/>
            <a:ext cx="4888964" cy="9523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4889" y="874229"/>
            <a:ext cx="4086858" cy="426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4889" y="1899642"/>
            <a:ext cx="5385803" cy="9862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4889" y="3140206"/>
            <a:ext cx="4888964" cy="9523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4888" y="2442925"/>
            <a:ext cx="4888964" cy="9523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6549292" y="579600"/>
            <a:ext cx="5684300" cy="57367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0" dirty="0">
                <a:solidFill>
                  <a:schemeClr val="tx2"/>
                </a:solidFill>
              </a:rPr>
              <a:t>Koulutustarjonnan vetovoiman ja opiskelijoiden sitoutumisen parantaminen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0" dirty="0">
                <a:solidFill>
                  <a:schemeClr val="tx2"/>
                </a:solidFill>
              </a:rPr>
              <a:t>Opintojen sujuvuuden edistäminen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0" dirty="0">
                <a:solidFill>
                  <a:schemeClr val="tx2"/>
                </a:solidFill>
              </a:rPr>
              <a:t>Oppimisympäristöjen modernisaatio ja </a:t>
            </a:r>
            <a:r>
              <a:rPr lang="fi-FI" sz="1800" b="0" dirty="0" err="1">
                <a:solidFill>
                  <a:schemeClr val="tx2"/>
                </a:solidFill>
              </a:rPr>
              <a:t>digitalisaatio</a:t>
            </a:r>
            <a:r>
              <a:rPr lang="fi-FI" sz="1800" b="0" dirty="0">
                <a:solidFill>
                  <a:schemeClr val="tx2"/>
                </a:solidFill>
              </a:rPr>
              <a:t> sekä pedagoginen kehittäminen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0" dirty="0">
                <a:solidFill>
                  <a:schemeClr val="tx2"/>
                </a:solidFill>
              </a:rPr>
              <a:t>Opiskelukokemuksen kansainvälistäminen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0" dirty="0">
                <a:solidFill>
                  <a:schemeClr val="tx2"/>
                </a:solidFill>
              </a:rPr>
              <a:t>Koulutuksen ja työelämän välisen vuorovaikutuksen lisääminen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0" dirty="0">
                <a:solidFill>
                  <a:schemeClr val="tx2"/>
                </a:solidFill>
              </a:rPr>
              <a:t>Tohtorikoulutuksen tehostaminen</a:t>
            </a:r>
          </a:p>
        </p:txBody>
      </p:sp>
    </p:spTree>
    <p:extLst>
      <p:ext uri="{BB962C8B-B14F-4D97-AF65-F5344CB8AC3E}">
        <p14:creationId xmlns:p14="http://schemas.microsoft.com/office/powerpoint/2010/main" val="5070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Koulutuksen strategiset tavoitteet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2800" dirty="0">
                <a:solidFill>
                  <a:schemeClr val="accent4"/>
                </a:solidFill>
              </a:rPr>
              <a:t>Toimenpiteet 2018 </a:t>
            </a:r>
            <a:r>
              <a:rPr lang="fi-FI" sz="2800" dirty="0" smtClean="0">
                <a:solidFill>
                  <a:schemeClr val="accent4"/>
                </a:solidFill>
              </a:rPr>
              <a:t>1/2</a:t>
            </a:r>
            <a:endParaRPr lang="fi-FI" sz="3600" dirty="0">
              <a:solidFill>
                <a:schemeClr val="accent4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6000" y="582310"/>
            <a:ext cx="2070544" cy="1695670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/>
              <a:t>Koulutus-tarjonnan vetovoiman ja opiskelijoiden sitoutumisen parantaminen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66544" y="2363232"/>
            <a:ext cx="3680968" cy="2064390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Opintojaksopalautteen </a:t>
            </a:r>
            <a:r>
              <a:rPr lang="fi-FI" sz="1200" b="1" dirty="0">
                <a:solidFill>
                  <a:schemeClr val="bg1"/>
                </a:solidFill>
              </a:rPr>
              <a:t>käyttöönoton </a:t>
            </a:r>
            <a:r>
              <a:rPr lang="fi-FI" sz="1200" b="1" dirty="0" smtClean="0">
                <a:solidFill>
                  <a:schemeClr val="bg1"/>
                </a:solidFill>
              </a:rPr>
              <a:t>aktivointi</a:t>
            </a:r>
            <a:endParaRPr lang="fi-FI" sz="800" b="1" dirty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Omaopettajatoiminnan </a:t>
            </a:r>
            <a:r>
              <a:rPr lang="fi-FI" sz="1200" b="1" dirty="0">
                <a:solidFill>
                  <a:schemeClr val="bg1"/>
                </a:solidFill>
              </a:rPr>
              <a:t>laajentaminen maisterivaiheeseen -&gt; resurssituki tutkinto-ohjelmille (noin 180 uutta omaopettajaryhmää)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Opintojen </a:t>
            </a:r>
            <a:r>
              <a:rPr lang="fi-FI" sz="1200" b="1" dirty="0" err="1">
                <a:solidFill>
                  <a:schemeClr val="bg1"/>
                </a:solidFill>
              </a:rPr>
              <a:t>ympärivuotistaminen</a:t>
            </a:r>
            <a:r>
              <a:rPr lang="fi-FI" sz="1200" b="1" dirty="0">
                <a:solidFill>
                  <a:schemeClr val="bg1"/>
                </a:solidFill>
              </a:rPr>
              <a:t> </a:t>
            </a:r>
            <a:r>
              <a:rPr lang="fi-FI" sz="12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i-FI" sz="1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fi-FI" sz="1200" b="1" dirty="0" smtClean="0">
                <a:solidFill>
                  <a:schemeClr val="bg1"/>
                </a:solidFill>
              </a:rPr>
              <a:t>Fokusalueisiin </a:t>
            </a:r>
            <a:r>
              <a:rPr lang="fi-FI" sz="1200" b="1" dirty="0">
                <a:solidFill>
                  <a:schemeClr val="bg1"/>
                </a:solidFill>
              </a:rPr>
              <a:t>liittyvät </a:t>
            </a:r>
            <a:r>
              <a:rPr lang="fi-FI" sz="1200" b="1" dirty="0" err="1">
                <a:solidFill>
                  <a:schemeClr val="bg1"/>
                </a:solidFill>
              </a:rPr>
              <a:t>kv</a:t>
            </a:r>
            <a:r>
              <a:rPr lang="fi-FI" sz="1200" b="1" dirty="0">
                <a:solidFill>
                  <a:schemeClr val="bg1"/>
                </a:solidFill>
              </a:rPr>
              <a:t>-kesäkoulut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err="1" smtClean="0">
                <a:solidFill>
                  <a:schemeClr val="bg1"/>
                </a:solidFill>
              </a:rPr>
              <a:t>Future</a:t>
            </a:r>
            <a:r>
              <a:rPr lang="fi-FI" sz="1200" b="1" dirty="0" smtClean="0">
                <a:solidFill>
                  <a:schemeClr val="bg1"/>
                </a:solidFill>
              </a:rPr>
              <a:t> </a:t>
            </a:r>
            <a:r>
              <a:rPr lang="fi-FI" sz="1200" b="1" dirty="0" err="1">
                <a:solidFill>
                  <a:schemeClr val="bg1"/>
                </a:solidFill>
              </a:rPr>
              <a:t>Factory</a:t>
            </a:r>
            <a:r>
              <a:rPr lang="fi-FI" sz="1200" b="1" dirty="0">
                <a:solidFill>
                  <a:schemeClr val="bg1"/>
                </a:solidFill>
              </a:rPr>
              <a:t> 3.0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55 </a:t>
            </a:r>
            <a:r>
              <a:rPr lang="fi-FI" sz="1200" b="1" dirty="0">
                <a:solidFill>
                  <a:schemeClr val="bg1"/>
                </a:solidFill>
              </a:rPr>
              <a:t>op kampanja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Opiskelukyvyn</a:t>
            </a:r>
            <a:r>
              <a:rPr lang="fi-FI" sz="1200" b="1" dirty="0">
                <a:solidFill>
                  <a:schemeClr val="bg1"/>
                </a:solidFill>
              </a:rPr>
              <a:t>, hyvinvoinnin ja osallisuuden edistäminen korkeakouluissa (OKM Kärkihanke 2017-2019)</a:t>
            </a:r>
          </a:p>
        </p:txBody>
      </p:sp>
      <p:sp>
        <p:nvSpPr>
          <p:cNvPr id="11" name="Freeform 10"/>
          <p:cNvSpPr/>
          <p:nvPr/>
        </p:nvSpPr>
        <p:spPr>
          <a:xfrm>
            <a:off x="6096000" y="2363233"/>
            <a:ext cx="2070544" cy="2064390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Opintojen</a:t>
            </a:r>
            <a:r>
              <a:rPr lang="en-US" b="1" dirty="0"/>
              <a:t> </a:t>
            </a:r>
            <a:r>
              <a:rPr lang="en-US" b="1" dirty="0" err="1"/>
              <a:t>sujuvuuden</a:t>
            </a:r>
            <a:r>
              <a:rPr lang="en-US" b="1" dirty="0"/>
              <a:t> </a:t>
            </a:r>
            <a:r>
              <a:rPr lang="en-US" b="1" dirty="0" err="1"/>
              <a:t>edistäminen</a:t>
            </a:r>
            <a:r>
              <a:rPr lang="en-US" b="1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66544" y="582309"/>
            <a:ext cx="3680968" cy="1695671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Opiskelijavalintojen </a:t>
            </a:r>
            <a:r>
              <a:rPr lang="fi-FI" sz="1200" b="1" dirty="0">
                <a:solidFill>
                  <a:schemeClr val="bg1"/>
                </a:solidFill>
              </a:rPr>
              <a:t>uudistaminen (todistusvalinta, </a:t>
            </a:r>
            <a:r>
              <a:rPr lang="fi-FI" sz="1200" b="1" dirty="0" smtClean="0">
                <a:solidFill>
                  <a:schemeClr val="bg1"/>
                </a:solidFill>
              </a:rPr>
              <a:t>OKM </a:t>
            </a:r>
            <a:r>
              <a:rPr lang="fi-FI" sz="1200" b="1" dirty="0">
                <a:solidFill>
                  <a:schemeClr val="bg1"/>
                </a:solidFill>
              </a:rPr>
              <a:t>Kärkihanke 2017-2019)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Opiskelijoiden </a:t>
            </a:r>
            <a:r>
              <a:rPr lang="fi-FI" sz="1200" b="1" dirty="0">
                <a:solidFill>
                  <a:schemeClr val="bg1"/>
                </a:solidFill>
              </a:rPr>
              <a:t>henkilökohtaiset opintopolut / ennakointi ja oppimisanalytiikka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Koulutuksen </a:t>
            </a:r>
            <a:r>
              <a:rPr lang="fi-FI" sz="1200" b="1" dirty="0">
                <a:solidFill>
                  <a:schemeClr val="bg1"/>
                </a:solidFill>
              </a:rPr>
              <a:t>johtamiskoulutus (HR)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Markkinointi: </a:t>
            </a:r>
            <a:r>
              <a:rPr lang="fi-FI" sz="1200" b="1" dirty="0">
                <a:solidFill>
                  <a:schemeClr val="bg1"/>
                </a:solidFill>
              </a:rPr>
              <a:t>kouluvierailut ja toisen asteen </a:t>
            </a:r>
            <a:r>
              <a:rPr lang="fi-FI" sz="1200" b="1" dirty="0" smtClean="0">
                <a:solidFill>
                  <a:schemeClr val="bg1"/>
                </a:solidFill>
              </a:rPr>
              <a:t>yhteistyö, kampanjat ja materiaalit</a:t>
            </a:r>
          </a:p>
        </p:txBody>
      </p:sp>
      <p:sp>
        <p:nvSpPr>
          <p:cNvPr id="12" name="Freeform 11"/>
          <p:cNvSpPr/>
          <p:nvPr/>
        </p:nvSpPr>
        <p:spPr>
          <a:xfrm>
            <a:off x="6096000" y="4512875"/>
            <a:ext cx="2070544" cy="2139926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err="1"/>
              <a:t>Oppimis</a:t>
            </a:r>
            <a:r>
              <a:rPr lang="fi-FI" b="1" dirty="0"/>
              <a:t>-ympäristöjen modernisaatio ja </a:t>
            </a:r>
            <a:r>
              <a:rPr lang="fi-FI" b="1" dirty="0" err="1"/>
              <a:t>digitalisaatio</a:t>
            </a:r>
            <a:r>
              <a:rPr lang="fi-FI" b="1" dirty="0"/>
              <a:t> sekä pedagoginen kehittäminen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66544" y="4512875"/>
            <a:ext cx="3680968" cy="213992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Digi-</a:t>
            </a:r>
            <a:r>
              <a:rPr lang="fi-FI" sz="1200" b="1" dirty="0">
                <a:solidFill>
                  <a:schemeClr val="bg1"/>
                </a:solidFill>
              </a:rPr>
              <a:t>/verkko-opetuksen laajentaminen </a:t>
            </a:r>
            <a:r>
              <a:rPr lang="fi-FI" sz="1200" b="1" dirty="0" smtClean="0">
                <a:solidFill>
                  <a:schemeClr val="bg1"/>
                </a:solidFill>
              </a:rPr>
              <a:t> </a:t>
            </a:r>
            <a:r>
              <a:rPr lang="fi-FI" sz="1200" b="1" dirty="0">
                <a:solidFill>
                  <a:schemeClr val="bg1"/>
                </a:solidFill>
              </a:rPr>
              <a:t>opintojaksojen valmistelutuki (jokaiseen kandi- ja maisterivaiheen tutkinto-ohjelmaan </a:t>
            </a:r>
            <a:r>
              <a:rPr lang="fi-FI" sz="1200" b="1" dirty="0" smtClean="0">
                <a:solidFill>
                  <a:schemeClr val="bg1"/>
                </a:solidFill>
              </a:rPr>
              <a:t>vähintään </a:t>
            </a:r>
            <a:r>
              <a:rPr lang="fi-FI" sz="1200" b="1" dirty="0">
                <a:solidFill>
                  <a:schemeClr val="bg1"/>
                </a:solidFill>
              </a:rPr>
              <a:t>yksi digiopintojakso, yht. </a:t>
            </a:r>
            <a:r>
              <a:rPr lang="fi-FI" sz="1200" b="1" dirty="0" smtClean="0">
                <a:solidFill>
                  <a:schemeClr val="bg1"/>
                </a:solidFill>
              </a:rPr>
              <a:t>60) </a:t>
            </a:r>
            <a:endParaRPr lang="fi-FI" sz="1200" b="1" dirty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Opettajien digipedagogisten taitojen parantaminen (</a:t>
            </a:r>
            <a:r>
              <a:rPr lang="fi-FI" sz="1200" b="1" dirty="0" smtClean="0">
                <a:solidFill>
                  <a:schemeClr val="bg1"/>
                </a:solidFill>
              </a:rPr>
              <a:t>DIGIT–koordinaattori</a:t>
            </a:r>
            <a:r>
              <a:rPr lang="fi-FI" sz="1200" b="1" dirty="0">
                <a:solidFill>
                  <a:schemeClr val="bg1"/>
                </a:solidFill>
              </a:rPr>
              <a:t>) osana Digikampuskehittämistä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Oppimisalustahankinnat</a:t>
            </a:r>
            <a:endParaRPr lang="fi-FI" sz="1200" b="1" dirty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Korkeakoulujen henkilöstön pedagogisen ja digitaalisen opetus- ja ohjausosaamisen vahvistaminen (Kaksi eri OKM Kärkihanketta 2017-2019)</a:t>
            </a:r>
          </a:p>
        </p:txBody>
      </p:sp>
    </p:spTree>
    <p:extLst>
      <p:ext uri="{BB962C8B-B14F-4D97-AF65-F5344CB8AC3E}">
        <p14:creationId xmlns:p14="http://schemas.microsoft.com/office/powerpoint/2010/main" val="2453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6096000" y="2764036"/>
            <a:ext cx="2070544" cy="2205341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/>
              <a:t>Koulutuksen ja työelämän välisen </a:t>
            </a:r>
            <a:r>
              <a:rPr lang="fi-FI" b="1" dirty="0" smtClean="0"/>
              <a:t>vuoro-vaikutuksen </a:t>
            </a:r>
            <a:r>
              <a:rPr lang="fi-FI" b="1" dirty="0"/>
              <a:t>lisääminen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66544" y="2764036"/>
            <a:ext cx="3680968" cy="2205341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Yrittäjyyskoulutuksen tukeminen ja OY </a:t>
            </a:r>
            <a:r>
              <a:rPr lang="fi-FI" sz="1200" b="1" dirty="0" err="1">
                <a:solidFill>
                  <a:schemeClr val="bg1"/>
                </a:solidFill>
              </a:rPr>
              <a:t>Futures</a:t>
            </a:r>
            <a:r>
              <a:rPr lang="fi-FI" sz="1200" b="1" dirty="0">
                <a:solidFill>
                  <a:schemeClr val="bg1"/>
                </a:solidFill>
              </a:rPr>
              <a:t> konseptin käyttöönotto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Yritysten </a:t>
            </a:r>
            <a:r>
              <a:rPr lang="fi-FI" sz="1200" b="1" dirty="0">
                <a:solidFill>
                  <a:schemeClr val="bg1"/>
                </a:solidFill>
              </a:rPr>
              <a:t>/ yhteisöjen täydennyskoulutuskysynnän ja OY tiedekuntien tarjonnan kartoitukset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AMK-yhteistyöopintojen </a:t>
            </a:r>
            <a:r>
              <a:rPr lang="fi-FI" sz="1200" b="1" dirty="0">
                <a:solidFill>
                  <a:schemeClr val="bg1"/>
                </a:solidFill>
              </a:rPr>
              <a:t>lisääminen -&gt; opintojaksojen suunnittelun ja toteutuksen tukeminen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Uranoste3-hanke </a:t>
            </a:r>
            <a:r>
              <a:rPr lang="fi-FI" sz="1200" b="1" dirty="0">
                <a:solidFill>
                  <a:schemeClr val="bg1"/>
                </a:solidFill>
              </a:rPr>
              <a:t>(ESR-hanke)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Yrittäjyyden</a:t>
            </a:r>
            <a:r>
              <a:rPr lang="fi-FI" sz="1200" b="1" dirty="0">
                <a:solidFill>
                  <a:schemeClr val="bg1"/>
                </a:solidFill>
              </a:rPr>
              <a:t>, yrittäjämäisen toiminnan ja työelämäosaamisen edistäminen (OKM Kärkihanke 2017-2019)</a:t>
            </a:r>
          </a:p>
        </p:txBody>
      </p:sp>
      <p:sp>
        <p:nvSpPr>
          <p:cNvPr id="12" name="Freeform 11"/>
          <p:cNvSpPr/>
          <p:nvPr/>
        </p:nvSpPr>
        <p:spPr>
          <a:xfrm>
            <a:off x="6096000" y="5027591"/>
            <a:ext cx="2070544" cy="1376886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Tohtori-koulutuksen </a:t>
            </a:r>
            <a:r>
              <a:rPr lang="fi-FI" b="1" dirty="0"/>
              <a:t>tehostaminen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6544" y="5027591"/>
            <a:ext cx="3680968" cy="1376886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Tohtorintutkintoja valmistuu hyvin, mutta usean opinnot pitkittyvät </a:t>
            </a:r>
            <a:r>
              <a:rPr lang="fi-FI" sz="12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i-FI" sz="1200" b="1" dirty="0" smtClean="0">
                <a:solidFill>
                  <a:schemeClr val="bg1"/>
                </a:solidFill>
              </a:rPr>
              <a:t> </a:t>
            </a:r>
            <a:r>
              <a:rPr lang="fi-FI" sz="1200" b="1" dirty="0">
                <a:solidFill>
                  <a:schemeClr val="bg1"/>
                </a:solidFill>
              </a:rPr>
              <a:t>tohtori-/ väitöskirjaohjauksen työpajat ja </a:t>
            </a:r>
            <a:r>
              <a:rPr lang="fi-FI" sz="1200" b="1" dirty="0" smtClean="0">
                <a:solidFill>
                  <a:schemeClr val="bg1"/>
                </a:solidFill>
              </a:rPr>
              <a:t>klinikat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Tohtorikoulutuksen </a:t>
            </a:r>
            <a:r>
              <a:rPr lang="fi-FI" sz="1200" b="1" dirty="0">
                <a:solidFill>
                  <a:schemeClr val="bg1"/>
                </a:solidFill>
              </a:rPr>
              <a:t>prosessien digitalisointi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Tohtorikoulutuksen </a:t>
            </a:r>
            <a:r>
              <a:rPr lang="fi-FI" sz="1200" b="1" dirty="0">
                <a:solidFill>
                  <a:schemeClr val="bg1"/>
                </a:solidFill>
              </a:rPr>
              <a:t>työelämäyhteyksien kehittäminen (TOHTOS-hanke, ESR, 2016-2018</a:t>
            </a:r>
            <a:r>
              <a:rPr lang="fi-FI" sz="1200" b="1" dirty="0" smtClean="0">
                <a:solidFill>
                  <a:schemeClr val="bg1"/>
                </a:solidFill>
              </a:rPr>
              <a:t>)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0" y="352376"/>
            <a:ext cx="2070544" cy="2353446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/>
              <a:t>Opiskelu-kokemuksen kansain-välistäminen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66544" y="352376"/>
            <a:ext cx="3680968" cy="2353446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err="1" smtClean="0">
                <a:solidFill>
                  <a:schemeClr val="bg1"/>
                </a:solidFill>
              </a:rPr>
              <a:t>Kv</a:t>
            </a:r>
            <a:r>
              <a:rPr lang="fi-FI" sz="1200" b="1" dirty="0" smtClean="0">
                <a:solidFill>
                  <a:schemeClr val="bg1"/>
                </a:solidFill>
              </a:rPr>
              <a:t>-opiskelijoilta </a:t>
            </a:r>
            <a:r>
              <a:rPr lang="fi-FI" sz="1200" b="1" dirty="0">
                <a:solidFill>
                  <a:schemeClr val="bg1"/>
                </a:solidFill>
              </a:rPr>
              <a:t>kerätyn ISB-palautteen mukaan a) opintojaksojen sisällöissä, b) opettajien englanninkielen taidoissa ja c) luentojen laadussa on parantamisen varaa </a:t>
            </a:r>
            <a:r>
              <a:rPr lang="fi-FI" sz="1200" b="1" dirty="0" err="1">
                <a:solidFill>
                  <a:schemeClr val="bg1"/>
                </a:solidFill>
              </a:rPr>
              <a:t>kv</a:t>
            </a:r>
            <a:r>
              <a:rPr lang="fi-FI" sz="1200" b="1" dirty="0">
                <a:solidFill>
                  <a:schemeClr val="bg1"/>
                </a:solidFill>
              </a:rPr>
              <a:t>-näkökulmasta katsoen </a:t>
            </a:r>
            <a:r>
              <a:rPr lang="fi-FI" sz="12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i-FI" sz="1200" b="1" dirty="0" smtClean="0">
                <a:solidFill>
                  <a:schemeClr val="bg1"/>
                </a:solidFill>
              </a:rPr>
              <a:t> </a:t>
            </a:r>
            <a:r>
              <a:rPr lang="fi-FI" sz="1200" b="1" dirty="0">
                <a:solidFill>
                  <a:schemeClr val="bg1"/>
                </a:solidFill>
              </a:rPr>
              <a:t>vieraskielisten opintojaksojen sisällön sparraus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err="1" smtClean="0">
                <a:solidFill>
                  <a:schemeClr val="bg1"/>
                </a:solidFill>
              </a:rPr>
              <a:t>Kv</a:t>
            </a:r>
            <a:r>
              <a:rPr lang="fi-FI" sz="1200" b="1" dirty="0" smtClean="0">
                <a:solidFill>
                  <a:schemeClr val="bg1"/>
                </a:solidFill>
              </a:rPr>
              <a:t>-opiskelijoiden </a:t>
            </a:r>
            <a:r>
              <a:rPr lang="fi-FI" sz="1200" b="1" dirty="0">
                <a:solidFill>
                  <a:schemeClr val="bg1"/>
                </a:solidFill>
              </a:rPr>
              <a:t>ja kotimaisten opiskelijoiden integraatiota lisäävien vieraskielisten opintojaksojen järjestämisen tuki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err="1" smtClean="0">
                <a:solidFill>
                  <a:schemeClr val="bg1"/>
                </a:solidFill>
              </a:rPr>
              <a:t>Kv</a:t>
            </a:r>
            <a:r>
              <a:rPr lang="fi-FI" sz="1200" b="1" dirty="0" smtClean="0">
                <a:solidFill>
                  <a:schemeClr val="bg1"/>
                </a:solidFill>
              </a:rPr>
              <a:t>-liikkuvuusapurahat</a:t>
            </a:r>
            <a:r>
              <a:rPr lang="fi-FI" sz="1200" b="1" dirty="0">
                <a:solidFill>
                  <a:schemeClr val="bg1"/>
                </a:solidFill>
              </a:rPr>
              <a:t>, erityisesti lyhytaikaiset alle 3 kk vaihdot (Oulun kaupungin juhlaraha 2017-2019</a:t>
            </a:r>
            <a:r>
              <a:rPr lang="fi-FI" sz="1200" b="1" dirty="0" smtClean="0">
                <a:solidFill>
                  <a:schemeClr val="bg1"/>
                </a:solidFill>
              </a:rPr>
              <a:t>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International Avenuen palvelujen kehittäminen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</p:spPr>
        <p:txBody>
          <a:bodyPr/>
          <a:lstStyle/>
          <a:p>
            <a:r>
              <a:rPr lang="fi-FI" sz="3600" dirty="0"/>
              <a:t>Koulutuksen strategiset tavoitteet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2800" dirty="0">
                <a:solidFill>
                  <a:schemeClr val="accent4"/>
                </a:solidFill>
              </a:rPr>
              <a:t>Toimenpiteet 2018 2</a:t>
            </a:r>
            <a:r>
              <a:rPr lang="fi-FI" sz="2800" dirty="0" smtClean="0">
                <a:solidFill>
                  <a:schemeClr val="accent4"/>
                </a:solidFill>
              </a:rPr>
              <a:t>/2</a:t>
            </a:r>
            <a:endParaRPr lang="fi-FI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600" dirty="0" smtClean="0"/>
              <a:t>Yhteistyön strategiset toimenpidekokonaisuudet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42294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Edistämme innovointia kannustamalla moni-</a:t>
            </a:r>
            <a:br>
              <a:rPr lang="fi-FI" sz="3600" dirty="0"/>
            </a:br>
            <a:r>
              <a:rPr lang="fi-FI" sz="3600" dirty="0"/>
              <a:t>tieteiseen </a:t>
            </a:r>
            <a:r>
              <a:rPr lang="fi-FI" sz="3600" dirty="0" smtClean="0"/>
              <a:t>ajatteluun, </a:t>
            </a:r>
            <a:r>
              <a:rPr lang="fi-FI" sz="3600" dirty="0"/>
              <a:t>vaalimalla </a:t>
            </a:r>
            <a:r>
              <a:rPr lang="fi-FI" sz="3600" dirty="0" smtClean="0"/>
              <a:t>yhteistyötä</a:t>
            </a:r>
            <a:r>
              <a:rPr lang="fi-FI" sz="3600" dirty="0"/>
              <a:t> </a:t>
            </a:r>
            <a:r>
              <a:rPr lang="fi-FI" sz="3600" dirty="0" smtClean="0"/>
              <a:t>ja vahvistamalla yrittäjähenkisyyttä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dirty="0"/>
              <a:t/>
            </a:r>
            <a:br>
              <a:rPr lang="fi-FI" dirty="0"/>
            </a:br>
            <a:endParaRPr lang="fi-FI" sz="3600" dirty="0">
              <a:solidFill>
                <a:schemeClr val="accent4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6000" y="518141"/>
            <a:ext cx="2070544" cy="1374828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/>
              <a:t>Tutkimus- ja innovaatio-ohjelmiin </a:t>
            </a:r>
            <a:r>
              <a:rPr lang="fi-FI" b="1" dirty="0" smtClean="0"/>
              <a:t>osallistuminen</a:t>
            </a:r>
            <a:endParaRPr lang="fi-F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66544" y="518141"/>
            <a:ext cx="3680968" cy="1374828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Lippulaiva </a:t>
            </a:r>
            <a:r>
              <a:rPr lang="fi-FI" sz="1200" b="1" dirty="0" smtClean="0">
                <a:solidFill>
                  <a:schemeClr val="bg1"/>
                </a:solidFill>
              </a:rPr>
              <a:t>6G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Kansallisen </a:t>
            </a:r>
            <a:r>
              <a:rPr lang="fi-FI" sz="1200" b="1" dirty="0">
                <a:solidFill>
                  <a:schemeClr val="bg1"/>
                </a:solidFill>
              </a:rPr>
              <a:t>terästutkimuksen keskuksen perustaminen PPP-yhteistyönä </a:t>
            </a:r>
            <a:endParaRPr lang="fi-FI" sz="1200" b="1" dirty="0" smtClean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TEM</a:t>
            </a:r>
            <a:r>
              <a:rPr lang="fi-FI" sz="1200" b="1" dirty="0">
                <a:solidFill>
                  <a:schemeClr val="bg1"/>
                </a:solidFill>
              </a:rPr>
              <a:t>: Kasvuekosysteemien valinta ja kehittämistoimenpiteet (jatkoa </a:t>
            </a:r>
            <a:r>
              <a:rPr lang="fi-FI" sz="1200" b="1" dirty="0" err="1">
                <a:solidFill>
                  <a:schemeClr val="bg1"/>
                </a:solidFill>
              </a:rPr>
              <a:t>INKAlle</a:t>
            </a:r>
            <a:r>
              <a:rPr lang="fi-FI" sz="1200" b="1" dirty="0" smtClean="0">
                <a:solidFill>
                  <a:schemeClr val="bg1"/>
                </a:solidFill>
              </a:rPr>
              <a:t>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Oulun Innovaatioallianssi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Hyödynnetään rakennerahasto-ohjelmia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66544" y="1995823"/>
            <a:ext cx="3680968" cy="1004053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Vahvistetaan kampuksilla toimivien ja muiden tutkimuslaitosten kanssa yhteistyötä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Yhteisvakansseja </a:t>
            </a:r>
            <a:r>
              <a:rPr lang="fi-FI" sz="1200" b="1" dirty="0" smtClean="0">
                <a:solidFill>
                  <a:schemeClr val="bg1"/>
                </a:solidFill>
              </a:rPr>
              <a:t>lisätään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Tutkimusinfrastruktuuriyhteistyötä </a:t>
            </a:r>
            <a:r>
              <a:rPr lang="fi-FI" sz="1200" b="1" dirty="0">
                <a:solidFill>
                  <a:schemeClr val="bg1"/>
                </a:solidFill>
              </a:rPr>
              <a:t>lisätään: esim. </a:t>
            </a:r>
            <a:r>
              <a:rPr lang="fi-FI" sz="1200" b="1" dirty="0" err="1">
                <a:solidFill>
                  <a:schemeClr val="bg1"/>
                </a:solidFill>
              </a:rPr>
              <a:t>eLTER</a:t>
            </a:r>
            <a:r>
              <a:rPr lang="fi-FI" sz="1200" b="1" dirty="0">
                <a:solidFill>
                  <a:schemeClr val="bg1"/>
                </a:solidFill>
              </a:rPr>
              <a:t>, </a:t>
            </a:r>
            <a:r>
              <a:rPr lang="fi-FI" sz="1200" b="1" dirty="0" err="1">
                <a:solidFill>
                  <a:schemeClr val="bg1"/>
                </a:solidFill>
              </a:rPr>
              <a:t>AnaE</a:t>
            </a:r>
            <a:r>
              <a:rPr lang="fi-FI" sz="1200" b="1" dirty="0">
                <a:solidFill>
                  <a:schemeClr val="bg1"/>
                </a:solidFill>
              </a:rPr>
              <a:t>, Pallas, </a:t>
            </a:r>
            <a:r>
              <a:rPr lang="fi-FI" sz="1200" b="1" dirty="0" err="1">
                <a:solidFill>
                  <a:schemeClr val="bg1"/>
                </a:solidFill>
              </a:rPr>
              <a:t>Oulanka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96000" y="1995824"/>
            <a:ext cx="2070544" cy="1004052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Tutkimuslaitos-yhteistyön</a:t>
            </a:r>
            <a:r>
              <a:rPr lang="en-US" b="1" dirty="0"/>
              <a:t> </a:t>
            </a:r>
            <a:r>
              <a:rPr lang="en-US" b="1" dirty="0" err="1"/>
              <a:t>vahvistaminen</a:t>
            </a:r>
            <a:endParaRPr lang="en-US" b="1" dirty="0" smtClean="0"/>
          </a:p>
        </p:txBody>
      </p:sp>
      <p:sp>
        <p:nvSpPr>
          <p:cNvPr id="20" name="Freeform 19"/>
          <p:cNvSpPr/>
          <p:nvPr/>
        </p:nvSpPr>
        <p:spPr>
          <a:xfrm>
            <a:off x="6096000" y="3119494"/>
            <a:ext cx="2070544" cy="1808623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Tellus Innovation </a:t>
            </a:r>
            <a:r>
              <a:rPr lang="fi-FI" b="1" dirty="0" err="1" smtClean="0"/>
              <a:t>Arena</a:t>
            </a:r>
            <a:endParaRPr lang="fi-FI" b="1" dirty="0"/>
          </a:p>
        </p:txBody>
      </p:sp>
      <p:sp>
        <p:nvSpPr>
          <p:cNvPr id="21" name="Rectangle 20"/>
          <p:cNvSpPr/>
          <p:nvPr/>
        </p:nvSpPr>
        <p:spPr>
          <a:xfrm>
            <a:off x="8166544" y="5028937"/>
            <a:ext cx="3680968" cy="1407863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Yrittäjyyden sivuaineopinnot tarjolla kaikille </a:t>
            </a:r>
            <a:r>
              <a:rPr lang="fi-FI" sz="1200" b="1" dirty="0">
                <a:solidFill>
                  <a:schemeClr val="bg1"/>
                </a:solidFill>
              </a:rPr>
              <a:t>tutkinto- ja avoimen yliopiston </a:t>
            </a:r>
            <a:r>
              <a:rPr lang="fi-FI" sz="1200" b="1" dirty="0" smtClean="0">
                <a:solidFill>
                  <a:schemeClr val="bg1"/>
                </a:solidFill>
              </a:rPr>
              <a:t>opiskelijoille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Koulutuksessa tähdätään </a:t>
            </a:r>
            <a:r>
              <a:rPr lang="fi-FI" sz="1200" b="1" dirty="0">
                <a:solidFill>
                  <a:schemeClr val="bg1"/>
                </a:solidFill>
              </a:rPr>
              <a:t>monialaisuuteen, yhteistyöhön ja osaamiseen, joita tulevaisuuden yrittäjiä tarvitsee uusien mahdollisuuksien tunnistamiseen ja niihin </a:t>
            </a:r>
            <a:r>
              <a:rPr lang="fi-FI" sz="1200" b="1" dirty="0" smtClean="0">
                <a:solidFill>
                  <a:schemeClr val="bg1"/>
                </a:solidFill>
              </a:rPr>
              <a:t>tarttumiseen</a:t>
            </a:r>
          </a:p>
        </p:txBody>
      </p:sp>
      <p:sp>
        <p:nvSpPr>
          <p:cNvPr id="22" name="Freeform 21"/>
          <p:cNvSpPr/>
          <p:nvPr/>
        </p:nvSpPr>
        <p:spPr>
          <a:xfrm>
            <a:off x="6096000" y="5028937"/>
            <a:ext cx="2070544" cy="1407863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/>
              <a:t>Yrittäjyyden</a:t>
            </a:r>
            <a:r>
              <a:rPr lang="en-US" b="1" dirty="0" smtClean="0"/>
              <a:t> </a:t>
            </a:r>
            <a:r>
              <a:rPr lang="en-US" b="1" dirty="0" err="1" smtClean="0"/>
              <a:t>sivuaineopinnot</a:t>
            </a:r>
            <a:r>
              <a:rPr lang="en-US" b="1" dirty="0" smtClean="0"/>
              <a:t> </a:t>
            </a:r>
            <a:r>
              <a:rPr lang="en-US" b="1" dirty="0" err="1" smtClean="0"/>
              <a:t>tarjolla</a:t>
            </a:r>
            <a:r>
              <a:rPr lang="en-US" b="1" dirty="0" smtClean="0"/>
              <a:t> </a:t>
            </a:r>
            <a:r>
              <a:rPr lang="en-US" b="1" dirty="0" err="1" smtClean="0"/>
              <a:t>kaikille</a:t>
            </a:r>
            <a:r>
              <a:rPr lang="en-US" b="1" dirty="0" smtClean="0"/>
              <a:t> </a:t>
            </a:r>
            <a:r>
              <a:rPr lang="en-US" b="1" dirty="0" err="1" smtClean="0"/>
              <a:t>opiskelijoille</a:t>
            </a:r>
            <a:endParaRPr lang="en-US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8166544" y="3119494"/>
            <a:ext cx="3680968" cy="1808624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Edistetään monitieteistä tiimityöskentelyä </a:t>
            </a:r>
            <a:r>
              <a:rPr lang="fi-FI" sz="1200" b="1" dirty="0" smtClean="0">
                <a:solidFill>
                  <a:schemeClr val="bg1"/>
                </a:solidFill>
              </a:rPr>
              <a:t>opiskelijoiden</a:t>
            </a:r>
            <a:r>
              <a:rPr lang="fi-FI" sz="1200" b="1" dirty="0">
                <a:solidFill>
                  <a:schemeClr val="bg1"/>
                </a:solidFill>
              </a:rPr>
              <a:t>, henkilökunnan ja partnereiden kesken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err="1" smtClean="0">
                <a:solidFill>
                  <a:schemeClr val="bg1"/>
                </a:solidFill>
              </a:rPr>
              <a:t>Hub</a:t>
            </a:r>
            <a:r>
              <a:rPr lang="fi-FI" sz="1200" b="1" dirty="0" smtClean="0">
                <a:solidFill>
                  <a:schemeClr val="bg1"/>
                </a:solidFill>
              </a:rPr>
              <a:t> </a:t>
            </a:r>
            <a:r>
              <a:rPr lang="fi-FI" sz="1200" b="1" dirty="0">
                <a:solidFill>
                  <a:schemeClr val="bg1"/>
                </a:solidFill>
              </a:rPr>
              <a:t>yrittäjyys ja </a:t>
            </a:r>
            <a:r>
              <a:rPr lang="fi-FI" sz="1200" b="1" dirty="0" smtClean="0">
                <a:solidFill>
                  <a:schemeClr val="bg1"/>
                </a:solidFill>
              </a:rPr>
              <a:t>KV-aktiviteeteille, mm. </a:t>
            </a:r>
            <a:r>
              <a:rPr lang="en-US" sz="1200" b="1" dirty="0" err="1">
                <a:solidFill>
                  <a:schemeClr val="bg1"/>
                </a:solidFill>
              </a:rPr>
              <a:t>BusinessKitchen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Demola</a:t>
            </a:r>
            <a:r>
              <a:rPr lang="en-US" sz="1200" b="1" dirty="0">
                <a:solidFill>
                  <a:schemeClr val="bg1"/>
                </a:solidFill>
              </a:rPr>
              <a:t>, Arctic Business Corridor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</a:rPr>
              <a:t>Internationa</a:t>
            </a:r>
            <a:r>
              <a:rPr lang="en-US" sz="1200" b="1" dirty="0" smtClean="0">
                <a:solidFill>
                  <a:schemeClr val="bg1"/>
                </a:solidFill>
              </a:rPr>
              <a:t> Avenue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err="1" smtClean="0">
                <a:solidFill>
                  <a:schemeClr val="bg1"/>
                </a:solidFill>
              </a:rPr>
              <a:t>Rapid</a:t>
            </a:r>
            <a:r>
              <a:rPr lang="fi-FI" sz="1200" b="1" dirty="0" smtClean="0">
                <a:solidFill>
                  <a:schemeClr val="bg1"/>
                </a:solidFill>
              </a:rPr>
              <a:t> </a:t>
            </a:r>
            <a:r>
              <a:rPr lang="fi-FI" sz="1200" b="1" dirty="0" err="1">
                <a:solidFill>
                  <a:schemeClr val="bg1"/>
                </a:solidFill>
              </a:rPr>
              <a:t>Research</a:t>
            </a:r>
            <a:r>
              <a:rPr lang="fi-FI" sz="1200" b="1" dirty="0">
                <a:solidFill>
                  <a:schemeClr val="bg1"/>
                </a:solidFill>
              </a:rPr>
              <a:t> </a:t>
            </a:r>
            <a:r>
              <a:rPr lang="fi-FI" sz="1200" b="1" dirty="0" err="1">
                <a:solidFill>
                  <a:schemeClr val="bg1"/>
                </a:solidFill>
              </a:rPr>
              <a:t>Radicals</a:t>
            </a:r>
            <a:r>
              <a:rPr lang="fi-FI" sz="1200" b="1" dirty="0">
                <a:solidFill>
                  <a:schemeClr val="bg1"/>
                </a:solidFill>
              </a:rPr>
              <a:t> – </a:t>
            </a:r>
            <a:r>
              <a:rPr lang="fi-FI" sz="1200" b="1" dirty="0" err="1">
                <a:solidFill>
                  <a:schemeClr val="bg1"/>
                </a:solidFill>
              </a:rPr>
              <a:t>fasilitaatiotoiminta</a:t>
            </a:r>
            <a:r>
              <a:rPr lang="fi-FI" sz="1200" b="1" dirty="0">
                <a:solidFill>
                  <a:schemeClr val="bg1"/>
                </a:solidFill>
              </a:rPr>
              <a:t> käynnistetään </a:t>
            </a:r>
            <a:r>
              <a:rPr lang="fi-FI" sz="1200" b="1" dirty="0" smtClean="0">
                <a:solidFill>
                  <a:schemeClr val="bg1"/>
                </a:solidFill>
              </a:rPr>
              <a:t>fokusalueille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Mini-Tellus Kontinkankaan </a:t>
            </a:r>
            <a:r>
              <a:rPr lang="fi-FI" sz="1200" b="1" dirty="0" err="1" smtClean="0">
                <a:solidFill>
                  <a:schemeClr val="bg1"/>
                </a:solidFill>
              </a:rPr>
              <a:t>kampuksellle</a:t>
            </a:r>
            <a:r>
              <a:rPr lang="fi-FI" sz="1200" b="1" dirty="0" smtClean="0">
                <a:solidFill>
                  <a:schemeClr val="bg1"/>
                </a:solidFill>
              </a:rPr>
              <a:t> toteutetaan 2018</a:t>
            </a:r>
            <a:endParaRPr lang="fi-FI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Kansainvälisen toiminnan kehittäminen</a:t>
            </a:r>
            <a:r>
              <a:rPr lang="fi-FI" dirty="0"/>
              <a:t/>
            </a:r>
            <a:br>
              <a:rPr lang="fi-FI" dirty="0"/>
            </a:br>
            <a:endParaRPr lang="fi-FI" sz="3600" dirty="0"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66544" y="604700"/>
            <a:ext cx="3680968" cy="1400563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err="1">
                <a:solidFill>
                  <a:schemeClr val="bg1"/>
                </a:solidFill>
              </a:rPr>
              <a:t>K</a:t>
            </a:r>
            <a:r>
              <a:rPr lang="fi-FI" sz="1200" b="1" dirty="0" err="1" smtClean="0">
                <a:solidFill>
                  <a:schemeClr val="bg1"/>
                </a:solidFill>
              </a:rPr>
              <a:t>v</a:t>
            </a:r>
            <a:r>
              <a:rPr lang="fi-FI" sz="1200" b="1" dirty="0" smtClean="0">
                <a:solidFill>
                  <a:schemeClr val="bg1"/>
                </a:solidFill>
              </a:rPr>
              <a:t>-henkilöstön osuus kasvanut </a:t>
            </a:r>
            <a:r>
              <a:rPr lang="fi-FI" sz="1200" b="1" dirty="0">
                <a:solidFill>
                  <a:schemeClr val="bg1"/>
                </a:solidFill>
              </a:rPr>
              <a:t>vuosittain 2011 alkaen, nyt 27.5% </a:t>
            </a:r>
            <a:r>
              <a:rPr lang="fi-FI" sz="1200" b="1" dirty="0" smtClean="0">
                <a:solidFill>
                  <a:schemeClr val="bg1"/>
                </a:solidFill>
              </a:rPr>
              <a:t>(</a:t>
            </a:r>
            <a:r>
              <a:rPr lang="fi-FI" sz="1200" b="1" dirty="0" err="1" smtClean="0">
                <a:solidFill>
                  <a:schemeClr val="bg1"/>
                </a:solidFill>
              </a:rPr>
              <a:t>Acatiimi</a:t>
            </a:r>
            <a:r>
              <a:rPr lang="fi-FI" sz="1200" b="1" dirty="0" smtClean="0">
                <a:solidFill>
                  <a:schemeClr val="bg1"/>
                </a:solidFill>
              </a:rPr>
              <a:t>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Edellyttää toimia </a:t>
            </a:r>
            <a:r>
              <a:rPr lang="fi-FI" sz="1200" b="1" dirty="0" err="1" smtClean="0">
                <a:solidFill>
                  <a:schemeClr val="bg1"/>
                </a:solidFill>
              </a:rPr>
              <a:t>kv</a:t>
            </a:r>
            <a:r>
              <a:rPr lang="fi-FI" sz="1200" b="1" dirty="0" smtClean="0">
                <a:solidFill>
                  <a:schemeClr val="bg1"/>
                </a:solidFill>
              </a:rPr>
              <a:t>-henkilökunnan </a:t>
            </a:r>
            <a:r>
              <a:rPr lang="fi-FI" sz="1200" b="1" dirty="0">
                <a:solidFill>
                  <a:schemeClr val="bg1"/>
                </a:solidFill>
              </a:rPr>
              <a:t>integroitumiseksi kaikkeen tekemiseen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KV-tohtorikoulutettavien osuus kasvanut </a:t>
            </a:r>
            <a:r>
              <a:rPr lang="fi-FI" sz="1200" b="1" dirty="0">
                <a:solidFill>
                  <a:schemeClr val="bg1"/>
                </a:solidFill>
              </a:rPr>
              <a:t>vuosittain 2011 alkaen, nyt </a:t>
            </a:r>
            <a:r>
              <a:rPr lang="fi-FI" sz="1200" b="1" dirty="0" smtClean="0">
                <a:solidFill>
                  <a:schemeClr val="bg1"/>
                </a:solidFill>
              </a:rPr>
              <a:t>noin  22%</a:t>
            </a:r>
            <a:endParaRPr lang="fi-FI" sz="1200" b="1" dirty="0">
              <a:solidFill>
                <a:schemeClr val="bg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OECD keskiarvo</a:t>
            </a:r>
            <a:r>
              <a:rPr lang="fi-FI" sz="1200" b="1" dirty="0">
                <a:solidFill>
                  <a:schemeClr val="bg1"/>
                </a:solidFill>
              </a:rPr>
              <a:t> </a:t>
            </a:r>
            <a:r>
              <a:rPr lang="fi-FI" sz="1200" b="1" dirty="0" smtClean="0">
                <a:solidFill>
                  <a:schemeClr val="bg1"/>
                </a:solidFill>
              </a:rPr>
              <a:t>25%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96000" y="604700"/>
            <a:ext cx="2070544" cy="1400563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Kansainvälisen henkilökunnan osuuden kasvattaminen</a:t>
            </a:r>
            <a:endParaRPr lang="fi-F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15" name="Freeform 14"/>
          <p:cNvSpPr/>
          <p:nvPr/>
        </p:nvSpPr>
        <p:spPr>
          <a:xfrm>
            <a:off x="6096000" y="2090218"/>
            <a:ext cx="2070544" cy="2353446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Kansainvälisten tutkinto-ohjelmien kehittäminen ja lukuvuosimaksujen käyttöönotto</a:t>
            </a:r>
            <a:endParaRPr lang="fi-FI" b="1" dirty="0"/>
          </a:p>
        </p:txBody>
      </p:sp>
      <p:sp>
        <p:nvSpPr>
          <p:cNvPr id="16" name="Rectangle 15"/>
          <p:cNvSpPr/>
          <p:nvPr/>
        </p:nvSpPr>
        <p:spPr>
          <a:xfrm>
            <a:off x="8166544" y="2090218"/>
            <a:ext cx="3680968" cy="2353446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EU- ja ETA-maiden ulkopuolisten opiskelijoiden lukuvuosimaksujen käyttöönotto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Ohjelmien laadun, markkinoinnin ja hakuprosessin jatkuva </a:t>
            </a:r>
            <a:r>
              <a:rPr lang="fi-FI" sz="1200" b="1" dirty="0" smtClean="0">
                <a:solidFill>
                  <a:schemeClr val="bg1"/>
                </a:solidFill>
              </a:rPr>
              <a:t>parantaminen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err="1" smtClean="0">
                <a:solidFill>
                  <a:schemeClr val="bg1"/>
                </a:solidFill>
              </a:rPr>
              <a:t>Kv</a:t>
            </a:r>
            <a:r>
              <a:rPr lang="fi-FI" sz="1200" b="1" dirty="0" smtClean="0">
                <a:solidFill>
                  <a:schemeClr val="bg1"/>
                </a:solidFill>
              </a:rPr>
              <a:t>-opiskelijoilta </a:t>
            </a:r>
            <a:r>
              <a:rPr lang="fi-FI" sz="1200" b="1" dirty="0">
                <a:solidFill>
                  <a:schemeClr val="bg1"/>
                </a:solidFill>
              </a:rPr>
              <a:t>kerätyn ISB-palautteen mukaan a) opintojaksojen sisällöissä, b) opettajien englanninkielen taidoissa ja c) luentojen laadussa on parantamisen varaa </a:t>
            </a:r>
            <a:r>
              <a:rPr lang="fi-FI" sz="1200" b="1" dirty="0" err="1">
                <a:solidFill>
                  <a:schemeClr val="bg1"/>
                </a:solidFill>
              </a:rPr>
              <a:t>kv</a:t>
            </a:r>
            <a:r>
              <a:rPr lang="fi-FI" sz="1200" b="1" dirty="0">
                <a:solidFill>
                  <a:schemeClr val="bg1"/>
                </a:solidFill>
              </a:rPr>
              <a:t>-näkökulmasta katsoen </a:t>
            </a:r>
            <a:r>
              <a:rPr lang="fi-FI" sz="12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i-FI" sz="1200" b="1" dirty="0" smtClean="0">
                <a:solidFill>
                  <a:schemeClr val="bg1"/>
                </a:solidFill>
              </a:rPr>
              <a:t> </a:t>
            </a:r>
            <a:r>
              <a:rPr lang="fi-FI" sz="1200" b="1" dirty="0">
                <a:solidFill>
                  <a:schemeClr val="bg1"/>
                </a:solidFill>
              </a:rPr>
              <a:t>vieraskielisten opintojaksojen sisällön sparraus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International Avenuen palvelujen kehittäminen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66544" y="4517004"/>
            <a:ext cx="3680968" cy="962530"/>
          </a:xfrm>
          <a:prstGeom prst="rect">
            <a:avLst/>
          </a:prstGeom>
          <a:noFill/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80605" rIns="107274" bIns="8060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>
                <a:solidFill>
                  <a:schemeClr val="bg1"/>
                </a:solidFill>
              </a:rPr>
              <a:t>Koulutusviennin aktivointi ja tuotteiden </a:t>
            </a:r>
            <a:r>
              <a:rPr lang="fi-FI" sz="1200" b="1" dirty="0" smtClean="0">
                <a:solidFill>
                  <a:schemeClr val="bg1"/>
                </a:solidFill>
              </a:rPr>
              <a:t>määrittely. Prosessit ja resurssit kuntoon, parhaiden käytäntöjen jakaminen.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200" b="1" dirty="0" smtClean="0">
                <a:solidFill>
                  <a:schemeClr val="bg1"/>
                </a:solidFill>
              </a:rPr>
              <a:t>KOOKOS-hanke (2018-2019) ja KAAKAO-hanke (2017-2019) (ESR) 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96000" y="4517004"/>
            <a:ext cx="2070544" cy="962530"/>
          </a:xfrm>
          <a:custGeom>
            <a:avLst/>
            <a:gdLst>
              <a:gd name="connsiteX0" fmla="*/ 0 w 2070544"/>
              <a:gd name="connsiteY0" fmla="*/ 0 h 1381080"/>
              <a:gd name="connsiteX1" fmla="*/ 2070544 w 2070544"/>
              <a:gd name="connsiteY1" fmla="*/ 0 h 1381080"/>
              <a:gd name="connsiteX2" fmla="*/ 2070544 w 2070544"/>
              <a:gd name="connsiteY2" fmla="*/ 1381080 h 1381080"/>
              <a:gd name="connsiteX3" fmla="*/ 0 w 2070544"/>
              <a:gd name="connsiteY3" fmla="*/ 1381080 h 1381080"/>
              <a:gd name="connsiteX4" fmla="*/ 0 w 2070544"/>
              <a:gd name="connsiteY4" fmla="*/ 0 h 13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544" h="1381080">
                <a:moveTo>
                  <a:pt x="0" y="0"/>
                </a:moveTo>
                <a:lnTo>
                  <a:pt x="2070544" y="0"/>
                </a:lnTo>
                <a:lnTo>
                  <a:pt x="2070544" y="1381080"/>
                </a:lnTo>
                <a:lnTo>
                  <a:pt x="0" y="1381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1910" rIns="83820" bIns="4191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 smtClean="0"/>
              <a:t>Koulutusviennin kasvattaminen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0401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82" y="549247"/>
            <a:ext cx="5979585" cy="597958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292167" y="6159500"/>
            <a:ext cx="128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Lähde: 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4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4779" y="578840"/>
            <a:ext cx="4536900" cy="3565321"/>
          </a:xfrm>
        </p:spPr>
        <p:txBody>
          <a:bodyPr/>
          <a:lstStyle/>
          <a:p>
            <a:r>
              <a:rPr lang="fi-FI" dirty="0" smtClean="0"/>
              <a:t>Strategian jalkauttamisen tasot ja onnistumisen mittaaminen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88051" y="265839"/>
            <a:ext cx="5859461" cy="5736792"/>
          </a:xfrm>
        </p:spPr>
        <p:txBody>
          <a:bodyPr>
            <a:noAutofit/>
          </a:bodyPr>
          <a:lstStyle/>
          <a:p>
            <a:r>
              <a:rPr lang="fi-FI" sz="1700" dirty="0" smtClean="0">
                <a:solidFill>
                  <a:schemeClr val="accent1"/>
                </a:solidFill>
              </a:rPr>
              <a:t>Yliopiston tehtävä ja visio </a:t>
            </a:r>
            <a:r>
              <a:rPr lang="fi-FI" sz="1700" dirty="0" smtClean="0"/>
              <a:t>ponnistavat kansainvälisen akateemisen yhteisön arvoista</a:t>
            </a:r>
          </a:p>
          <a:p>
            <a:r>
              <a:rPr lang="fi-FI" sz="1700" dirty="0" smtClean="0">
                <a:solidFill>
                  <a:schemeClr val="accent1"/>
                </a:solidFill>
              </a:rPr>
              <a:t>Yliopiston strateginen profiili </a:t>
            </a:r>
            <a:r>
              <a:rPr lang="fi-FI" sz="1700" dirty="0" smtClean="0"/>
              <a:t>on muotoutunut tekemisen kautta ja se on koottu henkilöstöä laajalti </a:t>
            </a:r>
            <a:r>
              <a:rPr lang="fi-FI" sz="1700" dirty="0" err="1" smtClean="0"/>
              <a:t>osallistaen</a:t>
            </a:r>
            <a:endParaRPr lang="fi-FI" sz="1700" dirty="0" smtClean="0"/>
          </a:p>
          <a:p>
            <a:pPr>
              <a:spcAft>
                <a:spcPts val="1600"/>
              </a:spcAft>
            </a:pPr>
            <a:r>
              <a:rPr lang="fi-FI" sz="1700" dirty="0" smtClean="0">
                <a:solidFill>
                  <a:schemeClr val="accent1"/>
                </a:solidFill>
              </a:rPr>
              <a:t>Operaatiostrategia </a:t>
            </a:r>
            <a:r>
              <a:rPr lang="fi-FI" sz="1700" dirty="0" smtClean="0"/>
              <a:t>ohjaa organisaation toimintoja niin, että tulos- ja kehitystavoitteet saavutetaan</a:t>
            </a:r>
            <a:endParaRPr lang="fi-FI" sz="1700" dirty="0"/>
          </a:p>
          <a:p>
            <a:r>
              <a:rPr lang="fi-FI" sz="1700" dirty="0" smtClean="0">
                <a:solidFill>
                  <a:schemeClr val="accent4"/>
                </a:solidFill>
              </a:rPr>
              <a:t>Koulutuksen</a:t>
            </a:r>
            <a:r>
              <a:rPr lang="fi-FI" sz="1700" dirty="0" smtClean="0"/>
              <a:t> strategiset toimenpidekokonaisuudet</a:t>
            </a:r>
          </a:p>
          <a:p>
            <a:r>
              <a:rPr lang="fi-FI" sz="1700" dirty="0" smtClean="0">
                <a:solidFill>
                  <a:schemeClr val="accent4"/>
                </a:solidFill>
              </a:rPr>
              <a:t>Tutkimuksen</a:t>
            </a:r>
            <a:r>
              <a:rPr lang="fi-FI" sz="1700" dirty="0" smtClean="0"/>
              <a:t> strategiset toimenpidekokonaisuudet</a:t>
            </a:r>
          </a:p>
          <a:p>
            <a:pPr>
              <a:spcAft>
                <a:spcPts val="1600"/>
              </a:spcAft>
            </a:pPr>
            <a:r>
              <a:rPr lang="fi-FI" sz="1700" dirty="0" smtClean="0">
                <a:solidFill>
                  <a:schemeClr val="accent4"/>
                </a:solidFill>
              </a:rPr>
              <a:t>Yhteiskunnallisen vuorovaikutuksen, innovaatioiden ja yrittäjyyden </a:t>
            </a:r>
            <a:r>
              <a:rPr lang="fi-FI" sz="1700" dirty="0" smtClean="0"/>
              <a:t>edistämisen strategiset toimenpidekokonaisuudet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Tiedekuntien</a:t>
            </a:r>
            <a:r>
              <a:rPr lang="fi-FI" sz="1700" dirty="0" smtClean="0"/>
              <a:t> toimenpidesuunnitelmat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Tutkimusyksiköiden</a:t>
            </a:r>
            <a:r>
              <a:rPr lang="fi-FI" sz="1700" dirty="0" smtClean="0"/>
              <a:t> toimenpidesuunnitelmat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Palveluyksiköiden</a:t>
            </a:r>
            <a:r>
              <a:rPr lang="fi-FI" sz="1700" dirty="0" smtClean="0"/>
              <a:t> toimenpidesuunnitelmat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Henkilökohtaiset </a:t>
            </a:r>
            <a:r>
              <a:rPr lang="fi-FI" sz="1700" dirty="0" smtClean="0"/>
              <a:t>kehityskeskustelut ja tavoitteet</a:t>
            </a:r>
          </a:p>
          <a:p>
            <a:endParaRPr lang="fi-FI" sz="1700" dirty="0" smtClean="0"/>
          </a:p>
          <a:p>
            <a:endParaRPr lang="fi-FI" sz="1700" dirty="0" smtClean="0"/>
          </a:p>
          <a:p>
            <a:endParaRPr lang="fi-FI" sz="1700" dirty="0"/>
          </a:p>
        </p:txBody>
      </p:sp>
      <p:sp>
        <p:nvSpPr>
          <p:cNvPr id="5" name="Suorakulmio 4"/>
          <p:cNvSpPr/>
          <p:nvPr/>
        </p:nvSpPr>
        <p:spPr>
          <a:xfrm>
            <a:off x="5931453" y="197394"/>
            <a:ext cx="5993399" cy="22304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5928985" y="2549312"/>
            <a:ext cx="5993399" cy="16192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926517" y="4308925"/>
            <a:ext cx="5993399" cy="10751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5929505" y="5477326"/>
            <a:ext cx="5993399" cy="3796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5558847" y="162966"/>
            <a:ext cx="430887" cy="21187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i-FI" sz="1600" b="1" dirty="0" smtClean="0">
                <a:solidFill>
                  <a:schemeClr val="accent1"/>
                </a:solidFill>
              </a:rPr>
              <a:t>Strategia</a:t>
            </a:r>
            <a:endParaRPr lang="fi-FI" sz="16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1394" y="2531058"/>
            <a:ext cx="677108" cy="16131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i-FI" sz="1600" b="1" dirty="0" smtClean="0">
                <a:solidFill>
                  <a:schemeClr val="accent4"/>
                </a:solidFill>
              </a:rPr>
              <a:t>Strategiset kokonaisuudet</a:t>
            </a:r>
            <a:endParaRPr lang="fi-FI" sz="16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8192" y="4308925"/>
            <a:ext cx="430887" cy="16131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i-FI" sz="1600" b="1" dirty="0" smtClean="0">
                <a:solidFill>
                  <a:schemeClr val="accent2"/>
                </a:solidFill>
              </a:rPr>
              <a:t>Suunnitelmat</a:t>
            </a:r>
            <a:endParaRPr lang="fi-FI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328589"/>
              </p:ext>
            </p:extLst>
          </p:nvPr>
        </p:nvGraphicFramePr>
        <p:xfrm>
          <a:off x="3737810" y="900276"/>
          <a:ext cx="5751514" cy="51064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5757">
                  <a:extLst>
                    <a:ext uri="{9D8B030D-6E8A-4147-A177-3AD203B41FA5}">
                      <a16:colId xmlns:a16="http://schemas.microsoft.com/office/drawing/2014/main" val="2218504478"/>
                    </a:ext>
                  </a:extLst>
                </a:gridCol>
                <a:gridCol w="2875757">
                  <a:extLst>
                    <a:ext uri="{9D8B030D-6E8A-4147-A177-3AD203B41FA5}">
                      <a16:colId xmlns:a16="http://schemas.microsoft.com/office/drawing/2014/main" val="3953635218"/>
                    </a:ext>
                  </a:extLst>
                </a:gridCol>
              </a:tblGrid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ENNEN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NYT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28834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virkasuhde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työsuhde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85619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”status </a:t>
                      </a:r>
                      <a:r>
                        <a:rPr lang="fi-FI" dirty="0" err="1" smtClean="0"/>
                        <a:t>quo</a:t>
                      </a:r>
                      <a:r>
                        <a:rPr lang="fi-FI" dirty="0" smtClean="0"/>
                        <a:t>”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muutos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90758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perusraha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kilpailtu raha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22222"/>
                  </a:ext>
                </a:extLst>
              </a:tr>
              <a:tr h="793205">
                <a:tc>
                  <a:txBody>
                    <a:bodyPr/>
                    <a:lstStyle/>
                    <a:p>
                      <a:r>
                        <a:rPr lang="fi-FI" dirty="0" smtClean="0"/>
                        <a:t>suora demokratia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edustuksellinen</a:t>
                      </a:r>
                      <a:r>
                        <a:rPr lang="fi-FI" baseline="0" dirty="0" smtClean="0"/>
                        <a:t> demokratia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63059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turvallisuus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epävarmuus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13765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aluepolitiikka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vaikuttavuusarviointi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98101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oma vapaus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Johtaminen ja </a:t>
                      </a:r>
                      <a:r>
                        <a:rPr lang="fi-FI" dirty="0" err="1" smtClean="0"/>
                        <a:t>kpi’t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23189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r>
                        <a:rPr lang="fi-FI" dirty="0" smtClean="0"/>
                        <a:t>yksin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osana kokonaisuutta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8044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19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Pohdittavaa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Osallisuus</a:t>
            </a:r>
            <a:r>
              <a:rPr lang="fi-FI" dirty="0"/>
              <a:t>: Osallistaminen vai osallistuminen?</a:t>
            </a:r>
          </a:p>
          <a:p>
            <a:r>
              <a:rPr lang="fi-FI" dirty="0" smtClean="0"/>
              <a:t>Balanssi </a:t>
            </a:r>
            <a:r>
              <a:rPr lang="fi-FI" dirty="0"/>
              <a:t>tämän päivän tuloksellisuuden ja tulevaisuuteen panostamisen välillä</a:t>
            </a:r>
          </a:p>
          <a:p>
            <a:r>
              <a:rPr lang="fi-FI" dirty="0" smtClean="0"/>
              <a:t>Ihminen </a:t>
            </a:r>
            <a:r>
              <a:rPr lang="fi-FI" dirty="0"/>
              <a:t>tekee työt. Keskitymmekö tarpeeksi ihmisiin? </a:t>
            </a:r>
            <a:endParaRPr lang="fi-FI" dirty="0" smtClean="0"/>
          </a:p>
          <a:p>
            <a:r>
              <a:rPr lang="fi-FI" dirty="0" smtClean="0"/>
              <a:t>Onko </a:t>
            </a:r>
            <a:r>
              <a:rPr lang="fi-FI" dirty="0"/>
              <a:t>palvelu strateginen kumppani</a:t>
            </a:r>
            <a:r>
              <a:rPr lang="fi-FI" dirty="0" smtClean="0"/>
              <a:t>?</a:t>
            </a:r>
            <a:endParaRPr lang="fi-FI" dirty="0"/>
          </a:p>
          <a:p>
            <a:r>
              <a:rPr lang="fi-FI" dirty="0" smtClean="0"/>
              <a:t>Me</a:t>
            </a:r>
            <a:r>
              <a:rPr lang="fi-FI" dirty="0"/>
              <a:t>, vai me ja ne?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580-0CB1-4BBB-B023-16AC097EB7E9}" type="datetime1">
              <a:rPr lang="en-GB" smtClean="0"/>
              <a:t>18/12/2017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914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5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/>
              <a:t>Oulun yliopiston strategian implementointi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20.11.2017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84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4779" y="578840"/>
            <a:ext cx="4536900" cy="3565321"/>
          </a:xfrm>
        </p:spPr>
        <p:txBody>
          <a:bodyPr/>
          <a:lstStyle/>
          <a:p>
            <a:r>
              <a:rPr lang="fi-FI" dirty="0" smtClean="0"/>
              <a:t>Strategian ja sen jalkauttamisen tasot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88051" y="265839"/>
            <a:ext cx="5859461" cy="5736792"/>
          </a:xfrm>
        </p:spPr>
        <p:txBody>
          <a:bodyPr>
            <a:noAutofit/>
          </a:bodyPr>
          <a:lstStyle/>
          <a:p>
            <a:r>
              <a:rPr lang="fi-FI" sz="1700" dirty="0" smtClean="0">
                <a:solidFill>
                  <a:schemeClr val="accent1"/>
                </a:solidFill>
              </a:rPr>
              <a:t>Yliopiston tehtävä ja visio </a:t>
            </a:r>
            <a:r>
              <a:rPr lang="fi-FI" sz="1700" dirty="0" smtClean="0"/>
              <a:t>ponnistavat kansainvälisen akateemisen yhteisön arvoista</a:t>
            </a:r>
          </a:p>
          <a:p>
            <a:r>
              <a:rPr lang="fi-FI" sz="1700" dirty="0" smtClean="0">
                <a:solidFill>
                  <a:schemeClr val="accent1"/>
                </a:solidFill>
              </a:rPr>
              <a:t>Yliopiston strateginen profiili </a:t>
            </a:r>
            <a:r>
              <a:rPr lang="fi-FI" sz="1700" dirty="0" smtClean="0"/>
              <a:t>on muotoutunut tekemisen kautta ja se on koottu henkilöstöä laajalti </a:t>
            </a:r>
            <a:r>
              <a:rPr lang="fi-FI" sz="1700" dirty="0" err="1" smtClean="0"/>
              <a:t>osallistaen</a:t>
            </a:r>
            <a:endParaRPr lang="fi-FI" sz="1700" dirty="0" smtClean="0"/>
          </a:p>
          <a:p>
            <a:pPr>
              <a:spcAft>
                <a:spcPts val="1600"/>
              </a:spcAft>
            </a:pPr>
            <a:r>
              <a:rPr lang="fi-FI" sz="1700" dirty="0" smtClean="0">
                <a:solidFill>
                  <a:schemeClr val="accent1"/>
                </a:solidFill>
              </a:rPr>
              <a:t>Operaatiostrategia </a:t>
            </a:r>
            <a:r>
              <a:rPr lang="fi-FI" sz="1700" dirty="0" smtClean="0"/>
              <a:t>ohjaa organisaation toimintoja niin, että tulos- ja kehitystavoitteet saavutetaan</a:t>
            </a:r>
            <a:endParaRPr lang="fi-FI" sz="1700" dirty="0"/>
          </a:p>
          <a:p>
            <a:r>
              <a:rPr lang="fi-FI" sz="1700" dirty="0" smtClean="0">
                <a:solidFill>
                  <a:schemeClr val="accent4"/>
                </a:solidFill>
              </a:rPr>
              <a:t>Koulutuksen</a:t>
            </a:r>
            <a:r>
              <a:rPr lang="fi-FI" sz="1700" dirty="0" smtClean="0"/>
              <a:t> strategiset toimenpidekokonaisuudet</a:t>
            </a:r>
          </a:p>
          <a:p>
            <a:r>
              <a:rPr lang="fi-FI" sz="1700" dirty="0" smtClean="0">
                <a:solidFill>
                  <a:schemeClr val="accent4"/>
                </a:solidFill>
              </a:rPr>
              <a:t>Tutkimuksen</a:t>
            </a:r>
            <a:r>
              <a:rPr lang="fi-FI" sz="1700" dirty="0" smtClean="0"/>
              <a:t> strategiset toimenpidekokonaisuudet</a:t>
            </a:r>
          </a:p>
          <a:p>
            <a:pPr>
              <a:spcAft>
                <a:spcPts val="1600"/>
              </a:spcAft>
            </a:pPr>
            <a:r>
              <a:rPr lang="fi-FI" sz="1700" dirty="0" smtClean="0">
                <a:solidFill>
                  <a:schemeClr val="accent4"/>
                </a:solidFill>
              </a:rPr>
              <a:t>Yhteiskunnallisen vuorovaikutuksen, innovaatioiden ja yrittäjyyden </a:t>
            </a:r>
            <a:r>
              <a:rPr lang="fi-FI" sz="1700" dirty="0" smtClean="0"/>
              <a:t>edistämisen strategiset toimenpidekokonaisuudet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Tiedekuntien</a:t>
            </a:r>
            <a:r>
              <a:rPr lang="fi-FI" sz="1700" dirty="0" smtClean="0"/>
              <a:t> toimenpidesuunnitelmat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Tutkimusyksiköiden</a:t>
            </a:r>
            <a:r>
              <a:rPr lang="fi-FI" sz="1700" dirty="0" smtClean="0"/>
              <a:t> toimenpidesuunnitelmat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Palveluyksiköiden</a:t>
            </a:r>
            <a:r>
              <a:rPr lang="fi-FI" sz="1700" dirty="0" smtClean="0"/>
              <a:t> toimenpidesuunnitelmat</a:t>
            </a:r>
          </a:p>
          <a:p>
            <a:r>
              <a:rPr lang="fi-FI" sz="1700" dirty="0" smtClean="0">
                <a:solidFill>
                  <a:schemeClr val="accent2"/>
                </a:solidFill>
              </a:rPr>
              <a:t>Henkilökohtaiset </a:t>
            </a:r>
            <a:r>
              <a:rPr lang="fi-FI" sz="1700" dirty="0" smtClean="0"/>
              <a:t>kehityskeskustelut ja tavoitteet</a:t>
            </a:r>
          </a:p>
          <a:p>
            <a:endParaRPr lang="fi-FI" sz="1700" dirty="0" smtClean="0"/>
          </a:p>
          <a:p>
            <a:endParaRPr lang="fi-FI" sz="1700" dirty="0" smtClean="0"/>
          </a:p>
          <a:p>
            <a:endParaRPr lang="fi-FI" sz="1700" dirty="0"/>
          </a:p>
        </p:txBody>
      </p:sp>
      <p:sp>
        <p:nvSpPr>
          <p:cNvPr id="5" name="Suorakulmio 4"/>
          <p:cNvSpPr/>
          <p:nvPr/>
        </p:nvSpPr>
        <p:spPr>
          <a:xfrm>
            <a:off x="5931453" y="197394"/>
            <a:ext cx="5993399" cy="22304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5928985" y="2549312"/>
            <a:ext cx="5993399" cy="16192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926517" y="4308925"/>
            <a:ext cx="5993399" cy="10751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5929505" y="5477326"/>
            <a:ext cx="5993399" cy="3796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5558847" y="162966"/>
            <a:ext cx="430887" cy="21187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i-FI" sz="1600" b="1" dirty="0" smtClean="0">
                <a:solidFill>
                  <a:schemeClr val="accent1"/>
                </a:solidFill>
              </a:rPr>
              <a:t>Strategia</a:t>
            </a:r>
            <a:endParaRPr lang="fi-FI" sz="16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1394" y="2531058"/>
            <a:ext cx="677108" cy="16131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i-FI" sz="1600" b="1" dirty="0" smtClean="0">
                <a:solidFill>
                  <a:schemeClr val="accent4"/>
                </a:solidFill>
              </a:rPr>
              <a:t>Strategiset kokonaisuudet</a:t>
            </a:r>
            <a:endParaRPr lang="fi-FI" sz="16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8192" y="4308925"/>
            <a:ext cx="430887" cy="16131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i-FI" sz="1600" b="1" dirty="0" smtClean="0">
                <a:solidFill>
                  <a:schemeClr val="accent2"/>
                </a:solidFill>
              </a:rPr>
              <a:t>Suunnitelmat</a:t>
            </a:r>
            <a:endParaRPr lang="fi-FI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Yliopiston tehtävä ja</a:t>
            </a:r>
            <a:br>
              <a:rPr lang="fi-FI" dirty="0" smtClean="0"/>
            </a:br>
            <a:r>
              <a:rPr lang="fi-FI" dirty="0" smtClean="0"/>
              <a:t>visio tulevaisuudesta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15088" y="3439061"/>
            <a:ext cx="5381960" cy="559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Tuotamme uutta</a:t>
            </a:r>
            <a:br>
              <a:rPr lang="fi-FI" sz="3600" dirty="0"/>
            </a:br>
            <a:r>
              <a:rPr lang="fi-FI" sz="3600" dirty="0"/>
              <a:t>tietoa kestävämmän,</a:t>
            </a:r>
            <a:br>
              <a:rPr lang="fi-FI" sz="3600" dirty="0"/>
            </a:br>
            <a:r>
              <a:rPr lang="fi-FI" sz="3600" dirty="0"/>
              <a:t>terveemmän,</a:t>
            </a:r>
            <a:br>
              <a:rPr lang="fi-FI" sz="3600" dirty="0"/>
            </a:br>
            <a:r>
              <a:rPr lang="fi-FI" sz="3600" dirty="0"/>
              <a:t>älykkäämmän ja</a:t>
            </a:r>
            <a:br>
              <a:rPr lang="fi-FI" sz="3600" dirty="0"/>
            </a:br>
            <a:r>
              <a:rPr lang="fi-FI" sz="3600" dirty="0"/>
              <a:t>humaanimman</a:t>
            </a:r>
            <a:br>
              <a:rPr lang="fi-FI" sz="3600" dirty="0"/>
            </a:br>
            <a:r>
              <a:rPr lang="fi-FI" sz="3600" dirty="0"/>
              <a:t>maailman</a:t>
            </a:r>
            <a:br>
              <a:rPr lang="fi-FI" sz="3600" dirty="0"/>
            </a:br>
            <a:r>
              <a:rPr lang="fi-FI" sz="3600" dirty="0" smtClean="0"/>
              <a:t>rakentamiseksi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7BAF-463B-4F8E-8D2B-5CF0CE9B7F07}" type="datetime1">
              <a:rPr lang="en-GB" smtClean="0"/>
              <a:t>18/12/2017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76B2-BFE6-4354-A7C0-7AB21EE70C6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415088" y="571398"/>
            <a:ext cx="3218950" cy="661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z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15089" y="1745829"/>
            <a:ext cx="3553262" cy="150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5088" y="3065754"/>
            <a:ext cx="5588021" cy="5317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15089" y="951937"/>
            <a:ext cx="4050410" cy="922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Content Placeholder 5"/>
          <p:cNvSpPr>
            <a:spLocks noGrp="1"/>
          </p:cNvSpPr>
          <p:nvPr>
            <p:ph idx="1"/>
          </p:nvPr>
        </p:nvSpPr>
        <p:spPr>
          <a:xfrm>
            <a:off x="6451795" y="608176"/>
            <a:ext cx="5751513" cy="573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1" dirty="0" err="1" smtClean="0">
                <a:solidFill>
                  <a:schemeClr val="tx2"/>
                </a:solidFill>
              </a:rPr>
              <a:t>Ympäristömuutos</a:t>
            </a:r>
            <a:r>
              <a:rPr lang="en-GB" sz="2400" b="0" i="1" dirty="0" smtClean="0">
                <a:solidFill>
                  <a:schemeClr val="tx2"/>
                </a:solidFill>
              </a:rPr>
              <a:t/>
            </a:r>
            <a:br>
              <a:rPr lang="en-GB" sz="2400" b="0" i="1" dirty="0" smtClean="0">
                <a:solidFill>
                  <a:schemeClr val="tx2"/>
                </a:solidFill>
              </a:rPr>
            </a:br>
            <a:r>
              <a:rPr lang="en-GB" sz="2400" b="0" i="1" dirty="0" err="1" smtClean="0">
                <a:solidFill>
                  <a:schemeClr val="tx2"/>
                </a:solidFill>
              </a:rPr>
              <a:t>Luonnonvarojen</a:t>
            </a:r>
            <a:r>
              <a:rPr lang="en-GB" sz="2400" b="0" i="1" dirty="0" smtClean="0">
                <a:solidFill>
                  <a:schemeClr val="tx2"/>
                </a:solidFill>
              </a:rPr>
              <a:t> </a:t>
            </a:r>
            <a:r>
              <a:rPr lang="en-GB" sz="2400" b="0" i="1" dirty="0" err="1" smtClean="0">
                <a:solidFill>
                  <a:schemeClr val="tx2"/>
                </a:solidFill>
              </a:rPr>
              <a:t>riittävyys</a:t>
            </a:r>
            <a:r>
              <a:rPr lang="en-GB" sz="2400" b="0" i="1" dirty="0" smtClean="0">
                <a:solidFill>
                  <a:schemeClr val="tx2"/>
                </a:solidFill>
              </a:rPr>
              <a:t/>
            </a:r>
            <a:br>
              <a:rPr lang="en-GB" sz="2400" b="0" i="1" dirty="0" smtClean="0">
                <a:solidFill>
                  <a:schemeClr val="tx2"/>
                </a:solidFill>
              </a:rPr>
            </a:br>
            <a:r>
              <a:rPr lang="en-GB" sz="2400" b="0" i="1" dirty="0" err="1" smtClean="0">
                <a:solidFill>
                  <a:schemeClr val="tx2"/>
                </a:solidFill>
              </a:rPr>
              <a:t>Maailman</a:t>
            </a:r>
            <a:r>
              <a:rPr lang="en-GB" sz="2400" b="0" i="1" dirty="0" smtClean="0">
                <a:solidFill>
                  <a:schemeClr val="tx2"/>
                </a:solidFill>
              </a:rPr>
              <a:t> </a:t>
            </a:r>
            <a:r>
              <a:rPr lang="en-GB" sz="2400" b="0" i="1" dirty="0" err="1" smtClean="0">
                <a:solidFill>
                  <a:schemeClr val="tx2"/>
                </a:solidFill>
              </a:rPr>
              <a:t>väestönkasvu</a:t>
            </a:r>
            <a:r>
              <a:rPr lang="en-GB" sz="2400" b="0" i="1" dirty="0" smtClean="0">
                <a:solidFill>
                  <a:schemeClr val="tx2"/>
                </a:solidFill>
              </a:rPr>
              <a:t/>
            </a:r>
            <a:br>
              <a:rPr lang="en-GB" sz="2400" b="0" i="1" dirty="0" smtClean="0">
                <a:solidFill>
                  <a:schemeClr val="tx2"/>
                </a:solidFill>
              </a:rPr>
            </a:br>
            <a:r>
              <a:rPr lang="en-GB" sz="2400" b="0" i="1" dirty="0" err="1" smtClean="0">
                <a:solidFill>
                  <a:schemeClr val="tx2"/>
                </a:solidFill>
              </a:rPr>
              <a:t>Eliniän</a:t>
            </a:r>
            <a:r>
              <a:rPr lang="en-GB" sz="2400" b="0" i="1" dirty="0" smtClean="0">
                <a:solidFill>
                  <a:schemeClr val="tx2"/>
                </a:solidFill>
              </a:rPr>
              <a:t> </a:t>
            </a:r>
            <a:r>
              <a:rPr lang="en-GB" sz="2400" b="0" i="1" dirty="0" err="1" smtClean="0">
                <a:solidFill>
                  <a:schemeClr val="tx2"/>
                </a:solidFill>
              </a:rPr>
              <a:t>pidentyminen</a:t>
            </a:r>
            <a:r>
              <a:rPr lang="en-GB" sz="2400" b="0" i="1" dirty="0" smtClean="0">
                <a:solidFill>
                  <a:schemeClr val="tx2"/>
                </a:solidFill>
              </a:rPr>
              <a:t/>
            </a:r>
            <a:br>
              <a:rPr lang="en-GB" sz="2400" b="0" i="1" dirty="0" smtClean="0">
                <a:solidFill>
                  <a:schemeClr val="tx2"/>
                </a:solidFill>
              </a:rPr>
            </a:br>
            <a:r>
              <a:rPr lang="en-GB" sz="2400" b="0" i="1" dirty="0" err="1" smtClean="0">
                <a:solidFill>
                  <a:schemeClr val="tx2"/>
                </a:solidFill>
              </a:rPr>
              <a:t>Kaupungistuminen</a:t>
            </a:r>
            <a:r>
              <a:rPr lang="en-GB" sz="2400" b="0" i="1" dirty="0" smtClean="0">
                <a:solidFill>
                  <a:schemeClr val="tx2"/>
                </a:solidFill>
              </a:rPr>
              <a:t/>
            </a:r>
            <a:br>
              <a:rPr lang="en-GB" sz="2400" b="0" i="1" dirty="0" smtClean="0">
                <a:solidFill>
                  <a:schemeClr val="tx2"/>
                </a:solidFill>
              </a:rPr>
            </a:br>
            <a:r>
              <a:rPr lang="en-GB" sz="2400" b="0" i="1" dirty="0" err="1" smtClean="0">
                <a:solidFill>
                  <a:schemeClr val="tx2"/>
                </a:solidFill>
              </a:rPr>
              <a:t>Digitalisaatio</a:t>
            </a:r>
            <a:endParaRPr lang="en-GB" sz="2400" b="0" i="1" dirty="0">
              <a:solidFill>
                <a:schemeClr val="tx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2000" b="0" dirty="0" err="1" smtClean="0">
                <a:solidFill>
                  <a:schemeClr val="tx2"/>
                </a:solidFill>
              </a:rPr>
              <a:t>Osallistumme</a:t>
            </a:r>
            <a:r>
              <a:rPr lang="en-GB" sz="2000" b="0" dirty="0" smtClean="0">
                <a:solidFill>
                  <a:schemeClr val="tx2"/>
                </a:solidFill>
              </a:rPr>
              <a:t> </a:t>
            </a:r>
            <a:r>
              <a:rPr lang="en-GB" sz="2000" b="0" dirty="0" err="1" smtClean="0">
                <a:solidFill>
                  <a:schemeClr val="tx2"/>
                </a:solidFill>
              </a:rPr>
              <a:t>suurten</a:t>
            </a:r>
            <a:r>
              <a:rPr lang="en-GB" sz="2000" b="0" dirty="0" smtClean="0">
                <a:solidFill>
                  <a:schemeClr val="tx2"/>
                </a:solidFill>
              </a:rPr>
              <a:t> </a:t>
            </a:r>
            <a:r>
              <a:rPr lang="en-GB" sz="2000" b="0" dirty="0" err="1" smtClean="0">
                <a:solidFill>
                  <a:schemeClr val="tx2"/>
                </a:solidFill>
              </a:rPr>
              <a:t>globaalien</a:t>
            </a:r>
            <a:r>
              <a:rPr lang="en-GB" sz="2000" b="0" dirty="0" smtClean="0">
                <a:solidFill>
                  <a:schemeClr val="tx2"/>
                </a:solidFill>
              </a:rPr>
              <a:t> </a:t>
            </a:r>
            <a:r>
              <a:rPr lang="en-GB" sz="2000" b="0" dirty="0" err="1" smtClean="0">
                <a:solidFill>
                  <a:schemeClr val="tx2"/>
                </a:solidFill>
              </a:rPr>
              <a:t>haasteiden</a:t>
            </a:r>
            <a:r>
              <a:rPr lang="en-GB" sz="2000" b="0" dirty="0" smtClean="0">
                <a:solidFill>
                  <a:schemeClr val="tx2"/>
                </a:solidFill>
              </a:rPr>
              <a:t> </a:t>
            </a:r>
            <a:r>
              <a:rPr lang="en-GB" sz="2000" b="0" dirty="0" err="1" smtClean="0">
                <a:solidFill>
                  <a:schemeClr val="tx2"/>
                </a:solidFill>
              </a:rPr>
              <a:t>ratkaisemiseen</a:t>
            </a:r>
            <a:r>
              <a:rPr lang="en-GB" sz="2000" b="0" dirty="0" smtClean="0">
                <a:solidFill>
                  <a:schemeClr val="tx2"/>
                </a:solidFill>
              </a:rPr>
              <a:t> </a:t>
            </a:r>
            <a:r>
              <a:rPr lang="en-GB" sz="2000" b="0" dirty="0" err="1" smtClean="0">
                <a:solidFill>
                  <a:schemeClr val="tx2"/>
                </a:solidFill>
              </a:rPr>
              <a:t>omilla</a:t>
            </a:r>
            <a:r>
              <a:rPr lang="en-GB" sz="2000" b="0" dirty="0" smtClean="0">
                <a:solidFill>
                  <a:schemeClr val="tx2"/>
                </a:solidFill>
              </a:rPr>
              <a:t> </a:t>
            </a:r>
            <a:r>
              <a:rPr lang="en-GB" sz="2000" b="0" dirty="0" err="1" smtClean="0">
                <a:solidFill>
                  <a:schemeClr val="tx2"/>
                </a:solidFill>
              </a:rPr>
              <a:t>vahvuusalueillamme</a:t>
            </a:r>
            <a:r>
              <a:rPr lang="en-GB" sz="2000" b="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1800"/>
              </a:spcBef>
              <a:buNone/>
            </a:pPr>
            <a:endParaRPr lang="en-GB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484889" y="578841"/>
            <a:ext cx="5386269" cy="1266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Työmme luo uutta tutkimuspohjaista tietoa, kouluttaa tulevaisuuden osaajia ja synnyttää </a:t>
            </a:r>
            <a:r>
              <a:rPr lang="fi-FI" sz="3600" dirty="0" smtClean="0"/>
              <a:t>innovaatioita</a:t>
            </a:r>
            <a:endParaRPr lang="fi-FI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52AC-F0A1-45D1-A244-F4BCEC3C0693}" type="datetime1">
              <a:rPr lang="en-GB" smtClean="0"/>
              <a:t>18/12/2017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76B2-BFE6-4354-A7C0-7AB21EE70C63}" type="slidenum">
              <a:rPr lang="en-GB" smtClean="0"/>
              <a:pPr/>
              <a:t>8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6484889" y="1363580"/>
            <a:ext cx="3589553" cy="10345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4889" y="2069434"/>
            <a:ext cx="5129595" cy="8648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4887" y="3466826"/>
            <a:ext cx="5201673" cy="12775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4888" y="2626166"/>
            <a:ext cx="4624390" cy="1113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6565334" y="627726"/>
            <a:ext cx="5684300" cy="573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0" dirty="0">
                <a:solidFill>
                  <a:schemeClr val="tx2"/>
                </a:solidFill>
              </a:rPr>
              <a:t>Oulun yliopiston tavoitteena on </a:t>
            </a:r>
            <a:r>
              <a:rPr lang="fi-FI" sz="2400" b="0" dirty="0" smtClean="0">
                <a:solidFill>
                  <a:schemeClr val="tx2"/>
                </a:solidFill>
              </a:rPr>
              <a:t>olla</a:t>
            </a:r>
            <a:br>
              <a:rPr lang="fi-FI" sz="2400" b="0" dirty="0" smtClean="0">
                <a:solidFill>
                  <a:schemeClr val="tx2"/>
                </a:solidFill>
              </a:rPr>
            </a:br>
            <a:r>
              <a:rPr lang="fi-FI" sz="2400" b="0" dirty="0" smtClean="0">
                <a:solidFill>
                  <a:schemeClr val="tx2"/>
                </a:solidFill>
              </a:rPr>
              <a:t>yksi parhaista </a:t>
            </a:r>
            <a:r>
              <a:rPr lang="fi-FI" sz="2400" b="0" dirty="0">
                <a:solidFill>
                  <a:schemeClr val="tx2"/>
                </a:solidFill>
              </a:rPr>
              <a:t>paikoista </a:t>
            </a:r>
            <a:r>
              <a:rPr lang="fi-FI" sz="2400" b="0" dirty="0" smtClean="0">
                <a:solidFill>
                  <a:schemeClr val="tx2"/>
                </a:solidFill>
              </a:rPr>
              <a:t>maailmassa</a:t>
            </a:r>
            <a:br>
              <a:rPr lang="fi-FI" sz="2400" b="0" dirty="0" smtClean="0">
                <a:solidFill>
                  <a:schemeClr val="tx2"/>
                </a:solidFill>
              </a:rPr>
            </a:br>
            <a:r>
              <a:rPr lang="fi-FI" sz="2400" b="0" dirty="0" smtClean="0">
                <a:solidFill>
                  <a:schemeClr val="tx2"/>
                </a:solidFill>
              </a:rPr>
              <a:t>tehdä tutkimusta </a:t>
            </a:r>
            <a:r>
              <a:rPr lang="fi-FI" sz="2400" b="0" dirty="0">
                <a:solidFill>
                  <a:schemeClr val="tx2"/>
                </a:solidFill>
              </a:rPr>
              <a:t>valitsemillamme </a:t>
            </a:r>
            <a:r>
              <a:rPr lang="fi-FI" sz="2400" b="0" dirty="0" smtClean="0">
                <a:solidFill>
                  <a:schemeClr val="tx2"/>
                </a:solidFill>
              </a:rPr>
              <a:t>fokusalueilla.</a:t>
            </a:r>
          </a:p>
          <a:p>
            <a:pPr marL="0" indent="0">
              <a:buNone/>
            </a:pPr>
            <a:r>
              <a:rPr lang="fi-FI" sz="2400" b="0" dirty="0">
                <a:solidFill>
                  <a:schemeClr val="tx2"/>
                </a:solidFill>
              </a:rPr>
              <a:t>Rohkaisemme jokaista opiskelijaa saavuttamaan hänen täyden akateemisen </a:t>
            </a:r>
            <a:r>
              <a:rPr lang="fi-FI" sz="2400" b="0" dirty="0" smtClean="0">
                <a:solidFill>
                  <a:schemeClr val="tx2"/>
                </a:solidFill>
              </a:rPr>
              <a:t>potentiaalinsa.</a:t>
            </a:r>
          </a:p>
          <a:p>
            <a:pPr marL="0" indent="0">
              <a:buNone/>
            </a:pPr>
            <a:r>
              <a:rPr lang="fi-FI" sz="2400" b="0" dirty="0" smtClean="0">
                <a:solidFill>
                  <a:schemeClr val="tx2"/>
                </a:solidFill>
              </a:rPr>
              <a:t>Tuemme tutkimukseen perustuvien </a:t>
            </a:r>
            <a:r>
              <a:rPr lang="fi-FI" sz="2400" b="0" dirty="0">
                <a:solidFill>
                  <a:schemeClr val="tx2"/>
                </a:solidFill>
              </a:rPr>
              <a:t>innovaatioiden </a:t>
            </a:r>
            <a:r>
              <a:rPr lang="fi-FI" sz="2400" b="0" dirty="0" smtClean="0">
                <a:solidFill>
                  <a:schemeClr val="tx2"/>
                </a:solidFill>
              </a:rPr>
              <a:t>syntymistä ja vahvistamme yrittäjähenkisyyttä.</a:t>
            </a:r>
            <a:endParaRPr lang="en-GB" sz="24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Yliopiston profiili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lu_presentaatiomalli_FIN_kuvilla_v2016-04-16">
  <a:themeElements>
    <a:clrScheme name="Oulu">
      <a:dk1>
        <a:sysClr val="windowText" lastClr="000000"/>
      </a:dk1>
      <a:lt1>
        <a:sysClr val="window" lastClr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662D91"/>
      </a:accent3>
      <a:accent4>
        <a:srgbClr val="00AEEF"/>
      </a:accent4>
      <a:accent5>
        <a:srgbClr val="23408F"/>
      </a:accent5>
      <a:accent6>
        <a:srgbClr val="4BBCA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_presentaatiomalli_FIN_kuvilla_v2016-04-14.potx" id="{497E2DBD-88CF-411A-AE50-79F101D56490}" vid="{5F3DFB75-FE79-4AC4-AC6A-E4581D8AD59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8fedd44-943b-4f0e-a875-3874e0e1dcdb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90875989982141ACE186A3C074C2C4" ma:contentTypeVersion="6" ma:contentTypeDescription="Luo uusi asiakirja." ma:contentTypeScope="" ma:versionID="1b6b8cc10044e690072e6b74fb42700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8B197-67DF-435E-B97B-B2C8158814E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CDF5F10-F838-482F-A6BF-F7BBB6516D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549C1-24CF-4687-8D7E-A795D5B921F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7870994-2FB8-4856-A60B-4C099E39E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1668</Words>
  <Application>Microsoft Office PowerPoint</Application>
  <PresentationFormat>Widescreen</PresentationFormat>
  <Paragraphs>330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Oulu_presentaatiomalli_FIN_kuvilla_v2016-04-16</vt:lpstr>
      <vt:lpstr>Tervetuloa! Rehtorin joulukahvit ja ajankohtaiskatsaus</vt:lpstr>
      <vt:lpstr>Tulevaisuuden kehityssuuntia  Korkeakoulutuksen ja tutkimuksen visio 2030 </vt:lpstr>
      <vt:lpstr>PowerPoint Presentation</vt:lpstr>
      <vt:lpstr>Oulun yliopiston strategian implementointi</vt:lpstr>
      <vt:lpstr>Strategian ja sen jalkauttamisen tasot</vt:lpstr>
      <vt:lpstr>Yliopiston tehtävä ja visio tulevaisuudesta</vt:lpstr>
      <vt:lpstr>Tuotamme uutta tietoa kestävämmän, terveemmän, älykkäämmän ja humaanimman maailman rakentamiseksi</vt:lpstr>
      <vt:lpstr>Työmme luo uutta tutkimuspohjaista tietoa, kouluttaa tulevaisuuden osaajia ja synnyttää innovaatioita</vt:lpstr>
      <vt:lpstr>Yliopiston profiili</vt:lpstr>
      <vt:lpstr>Monitieteistä tutkimusta ja koulutusta</vt:lpstr>
      <vt:lpstr>Oulun yliopiston profiili perustuu viiteen temaattiseen, kansainvälisesti merkittävään tutkimuksen fokusalueeseen</vt:lpstr>
      <vt:lpstr>Tutkimuksen kärjet täydentävät profiilin</vt:lpstr>
      <vt:lpstr>Tutkimuksemme hyödyttää ihmisiä kaikilla leveysasteilla, mutta hyödynnämme sijaintimme yhtenä maailman pohjoisimmista yliopistoista</vt:lpstr>
      <vt:lpstr>Toimintoja ohjaava operaatiostrategia  </vt:lpstr>
      <vt:lpstr>PowerPoint Presentation</vt:lpstr>
      <vt:lpstr>Esimerkkejä strategian toteuttamisesta käytännössä: Vaikuttava tutkimus – Avoin tiede ja tutkimus osaksi toimintaa</vt:lpstr>
      <vt:lpstr>Esimerkkejä strategian toteuttamisesta käytännössä: Tunnettu ja vetovoimainen instituutio</vt:lpstr>
      <vt:lpstr>Tutkimuksen strategiset toimenpidekokonaisuudet</vt:lpstr>
      <vt:lpstr>Oulun yliopiston tavoitteena on olla yksi parhaista paikoista maailmassa tehdä tutkimusta valitsemillamme fokusalueilla</vt:lpstr>
      <vt:lpstr>Rakennamme tutkimusympäristöjä, joilla on kriittistä massaa, korkeat tavoitteet ja vahvat kansainväliset verkostot  Toimenpiteet 2018</vt:lpstr>
      <vt:lpstr>Kilpailukykyiseen tutkimusryhmäraken-teeseemme kuuluu tutkijoita uransa eri vaiheissa opiskelijoista tutkijatohtoreihin ja vanhempiin tutkijoihin  Toimenpiteet 2018</vt:lpstr>
      <vt:lpstr>Rakennamme ja ylläpidämme tutkimusinfrastruk-tuureja, jotka auttavat tutkijoitamme saavuttamaan läpimurtoja  Toimenpiteet 2018</vt:lpstr>
      <vt:lpstr>Koulutuksen strategiset toimenpidekokonaisuudet</vt:lpstr>
      <vt:lpstr>Tavoitteenamme on edelleen parantaa koulu­tuksen laadullisia ja määrällisiä tuloksia sekä vaikuttavuutta   </vt:lpstr>
      <vt:lpstr>Koulutuksen strategiset tavoitteet  Toimenpiteet 2018 1/2</vt:lpstr>
      <vt:lpstr>Koulutuksen strategiset tavoitteet  Toimenpiteet 2018 2/2</vt:lpstr>
      <vt:lpstr>Yhteistyön strategiset toimenpidekokonaisuudet</vt:lpstr>
      <vt:lpstr>Edistämme innovointia kannustamalla moni- tieteiseen ajatteluun, vaalimalla yhteistyötä ja vahvistamalla yrittäjähenkisyyttä   </vt:lpstr>
      <vt:lpstr>Kansainvälisen toiminnan kehittäminen </vt:lpstr>
      <vt:lpstr>Strategian jalkauttamisen tasot ja onnistumisen mittaaminen</vt:lpstr>
      <vt:lpstr>PowerPoint Presentation</vt:lpstr>
      <vt:lpstr>Pohdittavaa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2017-04-26T13:56:41Z</dcterms:created>
  <dcterms:modified xsi:type="dcterms:W3CDTF">2017-12-18T06:57:02Z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0x010100F090875989982141ACE186A3C074C2C4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keywords">
    <vt:lpwstr>540;#Esittelyaineisto|8a835c74-1725-4254-a5b7-954cc3be03cc;#384;#Yliopiston esittelydiasarja|89701ff9-0e3f-483d-9df8-88357bb85d90</vt:lpwstr>
  </property>
  <property fmtid="{D5CDD505-2E9C-101B-9397-08002B2CF9AE}" pid="5" name="oy_subject">
    <vt:lpwstr/>
  </property>
</Properties>
</file>