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ms-exce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7"/>
  </p:notesMasterIdLst>
  <p:handoutMasterIdLst>
    <p:handoutMasterId r:id="rId28"/>
  </p:handoutMasterIdLst>
  <p:sldIdLst>
    <p:sldId id="301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3" r:id="rId20"/>
    <p:sldId id="304" r:id="rId21"/>
    <p:sldId id="305" r:id="rId22"/>
    <p:sldId id="306" r:id="rId23"/>
    <p:sldId id="307" r:id="rId24"/>
    <p:sldId id="308" r:id="rId25"/>
    <p:sldId id="302" r:id="rId2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722" autoAdjust="0"/>
  </p:normalViewPr>
  <p:slideViewPr>
    <p:cSldViewPr>
      <p:cViewPr varScale="1">
        <p:scale>
          <a:sx n="63" d="100"/>
          <a:sy n="63" d="100"/>
        </p:scale>
        <p:origin x="18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8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2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1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2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3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4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5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6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7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3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4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5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6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7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8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9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0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1. Tuemme ja kannustamme toisiamme</c:v>
                </c:pt>
                <c:pt idx="1">
                  <c:v>2. Yksikkömme on kehitysmyönteinen</c:v>
                </c:pt>
                <c:pt idx="2">
                  <c:v>3. Yksikössämme ei ole yksilöiden välistä haitallista kilpailua</c:v>
                </c:pt>
                <c:pt idx="3">
                  <c:v>4. Huhut tai juorut eivät häiritse työntekoa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3.99</c:v>
                </c:pt>
                <c:pt idx="1">
                  <c:v>4.07</c:v>
                </c:pt>
                <c:pt idx="2">
                  <c:v>3.82</c:v>
                </c:pt>
                <c:pt idx="3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FE-43CD-BC03-B1322C8BBD6B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1. Tuemme ja kannustamme toisiamme</c:v>
                </c:pt>
                <c:pt idx="1">
                  <c:v>2. Yksikkömme on kehitysmyönteinen</c:v>
                </c:pt>
                <c:pt idx="2">
                  <c:v>3. Yksikössämme ei ole yksilöiden välistä haitallista kilpailua</c:v>
                </c:pt>
                <c:pt idx="3">
                  <c:v>4. Huhut tai juorut eivät häiritse työntekoa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3.81</c:v>
                </c:pt>
                <c:pt idx="1">
                  <c:v>3.78</c:v>
                </c:pt>
                <c:pt idx="2">
                  <c:v>3.16</c:v>
                </c:pt>
                <c:pt idx="3">
                  <c:v>3.03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FE-43CD-BC03-B1322C8BBD6B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1. Tuemme ja kannustamme toisiamme</c:v>
                </c:pt>
                <c:pt idx="1">
                  <c:v>2. Yksikkömme on kehitysmyönteinen</c:v>
                </c:pt>
                <c:pt idx="2">
                  <c:v>3. Yksikössämme ei ole yksilöiden välistä haitallista kilpailua</c:v>
                </c:pt>
                <c:pt idx="3">
                  <c:v>4. Huhut tai juorut eivät häiritse työntekoa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3.82</c:v>
                </c:pt>
                <c:pt idx="1">
                  <c:v>3.89</c:v>
                </c:pt>
                <c:pt idx="2">
                  <c:v>3.57</c:v>
                </c:pt>
                <c:pt idx="3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FE-43CD-BC03-B1322C8BBD6B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1. Tuemme ja kannustamme toisiamme</c:v>
                </c:pt>
                <c:pt idx="1">
                  <c:v>2. Yksikkömme on kehitysmyönteinen</c:v>
                </c:pt>
                <c:pt idx="2">
                  <c:v>3. Yksikössämme ei ole yksilöiden välistä haitallista kilpailua</c:v>
                </c:pt>
                <c:pt idx="3">
                  <c:v>4. Huhut tai juorut eivät häiritse työntekoa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3.92</c:v>
                </c:pt>
                <c:pt idx="1">
                  <c:v>4.26</c:v>
                </c:pt>
                <c:pt idx="2">
                  <c:v>3.7</c:v>
                </c:pt>
                <c:pt idx="3">
                  <c:v>3.76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FFE-43CD-BC03-B1322C8BBD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55468"/>
        <c:axId val="919235"/>
      </c:barChart>
      <c:catAx>
        <c:axId val="35546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19235"/>
        <c:crosses val="autoZero"/>
        <c:auto val="1"/>
        <c:lblAlgn val="ctr"/>
        <c:lblOffset val="100"/>
        <c:noMultiLvlLbl val="1"/>
      </c:catAx>
      <c:valAx>
        <c:axId val="919235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546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2.48</c:v>
                </c:pt>
                <c:pt idx="1">
                  <c:v>2.92</c:v>
                </c:pt>
                <c:pt idx="2">
                  <c:v>3.08</c:v>
                </c:pt>
                <c:pt idx="3">
                  <c:v>2.3199999999999998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9E-40F7-B886-558BF45C527E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2.65</c:v>
                </c:pt>
                <c:pt idx="1">
                  <c:v>2.88</c:v>
                </c:pt>
                <c:pt idx="2">
                  <c:v>3.44</c:v>
                </c:pt>
                <c:pt idx="3">
                  <c:v>2.46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9E-40F7-B886-558BF45C527E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2.61</c:v>
                </c:pt>
                <c:pt idx="1">
                  <c:v>2.81</c:v>
                </c:pt>
                <c:pt idx="2">
                  <c:v>3.06</c:v>
                </c:pt>
                <c:pt idx="3">
                  <c:v>2.3199999999999998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9E-40F7-B886-558BF45C527E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3.11</c:v>
                </c:pt>
                <c:pt idx="1">
                  <c:v>3.32</c:v>
                </c:pt>
                <c:pt idx="2">
                  <c:v>3.56</c:v>
                </c:pt>
                <c:pt idx="3">
                  <c:v>2.74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9E-40F7-B886-558BF45C52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43167"/>
        <c:axId val="517465"/>
      </c:barChart>
      <c:catAx>
        <c:axId val="343167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517465"/>
        <c:crosses val="autoZero"/>
        <c:auto val="1"/>
        <c:lblAlgn val="ctr"/>
        <c:lblOffset val="100"/>
        <c:noMultiLvlLbl val="1"/>
      </c:catAx>
      <c:valAx>
        <c:axId val="517465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3167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3.09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23-4693-BC1D-8BFA3AB1B258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3.21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23-4693-BC1D-8BFA3AB1B258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3.01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23-4693-BC1D-8BFA3AB1B258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T1!$E$2:$E$2</c:f>
              <c:numCache>
                <c:formatCode>General</c:formatCode>
                <c:ptCount val="1"/>
                <c:pt idx="0">
                  <c:v>3.03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23-4693-BC1D-8BFA3AB1B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463567"/>
        <c:axId val="665156"/>
      </c:barChart>
      <c:catAx>
        <c:axId val="463567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665156"/>
        <c:crosses val="autoZero"/>
        <c:auto val="1"/>
        <c:lblAlgn val="ctr"/>
        <c:lblOffset val="100"/>
        <c:noMultiLvlLbl val="1"/>
      </c:catAx>
      <c:valAx>
        <c:axId val="665156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63567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T1!$B$2:$B$4</c:f>
              <c:numCache>
                <c:formatCode>General</c:formatCode>
                <c:ptCount val="3"/>
                <c:pt idx="0">
                  <c:v>3.61</c:v>
                </c:pt>
                <c:pt idx="1">
                  <c:v>3.51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F5-4FD7-9B9E-7ADD44F88055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T1!$C$2:$C$4</c:f>
              <c:numCache>
                <c:formatCode>General</c:formatCode>
                <c:ptCount val="3"/>
                <c:pt idx="0">
                  <c:v>3.56</c:v>
                </c:pt>
                <c:pt idx="1">
                  <c:v>3.48</c:v>
                </c:pt>
                <c:pt idx="2">
                  <c:v>3.53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F5-4FD7-9B9E-7ADD44F88055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T1!$D$2:$D$4</c:f>
              <c:numCache>
                <c:formatCode>General</c:formatCode>
                <c:ptCount val="3"/>
                <c:pt idx="0">
                  <c:v>3.5</c:v>
                </c:pt>
                <c:pt idx="1">
                  <c:v>3.4</c:v>
                </c:pt>
                <c:pt idx="2">
                  <c:v>3.63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F5-4FD7-9B9E-7ADD44F88055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T1!$E$2:$E$4</c:f>
              <c:numCache>
                <c:formatCode>General</c:formatCode>
                <c:ptCount val="3"/>
                <c:pt idx="0">
                  <c:v>3.82</c:v>
                </c:pt>
                <c:pt idx="1">
                  <c:v>3.97</c:v>
                </c:pt>
                <c:pt idx="2">
                  <c:v>3.68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F5-4FD7-9B9E-7ADD44F880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824701"/>
        <c:axId val="187585"/>
      </c:barChart>
      <c:catAx>
        <c:axId val="824701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7585"/>
        <c:crosses val="autoZero"/>
        <c:auto val="1"/>
        <c:lblAlgn val="ctr"/>
        <c:lblOffset val="100"/>
        <c:noMultiLvlLbl val="1"/>
      </c:catAx>
      <c:valAx>
        <c:axId val="187585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24701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 (Lähiesimiehellä tarkoitetaan henkilöä, jonka kanssa käyt kehityskeskustelut)</c:v>
                </c:pt>
                <c:pt idx="4">
                  <c:v>Strateginen johtaminen yliopistossa</c:v>
                </c:pt>
                <c:pt idx="5">
                  <c:v>Strateginen johtaminen tiedekunnassa tai palvelu- tai erillisyksikössä.</c:v>
                </c:pt>
                <c:pt idx="6">
                  <c:v>KESKIARVO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3.75</c:v>
                </c:pt>
                <c:pt idx="1">
                  <c:v>3.92</c:v>
                </c:pt>
                <c:pt idx="2">
                  <c:v>3.57</c:v>
                </c:pt>
                <c:pt idx="3">
                  <c:v>3.98</c:v>
                </c:pt>
                <c:pt idx="4">
                  <c:v>2.78</c:v>
                </c:pt>
                <c:pt idx="5">
                  <c:v>3.64</c:v>
                </c:pt>
                <c:pt idx="6">
                  <c:v>3.61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32-491B-9987-1DF1BBD20629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 (Lähiesimiehellä tarkoitetaan henkilöä, jonka kanssa käyt kehityskeskustelut)</c:v>
                </c:pt>
                <c:pt idx="4">
                  <c:v>Strateginen johtaminen yliopistossa</c:v>
                </c:pt>
                <c:pt idx="5">
                  <c:v>Strateginen johtaminen tiedekunnassa tai palvelu- tai erillisyksikössä.</c:v>
                </c:pt>
                <c:pt idx="6">
                  <c:v>KESKIARVO</c:v>
                </c:pt>
              </c:strCache>
            </c:strRef>
          </c:cat>
          <c:val>
            <c:numRef>
              <c:f>T1!$C$2:$C$8</c:f>
              <c:numCache>
                <c:formatCode>General</c:formatCode>
                <c:ptCount val="7"/>
                <c:pt idx="0">
                  <c:v>3.28</c:v>
                </c:pt>
                <c:pt idx="1">
                  <c:v>3.74</c:v>
                </c:pt>
                <c:pt idx="2">
                  <c:v>3.46</c:v>
                </c:pt>
                <c:pt idx="3">
                  <c:v>3.65</c:v>
                </c:pt>
                <c:pt idx="4">
                  <c:v>2.93</c:v>
                </c:pt>
                <c:pt idx="5">
                  <c:v>3.53</c:v>
                </c:pt>
                <c:pt idx="6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32-491B-9987-1DF1BBD20629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 (Lähiesimiehellä tarkoitetaan henkilöä, jonka kanssa käyt kehityskeskustelut)</c:v>
                </c:pt>
                <c:pt idx="4">
                  <c:v>Strateginen johtaminen yliopistossa</c:v>
                </c:pt>
                <c:pt idx="5">
                  <c:v>Strateginen johtaminen tiedekunnassa tai palvelu- tai erillisyksikössä.</c:v>
                </c:pt>
                <c:pt idx="6">
                  <c:v>KESKIARVO</c:v>
                </c:pt>
              </c:strCache>
            </c:strRef>
          </c:cat>
          <c:val>
            <c:numRef>
              <c:f>T1!$D$2:$D$8</c:f>
              <c:numCache>
                <c:formatCode>General</c:formatCode>
                <c:ptCount val="7"/>
                <c:pt idx="0">
                  <c:v>3.56</c:v>
                </c:pt>
                <c:pt idx="1">
                  <c:v>3.76</c:v>
                </c:pt>
                <c:pt idx="2">
                  <c:v>3.43</c:v>
                </c:pt>
                <c:pt idx="3">
                  <c:v>3.83</c:v>
                </c:pt>
                <c:pt idx="4">
                  <c:v>2.76</c:v>
                </c:pt>
                <c:pt idx="5">
                  <c:v>3.51</c:v>
                </c:pt>
                <c:pt idx="6">
                  <c:v>3.48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32-491B-9987-1DF1BBD20629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 (Lähiesimiehellä tarkoitetaan henkilöä, jonka kanssa käyt kehityskeskustelut)</c:v>
                </c:pt>
                <c:pt idx="4">
                  <c:v>Strateginen johtaminen yliopistossa</c:v>
                </c:pt>
                <c:pt idx="5">
                  <c:v>Strateginen johtaminen tiedekunnassa tai palvelu- tai erillisyksikössä.</c:v>
                </c:pt>
                <c:pt idx="6">
                  <c:v>KESKIARVO</c:v>
                </c:pt>
              </c:strCache>
            </c:strRef>
          </c:cat>
          <c:val>
            <c:numRef>
              <c:f>T1!$E$2:$E$8</c:f>
              <c:numCache>
                <c:formatCode>General</c:formatCode>
                <c:ptCount val="7"/>
                <c:pt idx="0">
                  <c:v>3.63</c:v>
                </c:pt>
                <c:pt idx="1">
                  <c:v>3.77</c:v>
                </c:pt>
                <c:pt idx="2">
                  <c:v>3.67</c:v>
                </c:pt>
                <c:pt idx="3">
                  <c:v>3.94</c:v>
                </c:pt>
                <c:pt idx="4">
                  <c:v>3.15</c:v>
                </c:pt>
                <c:pt idx="5">
                  <c:v>3.82</c:v>
                </c:pt>
                <c:pt idx="6">
                  <c:v>3.67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32-491B-9987-1DF1BBD206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5962"/>
        <c:axId val="463171"/>
      </c:barChart>
      <c:catAx>
        <c:axId val="596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2700000"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63171"/>
        <c:crosses val="autoZero"/>
        <c:auto val="1"/>
        <c:lblAlgn val="ctr"/>
        <c:lblOffset val="100"/>
        <c:noMultiLvlLbl val="1"/>
      </c:catAx>
      <c:valAx>
        <c:axId val="463171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596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T1!$A$2:$A$8</c:f>
              <c:strCache>
                <c:ptCount val="7"/>
                <c:pt idx="0">
                  <c:v>Lähiesimiestyö (Lähiesimiehellä tarkoitetaan henkilöä, jonka kanssa käyt kehityskeskustelut)</c:v>
                </c:pt>
                <c:pt idx="1">
                  <c:v>Oman työn sisältö ja osaaminen</c:v>
                </c:pt>
                <c:pt idx="2">
                  <c:v>Yhteisöllisyys yksikössämme</c:v>
                </c:pt>
                <c:pt idx="3">
                  <c:v>Strateginen johtaminen tiedekunnassa tai palvelu- tai erillisyksikössä.</c:v>
                </c:pt>
                <c:pt idx="4">
                  <c:v>Työolot</c:v>
                </c:pt>
                <c:pt idx="5">
                  <c:v>Strateginen johtaminen yliopistossa</c:v>
                </c:pt>
                <c:pt idx="6">
                  <c:v>KESKIARVO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3.98</c:v>
                </c:pt>
                <c:pt idx="1">
                  <c:v>3.92</c:v>
                </c:pt>
                <c:pt idx="2">
                  <c:v>3.75</c:v>
                </c:pt>
                <c:pt idx="3">
                  <c:v>3.64</c:v>
                </c:pt>
                <c:pt idx="4">
                  <c:v>3.57</c:v>
                </c:pt>
                <c:pt idx="5">
                  <c:v>2.78</c:v>
                </c:pt>
                <c:pt idx="6">
                  <c:v>3.61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2-4C05-A039-F978D3634D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49460"/>
        <c:axId val="785777"/>
      </c:barChart>
      <c:catAx>
        <c:axId val="494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2700000"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785777"/>
        <c:crosses val="autoZero"/>
        <c:auto val="1"/>
        <c:lblAlgn val="ctr"/>
        <c:lblOffset val="100"/>
        <c:noMultiLvlLbl val="1"/>
      </c:catAx>
      <c:valAx>
        <c:axId val="785777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94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T1!$A$2:$A$8</c:f>
              <c:strCache>
                <c:ptCount val="7"/>
                <c:pt idx="0">
                  <c:v>Oman työn sisältö ja osaaminen</c:v>
                </c:pt>
                <c:pt idx="1">
                  <c:v>Lähiesimiestyö (Lähiesimiehellä tarkoitetaan henkilöä, jonka kanssa käyt kehityskeskustelut)</c:v>
                </c:pt>
                <c:pt idx="2">
                  <c:v>Strateginen johtaminen tiedekunnassa tai palvelu- tai erillisyksikössä.</c:v>
                </c:pt>
                <c:pt idx="3">
                  <c:v>Työolot</c:v>
                </c:pt>
                <c:pt idx="4">
                  <c:v>Yhteisöllisyys yksikössämme</c:v>
                </c:pt>
                <c:pt idx="5">
                  <c:v>Strateginen johtaminen yliopistossa</c:v>
                </c:pt>
                <c:pt idx="6">
                  <c:v>KESKIARVO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3.74</c:v>
                </c:pt>
                <c:pt idx="1">
                  <c:v>3.65</c:v>
                </c:pt>
                <c:pt idx="2">
                  <c:v>3.53</c:v>
                </c:pt>
                <c:pt idx="3">
                  <c:v>3.46</c:v>
                </c:pt>
                <c:pt idx="4">
                  <c:v>3.28</c:v>
                </c:pt>
                <c:pt idx="5">
                  <c:v>2.93</c:v>
                </c:pt>
                <c:pt idx="6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67-4A18-A6C4-59CB2FC02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33010"/>
        <c:axId val="550296"/>
      </c:barChart>
      <c:catAx>
        <c:axId val="33301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2700000"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550296"/>
        <c:crosses val="autoZero"/>
        <c:auto val="1"/>
        <c:lblAlgn val="ctr"/>
        <c:lblOffset val="100"/>
        <c:noMultiLvlLbl val="1"/>
      </c:catAx>
      <c:valAx>
        <c:axId val="550296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301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T1!$A$2:$A$8</c:f>
              <c:strCache>
                <c:ptCount val="7"/>
                <c:pt idx="0">
                  <c:v>Lähiesimiestyö (Lähiesimiehellä tarkoitetaan henkilöä, jonka kanssa käyt kehityskeskustelut)</c:v>
                </c:pt>
                <c:pt idx="1">
                  <c:v>Oman työn sisältö ja osaaminen</c:v>
                </c:pt>
                <c:pt idx="2">
                  <c:v>Yhteisöllisyys yksikössämme</c:v>
                </c:pt>
                <c:pt idx="3">
                  <c:v>Strateginen johtaminen tiedekunnassa tai palvelu- tai erillisyksikössä.</c:v>
                </c:pt>
                <c:pt idx="4">
                  <c:v>Työolot</c:v>
                </c:pt>
                <c:pt idx="5">
                  <c:v>Strateginen johtaminen yliopistossa</c:v>
                </c:pt>
                <c:pt idx="6">
                  <c:v>KESKIARVO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3.83</c:v>
                </c:pt>
                <c:pt idx="1">
                  <c:v>3.76</c:v>
                </c:pt>
                <c:pt idx="2">
                  <c:v>3.56</c:v>
                </c:pt>
                <c:pt idx="3">
                  <c:v>3.51</c:v>
                </c:pt>
                <c:pt idx="4">
                  <c:v>3.43</c:v>
                </c:pt>
                <c:pt idx="5">
                  <c:v>2.76</c:v>
                </c:pt>
                <c:pt idx="6">
                  <c:v>3.48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2F-489B-9051-250D28CE65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728821"/>
        <c:axId val="868315"/>
      </c:barChart>
      <c:catAx>
        <c:axId val="728821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2700000"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68315"/>
        <c:crosses val="autoZero"/>
        <c:auto val="1"/>
        <c:lblAlgn val="ctr"/>
        <c:lblOffset val="100"/>
        <c:noMultiLvlLbl val="1"/>
      </c:catAx>
      <c:valAx>
        <c:axId val="868315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728821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T1!$A$2:$A$8</c:f>
              <c:strCache>
                <c:ptCount val="7"/>
                <c:pt idx="0">
                  <c:v>Lähiesimiestyö (Lähiesimiehellä tarkoitetaan henkilöä, jonka kanssa käyt kehityskeskustelut)</c:v>
                </c:pt>
                <c:pt idx="1">
                  <c:v>Strateginen johtaminen tiedekunnassa tai palvelu- tai erillisyksikössä.</c:v>
                </c:pt>
                <c:pt idx="2">
                  <c:v>Oman työn sisältö ja osaaminen</c:v>
                </c:pt>
                <c:pt idx="3">
                  <c:v>Työolot</c:v>
                </c:pt>
                <c:pt idx="4">
                  <c:v>Yhteisöllisyys yksikössämme</c:v>
                </c:pt>
                <c:pt idx="5">
                  <c:v>Strateginen johtaminen yliopistossa</c:v>
                </c:pt>
                <c:pt idx="6">
                  <c:v>KESKIARVO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3.94</c:v>
                </c:pt>
                <c:pt idx="1">
                  <c:v>3.82</c:v>
                </c:pt>
                <c:pt idx="2">
                  <c:v>3.77</c:v>
                </c:pt>
                <c:pt idx="3">
                  <c:v>3.67</c:v>
                </c:pt>
                <c:pt idx="4">
                  <c:v>3.63</c:v>
                </c:pt>
                <c:pt idx="5">
                  <c:v>3.15</c:v>
                </c:pt>
                <c:pt idx="6">
                  <c:v>3.67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50-4D18-AA7D-B12F28BFBC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209708"/>
        <c:axId val="73635"/>
      </c:barChart>
      <c:catAx>
        <c:axId val="2097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2700000"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73635"/>
        <c:crosses val="autoZero"/>
        <c:auto val="1"/>
        <c:lblAlgn val="ctr"/>
        <c:lblOffset val="100"/>
        <c:noMultiLvlLbl val="1"/>
      </c:catAx>
      <c:valAx>
        <c:axId val="73635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20970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</c:v>
                </c:pt>
                <c:pt idx="1">
                  <c:v>6. Osaamista ja tietoa jaetaan työntekijöiden kesken riittävästi</c:v>
                </c:pt>
                <c:pt idx="2">
                  <c:v>7. Kokouskäytäntömme palvelevat yksikön tavoitteiden saavuttamista</c:v>
                </c:pt>
                <c:pt idx="3">
                  <c:v>8. Tasa-arvo ja yhdenvertaisuus toteutuvat yksikössämme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3.22</c:v>
                </c:pt>
                <c:pt idx="1">
                  <c:v>3.59</c:v>
                </c:pt>
                <c:pt idx="2">
                  <c:v>3.58</c:v>
                </c:pt>
                <c:pt idx="3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6A-448E-969C-98A54554C5E5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</c:v>
                </c:pt>
                <c:pt idx="1">
                  <c:v>6. Osaamista ja tietoa jaetaan työntekijöiden kesken riittävästi</c:v>
                </c:pt>
                <c:pt idx="2">
                  <c:v>7. Kokouskäytäntömme palvelevat yksikön tavoitteiden saavuttamista</c:v>
                </c:pt>
                <c:pt idx="3">
                  <c:v>8. Tasa-arvo ja yhdenvertaisuus toteutuvat yksikössämme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2.54</c:v>
                </c:pt>
                <c:pt idx="1">
                  <c:v>3.27</c:v>
                </c:pt>
                <c:pt idx="2">
                  <c:v>3.38</c:v>
                </c:pt>
                <c:pt idx="3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6A-448E-969C-98A54554C5E5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</c:v>
                </c:pt>
                <c:pt idx="1">
                  <c:v>6. Osaamista ja tietoa jaetaan työntekijöiden kesken riittävästi</c:v>
                </c:pt>
                <c:pt idx="2">
                  <c:v>7. Kokouskäytäntömme palvelevat yksikön tavoitteiden saavuttamista</c:v>
                </c:pt>
                <c:pt idx="3">
                  <c:v>8. Tasa-arvo ja yhdenvertaisuus toteutuvat yksikössämme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3.04</c:v>
                </c:pt>
                <c:pt idx="1">
                  <c:v>3.47</c:v>
                </c:pt>
                <c:pt idx="2">
                  <c:v>3.44</c:v>
                </c:pt>
                <c:pt idx="3">
                  <c:v>3.67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6A-448E-969C-98A54554C5E5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</c:v>
                </c:pt>
                <c:pt idx="1">
                  <c:v>6. Osaamista ja tietoa jaetaan työntekijöiden kesken riittävästi</c:v>
                </c:pt>
                <c:pt idx="2">
                  <c:v>7. Kokouskäytäntömme palvelevat yksikön tavoitteiden saavuttamista</c:v>
                </c:pt>
                <c:pt idx="3">
                  <c:v>8. Tasa-arvo ja yhdenvertaisuus toteutuvat yksikössämme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2.97</c:v>
                </c:pt>
                <c:pt idx="1">
                  <c:v>3.41</c:v>
                </c:pt>
                <c:pt idx="2">
                  <c:v>3.46</c:v>
                </c:pt>
                <c:pt idx="3">
                  <c:v>3.58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6A-448E-969C-98A54554C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659921"/>
        <c:axId val="17727"/>
      </c:barChart>
      <c:catAx>
        <c:axId val="659921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27"/>
        <c:crosses val="autoZero"/>
        <c:auto val="1"/>
        <c:lblAlgn val="ctr"/>
        <c:lblOffset val="100"/>
        <c:noMultiLvlLbl val="1"/>
      </c:catAx>
      <c:valAx>
        <c:axId val="17727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659921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9. Työtehtäväni ovat mielenkiintoisia ja haastavia</c:v>
                </c:pt>
                <c:pt idx="1">
                  <c:v>10. Voin vaikuttaa riittävästi omiin työtehtäviini</c:v>
                </c:pt>
                <c:pt idx="2">
                  <c:v>11. Minulla on mahdollisuus käyttä kekseliäisyyttä/luovuutta työssäni</c:v>
                </c:pt>
                <c:pt idx="3">
                  <c:v>12. Pystyn hyödyntämään osaamistani tehokkaasti työssäni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4.3499999999999996</c:v>
                </c:pt>
                <c:pt idx="1">
                  <c:v>4.03</c:v>
                </c:pt>
                <c:pt idx="2">
                  <c:v>4.3600000000000003</c:v>
                </c:pt>
                <c:pt idx="3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7F-40B6-9D84-96F109FDD681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9. Työtehtäväni ovat mielenkiintoisia ja haastavia</c:v>
                </c:pt>
                <c:pt idx="1">
                  <c:v>10. Voin vaikuttaa riittävästi omiin työtehtäviini</c:v>
                </c:pt>
                <c:pt idx="2">
                  <c:v>11. Minulla on mahdollisuus käyttä kekseliäisyyttä/luovuutta työssäni</c:v>
                </c:pt>
                <c:pt idx="3">
                  <c:v>12. Pystyn hyödyntämään osaamistani tehokkaasti työssäni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4.16</c:v>
                </c:pt>
                <c:pt idx="1">
                  <c:v>3.81</c:v>
                </c:pt>
                <c:pt idx="2">
                  <c:v>4.43</c:v>
                </c:pt>
                <c:pt idx="3">
                  <c:v>3.89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7F-40B6-9D84-96F109FDD681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9. Työtehtäväni ovat mielenkiintoisia ja haastavia</c:v>
                </c:pt>
                <c:pt idx="1">
                  <c:v>10. Voin vaikuttaa riittävästi omiin työtehtäviini</c:v>
                </c:pt>
                <c:pt idx="2">
                  <c:v>11. Minulla on mahdollisuus käyttä kekseliäisyyttä/luovuutta työssäni</c:v>
                </c:pt>
                <c:pt idx="3">
                  <c:v>12. Pystyn hyödyntämään osaamistani tehokkaasti työssäni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4.34</c:v>
                </c:pt>
                <c:pt idx="1">
                  <c:v>4.01</c:v>
                </c:pt>
                <c:pt idx="2">
                  <c:v>4.33</c:v>
                </c:pt>
                <c:pt idx="3">
                  <c:v>4.1900000000000004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7F-40B6-9D84-96F109FDD681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9. Työtehtäväni ovat mielenkiintoisia ja haastavia</c:v>
                </c:pt>
                <c:pt idx="1">
                  <c:v>10. Voin vaikuttaa riittävästi omiin työtehtäviini</c:v>
                </c:pt>
                <c:pt idx="2">
                  <c:v>11. Minulla on mahdollisuus käyttä kekseliäisyyttä/luovuutta työssäni</c:v>
                </c:pt>
                <c:pt idx="3">
                  <c:v>12. Pystyn hyödyntämään osaamistani tehokkaasti työssäni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4.3099999999999996</c:v>
                </c:pt>
                <c:pt idx="1">
                  <c:v>4.05</c:v>
                </c:pt>
                <c:pt idx="2">
                  <c:v>4.41</c:v>
                </c:pt>
                <c:pt idx="3">
                  <c:v>3.97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7F-40B6-9D84-96F109FDD6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703510"/>
        <c:axId val="459586"/>
      </c:barChart>
      <c:catAx>
        <c:axId val="70351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59586"/>
        <c:crosses val="autoZero"/>
        <c:auto val="1"/>
        <c:lblAlgn val="ctr"/>
        <c:lblOffset val="100"/>
        <c:noMultiLvlLbl val="1"/>
      </c:catAx>
      <c:valAx>
        <c:axId val="459586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70351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</c:v>
                </c:pt>
                <c:pt idx="1">
                  <c:v>14. Minulla on halutessani mahdollisuus edetä urallani horisontaalisesti (monipuolisemmat tehtävät) tai vertikaalisesti (vaativammat tehtävät)</c:v>
                </c:pt>
                <c:pt idx="2">
                  <c:v>15. Perehdyttäminen nykyisiin työtehtäviini on hoidettu hyvin</c:v>
                </c:pt>
              </c:strCache>
            </c:strRef>
          </c:cat>
          <c:val>
            <c:numRef>
              <c:f>T1!$B$2:$B$4</c:f>
              <c:numCache>
                <c:formatCode>General</c:formatCode>
                <c:ptCount val="3"/>
                <c:pt idx="0">
                  <c:v>3.81</c:v>
                </c:pt>
                <c:pt idx="1">
                  <c:v>3.2</c:v>
                </c:pt>
                <c:pt idx="2">
                  <c:v>3.48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33-46C2-8630-7D37D9865D04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</c:v>
                </c:pt>
                <c:pt idx="1">
                  <c:v>14. Minulla on halutessani mahdollisuus edetä urallani horisontaalisesti (monipuolisemmat tehtävät) tai vertikaalisesti (vaativammat tehtävät)</c:v>
                </c:pt>
                <c:pt idx="2">
                  <c:v>15. Perehdyttäminen nykyisiin työtehtäviini on hoidettu hyvin</c:v>
                </c:pt>
              </c:strCache>
            </c:strRef>
          </c:cat>
          <c:val>
            <c:numRef>
              <c:f>T1!$C$2:$C$4</c:f>
              <c:numCache>
                <c:formatCode>General</c:formatCode>
                <c:ptCount val="3"/>
                <c:pt idx="0">
                  <c:v>3.43</c:v>
                </c:pt>
                <c:pt idx="1">
                  <c:v>3</c:v>
                </c:pt>
                <c:pt idx="2">
                  <c:v>3.46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33-46C2-8630-7D37D9865D04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</c:v>
                </c:pt>
                <c:pt idx="1">
                  <c:v>14. Minulla on halutessani mahdollisuus edetä urallani horisontaalisesti (monipuolisemmat tehtävät) tai vertikaalisesti (vaativammat tehtävät)</c:v>
                </c:pt>
                <c:pt idx="2">
                  <c:v>15. Perehdyttäminen nykyisiin työtehtäviini on hoidettu hyvin</c:v>
                </c:pt>
              </c:strCache>
            </c:strRef>
          </c:cat>
          <c:val>
            <c:numRef>
              <c:f>T1!$D$2:$D$4</c:f>
              <c:numCache>
                <c:formatCode>General</c:formatCode>
                <c:ptCount val="3"/>
                <c:pt idx="0">
                  <c:v>3.73</c:v>
                </c:pt>
                <c:pt idx="1">
                  <c:v>2.74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33-46C2-8630-7D37D9865D04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</c:v>
                </c:pt>
                <c:pt idx="1">
                  <c:v>14. Minulla on halutessani mahdollisuus edetä urallani horisontaalisesti (monipuolisemmat tehtävät) tai vertikaalisesti (vaativammat tehtävät)</c:v>
                </c:pt>
                <c:pt idx="2">
                  <c:v>15. Perehdyttäminen nykyisiin työtehtäviini on hoidettu hyvin</c:v>
                </c:pt>
              </c:strCache>
            </c:strRef>
          </c:cat>
          <c:val>
            <c:numRef>
              <c:f>T1!$E$2:$E$4</c:f>
              <c:numCache>
                <c:formatCode>General</c:formatCode>
                <c:ptCount val="3"/>
                <c:pt idx="0">
                  <c:v>3.74</c:v>
                </c:pt>
                <c:pt idx="1">
                  <c:v>2.4900000000000002</c:v>
                </c:pt>
                <c:pt idx="2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33-46C2-8630-7D37D9865D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794642"/>
        <c:axId val="765531"/>
      </c:barChart>
      <c:catAx>
        <c:axId val="79464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765531"/>
        <c:crosses val="autoZero"/>
        <c:auto val="1"/>
        <c:lblAlgn val="ctr"/>
        <c:lblOffset val="100"/>
        <c:noMultiLvlLbl val="1"/>
      </c:catAx>
      <c:valAx>
        <c:axId val="765531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79464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</c:v>
                </c:pt>
                <c:pt idx="1">
                  <c:v>17. Voin keskittyä työhöni ilman liiallisia häiriöitä</c:v>
                </c:pt>
                <c:pt idx="2">
                  <c:v>18. Muutokset työssäni eivät kuormita jaksamistani.</c:v>
                </c:pt>
                <c:pt idx="3">
                  <c:v>19. En koe työtäni henkisesti raskaaksi. (työolobarometri)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3.3</c:v>
                </c:pt>
                <c:pt idx="1">
                  <c:v>3.31</c:v>
                </c:pt>
                <c:pt idx="2">
                  <c:v>3.26</c:v>
                </c:pt>
                <c:pt idx="3">
                  <c:v>3.35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4D-481E-8514-4BDB84415CC1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</c:v>
                </c:pt>
                <c:pt idx="1">
                  <c:v>17. Voin keskittyä työhöni ilman liiallisia häiriöitä</c:v>
                </c:pt>
                <c:pt idx="2">
                  <c:v>18. Muutokset työssäni eivät kuormita jaksamistani.</c:v>
                </c:pt>
                <c:pt idx="3">
                  <c:v>19. En koe työtäni henkisesti raskaaksi. (työolobarometri)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3.41</c:v>
                </c:pt>
                <c:pt idx="1">
                  <c:v>3.43</c:v>
                </c:pt>
                <c:pt idx="2">
                  <c:v>3.17</c:v>
                </c:pt>
                <c:pt idx="3">
                  <c:v>3.14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4D-481E-8514-4BDB84415CC1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</c:v>
                </c:pt>
                <c:pt idx="1">
                  <c:v>17. Voin keskittyä työhöni ilman liiallisia häiriöitä</c:v>
                </c:pt>
                <c:pt idx="2">
                  <c:v>18. Muutokset työssäni eivät kuormita jaksamistani.</c:v>
                </c:pt>
                <c:pt idx="3">
                  <c:v>19. En koe työtäni henkisesti raskaaksi. (työolobarometri)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3.24</c:v>
                </c:pt>
                <c:pt idx="1">
                  <c:v>3.27</c:v>
                </c:pt>
                <c:pt idx="2">
                  <c:v>3.16</c:v>
                </c:pt>
                <c:pt idx="3">
                  <c:v>3.27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4D-481E-8514-4BDB84415CC1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</c:v>
                </c:pt>
                <c:pt idx="1">
                  <c:v>17. Voin keskittyä työhöni ilman liiallisia häiriöitä</c:v>
                </c:pt>
                <c:pt idx="2">
                  <c:v>18. Muutokset työssäni eivät kuormita jaksamistani.</c:v>
                </c:pt>
                <c:pt idx="3">
                  <c:v>19. En koe työtäni henkisesti raskaaksi. (työolobarometri)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3.54</c:v>
                </c:pt>
                <c:pt idx="1">
                  <c:v>3.77</c:v>
                </c:pt>
                <c:pt idx="2">
                  <c:v>3.46</c:v>
                </c:pt>
                <c:pt idx="3">
                  <c:v>3.49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4D-481E-8514-4BDB84415C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574723"/>
        <c:axId val="298520"/>
      </c:barChart>
      <c:catAx>
        <c:axId val="574723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298520"/>
        <c:crosses val="autoZero"/>
        <c:auto val="1"/>
        <c:lblAlgn val="ctr"/>
        <c:lblOffset val="100"/>
        <c:noMultiLvlLbl val="1"/>
      </c:catAx>
      <c:valAx>
        <c:axId val="298520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574723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T1!$A$2:$A$3</c:f>
              <c:strCache>
                <c:ptCount val="2"/>
                <c:pt idx="0">
                  <c:v>20. Minuun ei ole kohdistunut häirintää, kiusaamista tai muuta epäasiallista käytöstä viimeisen vuoden aikana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T1!$B$2:$B$3</c:f>
              <c:numCache>
                <c:formatCode>General</c:formatCode>
                <c:ptCount val="2"/>
                <c:pt idx="0">
                  <c:v>4.3499999999999996</c:v>
                </c:pt>
                <c:pt idx="1">
                  <c:v>3.85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C3-49DE-A58F-98C6DC4F979D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T1!$A$2:$A$3</c:f>
              <c:strCache>
                <c:ptCount val="2"/>
                <c:pt idx="0">
                  <c:v>20. Minuun ei ole kohdistunut häirintää, kiusaamista tai muuta epäasiallista käytöstä viimeisen vuoden aikana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T1!$C$2:$C$3</c:f>
              <c:numCache>
                <c:formatCode>General</c:formatCode>
                <c:ptCount val="2"/>
                <c:pt idx="0">
                  <c:v>3.89</c:v>
                </c:pt>
                <c:pt idx="1">
                  <c:v>3.76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C3-49DE-A58F-98C6DC4F979D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T1!$A$2:$A$3</c:f>
              <c:strCache>
                <c:ptCount val="2"/>
                <c:pt idx="0">
                  <c:v>20. Minuun ei ole kohdistunut häirintää, kiusaamista tai muuta epäasiallista käytöstä viimeisen vuoden aikana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T1!$D$2:$D$3</c:f>
              <c:numCache>
                <c:formatCode>General</c:formatCode>
                <c:ptCount val="2"/>
                <c:pt idx="0">
                  <c:v>3.84</c:v>
                </c:pt>
                <c:pt idx="1">
                  <c:v>3.83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C3-49DE-A58F-98C6DC4F979D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T1!$A$2:$A$3</c:f>
              <c:strCache>
                <c:ptCount val="2"/>
                <c:pt idx="0">
                  <c:v>20. Minuun ei ole kohdistunut häirintää, kiusaamista tai muuta epäasiallista käytöstä viimeisen vuoden aikana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T1!$E$2:$E$3</c:f>
              <c:numCache>
                <c:formatCode>General</c:formatCode>
                <c:ptCount val="2"/>
                <c:pt idx="0">
                  <c:v>3.97</c:v>
                </c:pt>
                <c:pt idx="1">
                  <c:v>3.82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C3-49DE-A58F-98C6DC4F97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563223"/>
        <c:axId val="566624"/>
      </c:barChart>
      <c:catAx>
        <c:axId val="563223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566624"/>
        <c:crosses val="autoZero"/>
        <c:auto val="1"/>
        <c:lblAlgn val="ctr"/>
        <c:lblOffset val="100"/>
        <c:noMultiLvlLbl val="1"/>
      </c:catAx>
      <c:valAx>
        <c:axId val="566624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563223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kulttuuriseen taustaan, osaamiseen ja kokemukseen tai toimintakykyyn liittyvät tekijät)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4.1500000000000004</c:v>
                </c:pt>
                <c:pt idx="1">
                  <c:v>3.69</c:v>
                </c:pt>
                <c:pt idx="2">
                  <c:v>3.98</c:v>
                </c:pt>
                <c:pt idx="3">
                  <c:v>4.07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3F-427F-8EFB-9B6B7A9159F3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kulttuuriseen taustaan, osaamiseen ja kokemukseen tai toimintakykyyn liittyvät tekijät)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3.54</c:v>
                </c:pt>
                <c:pt idx="1">
                  <c:v>3.31</c:v>
                </c:pt>
                <c:pt idx="2">
                  <c:v>3.49</c:v>
                </c:pt>
                <c:pt idx="3">
                  <c:v>3.42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3F-427F-8EFB-9B6B7A9159F3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kulttuuriseen taustaan, osaamiseen ja kokemukseen tai toimintakykyyn liittyvät tekijät)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4.01</c:v>
                </c:pt>
                <c:pt idx="1">
                  <c:v>3.55</c:v>
                </c:pt>
                <c:pt idx="2">
                  <c:v>3.84</c:v>
                </c:pt>
                <c:pt idx="3">
                  <c:v>3.85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3F-427F-8EFB-9B6B7A9159F3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kulttuuriseen taustaan, osaamiseen ja kokemukseen tai toimintakykyyn liittyvät tekijät)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4.08</c:v>
                </c:pt>
                <c:pt idx="1">
                  <c:v>3.74</c:v>
                </c:pt>
                <c:pt idx="2">
                  <c:v>3.92</c:v>
                </c:pt>
                <c:pt idx="3">
                  <c:v>3.94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3F-427F-8EFB-9B6B7A9159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277595"/>
        <c:axId val="326908"/>
      </c:barChart>
      <c:catAx>
        <c:axId val="277595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26908"/>
        <c:crosses val="autoZero"/>
        <c:auto val="1"/>
        <c:lblAlgn val="ctr"/>
        <c:lblOffset val="100"/>
        <c:noMultiLvlLbl val="1"/>
      </c:catAx>
      <c:valAx>
        <c:axId val="32690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277595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4.3499999999999996</c:v>
                </c:pt>
                <c:pt idx="1">
                  <c:v>3.71</c:v>
                </c:pt>
                <c:pt idx="2">
                  <c:v>4.57</c:v>
                </c:pt>
                <c:pt idx="3">
                  <c:v>3.66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2A-40F1-A7B2-53532B1AE3D8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4.03</c:v>
                </c:pt>
                <c:pt idx="1">
                  <c:v>3.51</c:v>
                </c:pt>
                <c:pt idx="2">
                  <c:v>4.83</c:v>
                </c:pt>
                <c:pt idx="3">
                  <c:v>3.39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2A-40F1-A7B2-53532B1AE3D8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4.29</c:v>
                </c:pt>
                <c:pt idx="1">
                  <c:v>3.57</c:v>
                </c:pt>
                <c:pt idx="2">
                  <c:v>4.43</c:v>
                </c:pt>
                <c:pt idx="3">
                  <c:v>3.48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2A-40F1-A7B2-53532B1AE3D8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4.34</c:v>
                </c:pt>
                <c:pt idx="1">
                  <c:v>3.69</c:v>
                </c:pt>
                <c:pt idx="2">
                  <c:v>4.67</c:v>
                </c:pt>
                <c:pt idx="3">
                  <c:v>3.64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92A-40F1-A7B2-53532B1AE3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50629"/>
        <c:axId val="341251"/>
      </c:barChart>
      <c:catAx>
        <c:axId val="50629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1251"/>
        <c:crosses val="autoZero"/>
        <c:auto val="1"/>
        <c:lblAlgn val="ctr"/>
        <c:lblOffset val="100"/>
        <c:noMultiLvlLbl val="1"/>
      </c:catAx>
      <c:valAx>
        <c:axId val="341251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50629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Hyvinvointikysely 2017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3.67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60-4D1E-A5AF-B773CB032966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Hyvinvointikysely 2017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3.32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60-4D1E-A5AF-B773CB032966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Hyvinvointikysely 2015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3.47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60-4D1E-A5AF-B773CB032966}"/>
            </c:ext>
          </c:extLst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Hyvinvointikysely 2015 (Kajaanin yliopistokeskus)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T1!$E$2:$E$2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60-4D1E-A5AF-B773CB032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3845"/>
        <c:axId val="123882"/>
      </c:barChart>
      <c:catAx>
        <c:axId val="363845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23882"/>
        <c:crosses val="autoZero"/>
        <c:auto val="1"/>
        <c:lblAlgn val="ctr"/>
        <c:lblOffset val="100"/>
        <c:noMultiLvlLbl val="1"/>
      </c:catAx>
      <c:valAx>
        <c:axId val="123882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3845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1E765-1309-483C-AFBF-94DB7B3C30EC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A97E8-5338-45F9-9231-60ED891F643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044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C94F5-94A3-4F3E-BB9E-3D0EF9CB3F07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8898C-9E1E-4ACD-A8BC-86A6DB1ADEF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7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2492896"/>
            <a:ext cx="8633222" cy="3664623"/>
          </a:xfrm>
        </p:spPr>
        <p:txBody>
          <a:bodyPr anchor="t" anchorCtr="0">
            <a:noAutofit/>
          </a:bodyPr>
          <a:lstStyle>
            <a:lvl1pPr algn="ctr">
              <a:defRPr sz="6750"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873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72000" y="579600"/>
            <a:ext cx="4317206" cy="3564000"/>
          </a:xfrm>
        </p:spPr>
        <p:txBody>
          <a:bodyPr anchor="t" anchorCtr="0">
            <a:noAutofit/>
          </a:bodyPr>
          <a:lstStyle>
            <a:lvl1pPr algn="l"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344952" y="908720"/>
            <a:ext cx="2203268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251026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3501008"/>
            <a:ext cx="8633222" cy="2656510"/>
          </a:xfrm>
        </p:spPr>
        <p:txBody>
          <a:bodyPr anchor="t" anchorCtr="0">
            <a:noAutofit/>
          </a:bodyPr>
          <a:lstStyle>
            <a:lvl1pPr algn="ctr">
              <a:defRPr sz="67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843808" y="1268760"/>
            <a:ext cx="3465793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27" name="Päivämäärän paikkamerkki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30" name="Suora yhdysviiva 29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496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3501008"/>
            <a:ext cx="8633222" cy="2656510"/>
          </a:xfrm>
        </p:spPr>
        <p:txBody>
          <a:bodyPr anchor="t" anchorCtr="0">
            <a:noAutofit/>
          </a:bodyPr>
          <a:lstStyle>
            <a:lvl1pPr algn="ctr">
              <a:defRPr sz="67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843808" y="1268760"/>
            <a:ext cx="3465793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053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3501008"/>
            <a:ext cx="8633222" cy="2656510"/>
          </a:xfrm>
        </p:spPr>
        <p:txBody>
          <a:bodyPr anchor="t" anchorCtr="0">
            <a:noAutofit/>
          </a:bodyPr>
          <a:lstStyle>
            <a:lvl1pPr algn="ctr">
              <a:defRPr sz="67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843808" y="1268760"/>
            <a:ext cx="3465793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02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3501008"/>
            <a:ext cx="8633222" cy="2656510"/>
          </a:xfrm>
        </p:spPr>
        <p:txBody>
          <a:bodyPr anchor="t" anchorCtr="0">
            <a:noAutofit/>
          </a:bodyPr>
          <a:lstStyle>
            <a:lvl1pPr algn="ctr">
              <a:defRPr sz="67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843808" y="1268760"/>
            <a:ext cx="3465793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595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5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3501008"/>
            <a:ext cx="8633222" cy="2656510"/>
          </a:xfrm>
        </p:spPr>
        <p:txBody>
          <a:bodyPr anchor="t" anchorCtr="0">
            <a:noAutofit/>
          </a:bodyPr>
          <a:lstStyle>
            <a:lvl1pPr algn="ctr">
              <a:defRPr sz="67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843808" y="1268760"/>
            <a:ext cx="3465793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9" name="Suora yhdysviiva 8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3699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äliotsikko B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3356992"/>
            <a:ext cx="8633222" cy="1147896"/>
          </a:xfrm>
        </p:spPr>
        <p:txBody>
          <a:bodyPr anchor="t" anchorCtr="0">
            <a:noAutofit/>
          </a:bodyPr>
          <a:lstStyle>
            <a:lvl1pPr algn="ctr">
              <a:defRPr sz="5250"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843808" y="1268760"/>
            <a:ext cx="3465793" cy="2016652"/>
            <a:chOff x="2187936" y="908720"/>
            <a:chExt cx="2146016" cy="936532"/>
          </a:xfrm>
          <a:solidFill>
            <a:srgbClr val="01AEE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437113"/>
            <a:ext cx="64008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3" name="Suora yhdysviiva 12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/>
        </p:nvSpPr>
        <p:spPr>
          <a:xfrm>
            <a:off x="7280410" y="6436800"/>
            <a:ext cx="1605224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450" b="1" dirty="0" smtClean="0">
                <a:solidFill>
                  <a:srgbClr val="23408E"/>
                </a:solidFill>
              </a:rPr>
              <a:t>Oulun yliopisto</a:t>
            </a:r>
            <a:endParaRPr lang="fi-FI" sz="450" b="1" dirty="0">
              <a:solidFill>
                <a:srgbClr val="2340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267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2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3356992"/>
            <a:ext cx="8633222" cy="1147896"/>
          </a:xfrm>
        </p:spPr>
        <p:txBody>
          <a:bodyPr anchor="t" anchorCtr="0">
            <a:noAutofit/>
          </a:bodyPr>
          <a:lstStyle>
            <a:lvl1pPr algn="ctr">
              <a:defRPr sz="52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843808" y="1268760"/>
            <a:ext cx="3465793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437113"/>
            <a:ext cx="64008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023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3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3356992"/>
            <a:ext cx="8633222" cy="1147896"/>
          </a:xfrm>
        </p:spPr>
        <p:txBody>
          <a:bodyPr anchor="t" anchorCtr="0">
            <a:noAutofit/>
          </a:bodyPr>
          <a:lstStyle>
            <a:lvl1pPr algn="ctr">
              <a:defRPr sz="52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843808" y="1268760"/>
            <a:ext cx="3465793" cy="2016652"/>
            <a:chOff x="2187936" y="908720"/>
            <a:chExt cx="2146016" cy="936532"/>
          </a:xfrm>
          <a:solidFill>
            <a:srgbClr val="EB008C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437113"/>
            <a:ext cx="64008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99864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4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3356992"/>
            <a:ext cx="8633222" cy="1147896"/>
          </a:xfrm>
        </p:spPr>
        <p:txBody>
          <a:bodyPr anchor="t" anchorCtr="0">
            <a:noAutofit/>
          </a:bodyPr>
          <a:lstStyle>
            <a:lvl1pPr algn="ctr">
              <a:defRPr sz="52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843808" y="1268760"/>
            <a:ext cx="3465793" cy="2016652"/>
            <a:chOff x="2187936" y="908720"/>
            <a:chExt cx="2146016" cy="936532"/>
          </a:xfrm>
          <a:solidFill>
            <a:srgbClr val="23408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437113"/>
            <a:ext cx="64008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62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2492896"/>
            <a:ext cx="8633222" cy="3664623"/>
          </a:xfrm>
        </p:spPr>
        <p:txBody>
          <a:bodyPr anchor="t" anchorCtr="0">
            <a:noAutofit/>
          </a:bodyPr>
          <a:lstStyle>
            <a:lvl1pPr algn="ctr">
              <a:defRPr sz="67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51159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7280410" y="6436800"/>
            <a:ext cx="1605224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450" b="1" dirty="0" smtClean="0">
                <a:solidFill>
                  <a:schemeClr val="tx2"/>
                </a:solidFill>
              </a:rPr>
              <a:t>Oulun yliopisto</a:t>
            </a:r>
            <a:endParaRPr lang="fi-FI" sz="45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690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678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8527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7458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3705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36216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175147" y="708026"/>
            <a:ext cx="28956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16" name="Tekstiruutu 15"/>
          <p:cNvSpPr txBox="1"/>
          <p:nvPr/>
        </p:nvSpPr>
        <p:spPr>
          <a:xfrm>
            <a:off x="7280410" y="6436800"/>
            <a:ext cx="1605224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450" b="1" dirty="0" smtClean="0">
                <a:solidFill>
                  <a:schemeClr val="tx2"/>
                </a:solidFill>
              </a:rPr>
              <a:t>Oulun yliopisto</a:t>
            </a:r>
            <a:endParaRPr lang="fi-FI" sz="45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1600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175147" y="708026"/>
            <a:ext cx="28956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88042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175147" y="708026"/>
            <a:ext cx="28956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83891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175147" y="708026"/>
            <a:ext cx="28956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8420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2492896"/>
            <a:ext cx="8633222" cy="3664623"/>
          </a:xfrm>
        </p:spPr>
        <p:txBody>
          <a:bodyPr anchor="t" anchorCtr="0">
            <a:noAutofit/>
          </a:bodyPr>
          <a:lstStyle>
            <a:lvl1pPr algn="ctr">
              <a:defRPr sz="67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99638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175147" y="708026"/>
            <a:ext cx="28956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1469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70272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540544" indent="-270272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175147" y="708026"/>
            <a:ext cx="28956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69296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7280410" y="6436800"/>
            <a:ext cx="1605224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450" b="1" dirty="0" smtClean="0">
                <a:solidFill>
                  <a:schemeClr val="tx2"/>
                </a:solidFill>
              </a:rPr>
              <a:t>Oulun yliopisto</a:t>
            </a:r>
            <a:endParaRPr lang="fi-FI" sz="45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1096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0722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0179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8252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0794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4928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375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672704" indent="-132160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804863" indent="-132160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46301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2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375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672704" indent="-132160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804863" indent="-132160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804863" indent="-264319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076325" indent="-2714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431290" y="529410"/>
            <a:ext cx="335048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134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5985" y="2492896"/>
            <a:ext cx="8633222" cy="3664623"/>
          </a:xfrm>
        </p:spPr>
        <p:txBody>
          <a:bodyPr anchor="t" anchorCtr="0">
            <a:noAutofit/>
          </a:bodyPr>
          <a:lstStyle>
            <a:lvl1pPr algn="ctr">
              <a:defRPr sz="675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72989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Ryhmä 47"/>
          <p:cNvGrpSpPr/>
          <p:nvPr/>
        </p:nvGrpSpPr>
        <p:grpSpPr bwMode="black">
          <a:xfrm>
            <a:off x="3347891" y="734642"/>
            <a:ext cx="2432789" cy="5266907"/>
            <a:chOff x="4463854" y="734641"/>
            <a:chExt cx="3243719" cy="5266907"/>
          </a:xfrm>
          <a:solidFill>
            <a:srgbClr val="23408E"/>
          </a:solidFill>
        </p:grpSpPr>
        <p:sp>
          <p:nvSpPr>
            <p:cNvPr id="4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5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16688295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6" name="Ryhmä 1035"/>
          <p:cNvGrpSpPr/>
          <p:nvPr/>
        </p:nvGrpSpPr>
        <p:grpSpPr bwMode="black">
          <a:xfrm>
            <a:off x="3347891" y="734642"/>
            <a:ext cx="2432789" cy="5266907"/>
            <a:chOff x="4463854" y="734641"/>
            <a:chExt cx="3243719" cy="5266907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6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8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29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24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25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27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28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29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30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31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32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33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34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124877635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3347891" y="734642"/>
            <a:ext cx="243278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7270858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3347891" y="734642"/>
            <a:ext cx="243278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16801479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3347891" y="734642"/>
            <a:ext cx="243278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28903754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3347891" y="734642"/>
            <a:ext cx="243278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32327453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Chart"/>
          <p:cNvSpPr>
            <a:spLocks noGrp="1"/>
          </p:cNvSpPr>
          <p:nvPr>
            <p:ph type="chart" sz="quarter" idx="14" hasCustomPrompt="1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8137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6316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Chart"/>
          <p:cNvSpPr>
            <a:spLocks noGrp="1"/>
          </p:cNvSpPr>
          <p:nvPr>
            <p:ph type="chart" sz="quarter" idx="13"/>
          </p:nvPr>
        </p:nvSpPr>
        <p:spPr>
          <a:xfrm>
            <a:off x="457200" y="457200"/>
            <a:ext cx="8229600" cy="5780112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2192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able"/>
          <p:cNvSpPr>
            <a:spLocks noGrp="1"/>
          </p:cNvSpPr>
          <p:nvPr>
            <p:ph type="tbl" sz="quarter" idx="13"/>
          </p:nvPr>
        </p:nvSpPr>
        <p:spPr>
          <a:xfrm>
            <a:off x="457200" y="1772816"/>
            <a:ext cx="8229600" cy="44644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9" name="Text"/>
          <p:cNvSpPr>
            <a:spLocks noGrp="1"/>
          </p:cNvSpPr>
          <p:nvPr>
            <p:ph type="body" sz="quarter" idx="14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5767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72000" y="579600"/>
            <a:ext cx="4317206" cy="3564000"/>
          </a:xfrm>
        </p:spPr>
        <p:txBody>
          <a:bodyPr anchor="t" anchorCtr="0">
            <a:noAutofit/>
          </a:bodyPr>
          <a:lstStyle>
            <a:lvl1pPr algn="l">
              <a:defRPr sz="3300">
                <a:solidFill>
                  <a:srgbClr val="23408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344952" y="908720"/>
            <a:ext cx="2203268" cy="4770000"/>
            <a:chOff x="4463854" y="734641"/>
            <a:chExt cx="3243719" cy="5266907"/>
          </a:xfrm>
          <a:solidFill>
            <a:srgbClr val="01AEF0"/>
          </a:solidFill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36449650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2277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3600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72000" y="579600"/>
            <a:ext cx="4317206" cy="3564000"/>
          </a:xfrm>
        </p:spPr>
        <p:txBody>
          <a:bodyPr anchor="t" anchorCtr="0">
            <a:noAutofit/>
          </a:bodyPr>
          <a:lstStyle>
            <a:lvl1pPr algn="l"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344952" y="908720"/>
            <a:ext cx="2203268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1156464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72000" y="579600"/>
            <a:ext cx="4317206" cy="3564000"/>
          </a:xfrm>
        </p:spPr>
        <p:txBody>
          <a:bodyPr anchor="t" anchorCtr="0">
            <a:noAutofit/>
          </a:bodyPr>
          <a:lstStyle>
            <a:lvl1pPr algn="l"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344952" y="908720"/>
            <a:ext cx="2203268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79050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72000" y="579600"/>
            <a:ext cx="4317206" cy="3564000"/>
          </a:xfrm>
        </p:spPr>
        <p:txBody>
          <a:bodyPr anchor="t" anchorCtr="0">
            <a:noAutofit/>
          </a:bodyPr>
          <a:lstStyle>
            <a:lvl1pPr algn="l"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344952" y="908720"/>
            <a:ext cx="2203268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1535106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72000" y="579600"/>
            <a:ext cx="4317206" cy="3564000"/>
          </a:xfrm>
        </p:spPr>
        <p:txBody>
          <a:bodyPr anchor="t" anchorCtr="0">
            <a:noAutofit/>
          </a:bodyPr>
          <a:lstStyle>
            <a:lvl1pPr algn="l"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344952" y="908720"/>
            <a:ext cx="2203268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358711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088363" y="578841"/>
            <a:ext cx="3402675" cy="35653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0" y="579600"/>
            <a:ext cx="4313635" cy="573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175148" y="6436800"/>
            <a:ext cx="49577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525">
                <a:solidFill>
                  <a:srgbClr val="01AEEF"/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10.11.2017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679896" y="6436800"/>
            <a:ext cx="3464074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525"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255985" y="6436800"/>
            <a:ext cx="291397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525">
                <a:solidFill>
                  <a:srgbClr val="01AEEF"/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6" name="Tekstiruutu 25"/>
          <p:cNvSpPr txBox="1"/>
          <p:nvPr/>
        </p:nvSpPr>
        <p:spPr>
          <a:xfrm>
            <a:off x="7280410" y="6436800"/>
            <a:ext cx="1605224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450" b="1" dirty="0" smtClean="0">
                <a:solidFill>
                  <a:schemeClr val="bg1"/>
                </a:solidFill>
              </a:rPr>
              <a:t>Oulun yliopisto</a:t>
            </a:r>
            <a:endParaRPr lang="fi-FI" sz="45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44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  <p:sldLayoutId id="2147483731" r:id="rId18"/>
    <p:sldLayoutId id="2147483732" r:id="rId19"/>
    <p:sldLayoutId id="2147483733" r:id="rId20"/>
    <p:sldLayoutId id="2147483734" r:id="rId21"/>
    <p:sldLayoutId id="2147483735" r:id="rId22"/>
    <p:sldLayoutId id="2147483736" r:id="rId23"/>
    <p:sldLayoutId id="2147483737" r:id="rId24"/>
    <p:sldLayoutId id="2147483738" r:id="rId25"/>
    <p:sldLayoutId id="2147483739" r:id="rId26"/>
    <p:sldLayoutId id="2147483740" r:id="rId27"/>
    <p:sldLayoutId id="2147483741" r:id="rId28"/>
    <p:sldLayoutId id="2147483742" r:id="rId29"/>
    <p:sldLayoutId id="2147483743" r:id="rId30"/>
    <p:sldLayoutId id="2147483744" r:id="rId31"/>
    <p:sldLayoutId id="2147483745" r:id="rId32"/>
    <p:sldLayoutId id="2147483746" r:id="rId33"/>
    <p:sldLayoutId id="2147483747" r:id="rId34"/>
    <p:sldLayoutId id="2147483748" r:id="rId35"/>
    <p:sldLayoutId id="2147483749" r:id="rId36"/>
    <p:sldLayoutId id="2147483750" r:id="rId37"/>
    <p:sldLayoutId id="2147483751" r:id="rId38"/>
    <p:sldLayoutId id="2147483752" r:id="rId39"/>
    <p:sldLayoutId id="2147483753" r:id="rId40"/>
    <p:sldLayoutId id="2147483754" r:id="rId41"/>
    <p:sldLayoutId id="2147483755" r:id="rId42"/>
    <p:sldLayoutId id="2147483756" r:id="rId43"/>
    <p:sldLayoutId id="2147483757" r:id="rId44"/>
    <p:sldLayoutId id="2147483758" r:id="rId45"/>
    <p:sldLayoutId id="2147483762" r:id="rId46"/>
    <p:sldLayoutId id="2147483651" r:id="rId47"/>
    <p:sldLayoutId id="2147483655" r:id="rId48"/>
    <p:sldLayoutId id="2147483656" r:id="rId49"/>
    <p:sldLayoutId id="2147483653" r:id="rId5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272" indent="-270272" algn="l" defTabSz="685800" rtl="0" eaLnBrk="1" latinLnBrk="0" hangingPunct="1">
        <a:lnSpc>
          <a:spcPct val="100000"/>
        </a:lnSpc>
        <a:spcBef>
          <a:spcPts val="0"/>
        </a:spcBef>
        <a:spcAft>
          <a:spcPts val="750"/>
        </a:spcAft>
        <a:buFont typeface="Verdana" panose="020B0604030504040204" pitchFamily="34" charset="0"/>
        <a:buChar char="‒"/>
        <a:defRPr sz="1538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270272" indent="-270272" algn="l" defTabSz="685800" rtl="0" eaLnBrk="1" latinLnBrk="0" hangingPunct="1">
        <a:lnSpc>
          <a:spcPct val="110000"/>
        </a:lnSpc>
        <a:spcBef>
          <a:spcPts val="0"/>
        </a:spcBef>
        <a:spcAft>
          <a:spcPts val="225"/>
        </a:spcAft>
        <a:buFont typeface="Verdana" panose="020B0604030504040204" pitchFamily="34" charset="0"/>
        <a:buChar char="-"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540544" indent="-270272" algn="l" defTabSz="6858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05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804863" indent="-264319" algn="l" defTabSz="6858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050" b="0" kern="1200">
          <a:solidFill>
            <a:schemeClr val="tx2"/>
          </a:solidFill>
          <a:latin typeface="+mn-lt"/>
          <a:ea typeface="+mn-ea"/>
          <a:cs typeface="+mn-cs"/>
        </a:defRPr>
      </a:lvl4pPr>
      <a:lvl5pPr marL="1076325" indent="-271463" algn="l" defTabSz="6858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050" b="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982">
          <p15:clr>
            <a:srgbClr val="F26B43"/>
          </p15:clr>
        </p15:guide>
        <p15:guide id="4" pos="855">
          <p15:clr>
            <a:srgbClr val="F26B43"/>
          </p15:clr>
        </p15:guide>
        <p15:guide id="5" pos="209">
          <p15:clr>
            <a:srgbClr val="F26B43"/>
          </p15:clr>
        </p15:guide>
        <p15:guide id="6" pos="3779">
          <p15:clr>
            <a:srgbClr val="F26B43"/>
          </p15:clr>
        </p15:guide>
        <p15:guide id="7" pos="3912">
          <p15:clr>
            <a:srgbClr val="F26B43"/>
          </p15:clr>
        </p15:guide>
        <p15:guide id="8" pos="74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4800" dirty="0" smtClean="0"/>
              <a:t>Hyvinvointikysely 2015/2017</a:t>
            </a:r>
            <a:endParaRPr lang="fi-FI" sz="4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Kajaanin yliopistokeskus</a:t>
            </a:r>
          </a:p>
          <a:p>
            <a:r>
              <a:rPr lang="fi-FI" dirty="0" smtClean="0"/>
              <a:t>Vastaajia 37 (Vuonna 2015 vastaajia 39)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4339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Lähiesimiestyö (Lähiesimiehellä tarkoitetaan henkilöä, jonka kanssa käyt kehityskeskustelut)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Strateginen johtaminen yliopistossa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Strateginen johtaminen yliopistossa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Strateginen johtaminen tiedekunnassa tai palvelu- tai erillisyksikössä.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Osa-alueiden keskiarvot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Osa-alueiden keskiarvot järjestyksessä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Osa-alueiden keskiarvot järjestyksessä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Osa-alueiden keskiarvot järjestyksessä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Osa-alueiden keskiarvot järjestyksessä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Avoimet palautteet</a:t>
            </a:r>
            <a:endParaRPr lang="fi-FI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Kajaani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074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Yhteisöllisyys yksikössämme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ctrTitle"/>
          </p:nvPr>
        </p:nvSpPr>
        <p:spPr>
          <a:xfrm>
            <a:off x="3635896" y="579600"/>
            <a:ext cx="5253310" cy="3564000"/>
          </a:xfrm>
        </p:spPr>
        <p:txBody>
          <a:bodyPr>
            <a:normAutofit fontScale="97499"/>
          </a:bodyPr>
          <a:lstStyle>
            <a:lvl1pPr algn="l">
              <a:defRPr/>
            </a:lvl1pPr>
          </a:lstStyle>
          <a:p>
            <a:r>
              <a:rPr lang="en-US" sz="2400" b="1" dirty="0" err="1">
                <a:solidFill>
                  <a:srgbClr val="000000"/>
                </a:solidFill>
                <a:latin typeface="Arial"/>
              </a:rPr>
              <a:t>Avoimet</a:t>
            </a:r>
            <a:r>
              <a:rPr lang="en-US" sz="24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/>
              </a:rPr>
              <a:t>kysymykset</a:t>
            </a:r>
            <a:endParaRPr lang="en-US" sz="2400" b="1" dirty="0">
              <a:solidFill>
                <a:srgbClr val="000000"/>
              </a:solidFill>
              <a:latin typeface="Arial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Arial"/>
              </a:rPr>
              <a:t>39.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Mikä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on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muuttunut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yliopistossasi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parempaan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suuntaan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työhyvinvoinnin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näkökulmasta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viimeisen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kahden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vuoden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aikana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?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4294967295"/>
          </p:nvPr>
        </p:nvSpPr>
        <p:spPr>
          <a:xfrm>
            <a:off x="4211960" y="1557338"/>
            <a:ext cx="4017640" cy="4679950"/>
          </a:xfrm>
        </p:spPr>
        <p:txBody>
          <a:bodyPr>
            <a:normAutofit fontScale="90000" lnSpcReduction="20000"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endParaRPr lang="en-US" sz="1400" b="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Muutos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työsuhteessa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Henkilöstöpolitiikka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työsuhteisiin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liittyen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Koulutukset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, mm.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etäyhteydellä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Yhteiset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tapahtumat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Parempi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yhteys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toisiin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yksiköihin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Keinot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ongelmiin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puuttumiseen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ovat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käytössä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ja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paremmin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tiedossa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.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Uudet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tilat</a:t>
            </a:r>
            <a:endParaRPr lang="en-US" sz="1400" dirty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Enemmän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keskustelua</a:t>
            </a:r>
            <a:endParaRPr lang="en-US" sz="1400" dirty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Enemmän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tuotu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esille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työhyvinvointia</a:t>
            </a:r>
            <a:endParaRPr lang="en-US" sz="1400" dirty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Mukavat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työkaverit</a:t>
            </a:r>
            <a:endParaRPr lang="en-US" sz="1400" dirty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Mielenkiintoiset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työtehtävät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pPr>
              <a:spcBef>
                <a:spcPct val="90000"/>
              </a:spcBef>
            </a:pP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pPr>
              <a:spcBef>
                <a:spcPct val="9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- 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työterveyspalveluiden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toiminta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: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ei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riittävän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tehokas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ja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helppo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spcBef>
                <a:spcPct val="90000"/>
              </a:spcBef>
              <a:buNone/>
            </a:pPr>
            <a:endParaRPr lang="en-US" sz="1400" dirty="0" smtClean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02151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ctrTitle"/>
          </p:nvPr>
        </p:nvSpPr>
        <p:spPr>
          <a:xfrm>
            <a:off x="3995936" y="579600"/>
            <a:ext cx="4893270" cy="3564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 dirty="0" err="1">
                <a:solidFill>
                  <a:srgbClr val="000000"/>
                </a:solidFill>
                <a:latin typeface="Arial"/>
              </a:rPr>
              <a:t>Avoimet</a:t>
            </a:r>
            <a:r>
              <a:rPr lang="en-US" sz="24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/>
              </a:rPr>
              <a:t>kysymykset</a:t>
            </a:r>
            <a:endParaRPr lang="en-US" sz="2400" b="1" dirty="0">
              <a:solidFill>
                <a:srgbClr val="000000"/>
              </a:solidFill>
              <a:latin typeface="Arial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Arial"/>
              </a:rPr>
              <a:t>40.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Mikä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vielä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lisäisi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työhyvinvointiasi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?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4294967295"/>
          </p:nvPr>
        </p:nvSpPr>
        <p:spPr>
          <a:xfrm>
            <a:off x="3851920" y="1340768"/>
            <a:ext cx="5184576" cy="5328320"/>
          </a:xfrm>
        </p:spPr>
        <p:txBody>
          <a:bodyPr>
            <a:normAutofit fontScale="82500" lnSpcReduction="20000"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Tasapuolinen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kohtelu</a:t>
            </a:r>
            <a:endParaRPr lang="en-US" sz="1400" dirty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Arvostus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luottamus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Oikeudenmukaisuus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Ergonomian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tarkastukset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satulatuolit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Lisää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tietoa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mten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otetaan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esille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vaikeat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asiat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Etätyömahdollisuus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Kannustaminen,Palautteen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antaminen</a:t>
            </a:r>
            <a:endParaRPr lang="en-US" sz="1400" dirty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Enemmän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yhteisiä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tilaisuuksia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yhteisöllisyyttä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Avoimet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keskustelut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työasioista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(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lisää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yhteistä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ymmärrystä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)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Mahdollisuus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pitemmän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aikavälin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suunnitteluun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Pidemmät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työsuhteet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smtClean="0">
                <a:solidFill>
                  <a:srgbClr val="000000"/>
                </a:solidFill>
                <a:latin typeface="Arial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tietohallinnon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)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avoimuus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Vähemmän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jatkuvia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muutoksia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Osaamisen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jakaminen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Liikuntasetelit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Enemmän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yhteistyötä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Parempi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tiedotus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mm.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tulevasta</a:t>
            </a:r>
            <a:endParaRPr lang="en-US" sz="1400" dirty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Ei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mikromanageerausta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Hyvin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hoidetut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irtisanomiset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Lähiesimiesten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koulutukset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endParaRPr lang="en-US" sz="14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3195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ctrTitle"/>
          </p:nvPr>
        </p:nvSpPr>
        <p:spPr>
          <a:xfrm>
            <a:off x="3923928" y="579600"/>
            <a:ext cx="4965278" cy="3564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Avoimet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kysymykset</a:t>
            </a:r>
            <a:endParaRPr lang="en-US" sz="1800" b="1" dirty="0">
              <a:solidFill>
                <a:srgbClr val="000000"/>
              </a:solidFill>
              <a:latin typeface="Arial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Arial"/>
              </a:rPr>
              <a:t>41.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Mitä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teet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oman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yksikkösi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työhyvinvoinnin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Arial"/>
              </a:rPr>
              <a:t>edistämiseksi</a:t>
            </a:r>
            <a:r>
              <a:rPr lang="en-US" sz="1800" b="1" dirty="0">
                <a:solidFill>
                  <a:srgbClr val="000000"/>
                </a:solidFill>
                <a:latin typeface="Arial"/>
              </a:rPr>
              <a:t>?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4294967295"/>
          </p:nvPr>
        </p:nvSpPr>
        <p:spPr>
          <a:xfrm>
            <a:off x="3563888" y="1557338"/>
            <a:ext cx="4665712" cy="4679950"/>
          </a:xfrm>
        </p:spPr>
        <p:txBody>
          <a:bodyPr>
            <a:normAutofit fontScale="97500"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Yhteisiin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tilaisuuksiin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osallistuminen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/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järjestäminen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Positiivinen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asenne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Avun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ja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tuen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tarjoaminen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Avoin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keskusteminen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Huumori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Toisten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huomioon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ottaminen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Ei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levitetä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huhuja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/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juoruja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Toisten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kiittäminen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Tasapuolinen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töiden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jakaminen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Kannustaminen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endParaRPr lang="en-US" sz="1400" b="0" dirty="0" smtClean="0">
              <a:solidFill>
                <a:srgbClr val="000000"/>
              </a:solidFill>
              <a:latin typeface="Arial"/>
            </a:endParaRPr>
          </a:p>
          <a:p>
            <a:endParaRPr lang="en-US" sz="1400" b="0" dirty="0" smtClean="0">
              <a:solidFill>
                <a:srgbClr val="000000"/>
              </a:solidFill>
              <a:latin typeface="Arial"/>
            </a:endParaRPr>
          </a:p>
          <a:p>
            <a:endParaRPr lang="en-US" sz="1400" b="0" dirty="0" smtClean="0">
              <a:solidFill>
                <a:srgbClr val="000000"/>
              </a:solidFill>
              <a:latin typeface="Arial"/>
            </a:endParaRPr>
          </a:p>
          <a:p>
            <a:endParaRPr lang="en-US" sz="1400" b="0" dirty="0" smtClean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98599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 dirty="0" err="1">
                <a:solidFill>
                  <a:srgbClr val="000000"/>
                </a:solidFill>
                <a:latin typeface="Arial"/>
              </a:rPr>
              <a:t>Avoimet</a:t>
            </a:r>
            <a:r>
              <a:rPr lang="en-US" sz="28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/>
              </a:rPr>
              <a:t>kysymykset</a:t>
            </a:r>
            <a:endParaRPr lang="en-US" sz="2800" b="1" dirty="0">
              <a:solidFill>
                <a:srgbClr val="000000"/>
              </a:solidFill>
              <a:latin typeface="Arial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Arial"/>
              </a:rPr>
              <a:t>42. 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Minkälaista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tukea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tarvitset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osaamisesi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/>
              </a:rPr>
              <a:t>kehittämiseksi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?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4294967295"/>
          </p:nvPr>
        </p:nvSpPr>
        <p:spPr>
          <a:xfrm>
            <a:off x="4067944" y="1557338"/>
            <a:ext cx="4161656" cy="4679950"/>
          </a:xfrm>
        </p:spPr>
        <p:txBody>
          <a:bodyPr>
            <a:normAutofit fontScale="97500"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endParaRPr lang="en-US" sz="1400" b="0" dirty="0" smtClean="0">
              <a:solidFill>
                <a:srgbClr val="000000"/>
              </a:solidFill>
              <a:latin typeface="Arial"/>
            </a:endParaRPr>
          </a:p>
          <a:p>
            <a:endParaRPr lang="en-US" sz="1400" b="0" dirty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Koulutusmahdollisuudet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omalla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työskentelypaikkakunnalla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Mahdollisuus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koulutuksiin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tarpeen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mukaan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esim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budjetointi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alaistaidot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Jatkokoulutusmahdollisuus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Haastavammat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/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monipuoliset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työntehtävät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Palautetta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Osaamisen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jakaminen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Aikaa</a:t>
            </a:r>
            <a:endParaRPr lang="en-US" sz="14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3359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Avoimet kysymykset</a:t>
            </a:r>
          </a:p>
          <a:p>
            <a:r>
              <a:rPr lang="en-US" sz="2000" b="1">
                <a:solidFill>
                  <a:srgbClr val="000000"/>
                </a:solidFill>
                <a:latin typeface="Arial"/>
              </a:rPr>
              <a:t>43. Muut kehittämisehdotukset?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4294967295"/>
          </p:nvPr>
        </p:nvSpPr>
        <p:spPr>
          <a:xfrm>
            <a:off x="3779912" y="1484784"/>
            <a:ext cx="4896544" cy="4679950"/>
          </a:xfrm>
        </p:spPr>
        <p:txBody>
          <a:bodyPr>
            <a:normAutofit fontScale="97500"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Pakollinen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esimieskoulutus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esimiehille</a:t>
            </a:r>
            <a:endParaRPr lang="en-US" sz="1400" dirty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Koulutus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vaikeisiin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asioihin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tarttumiseen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Tasapuolisuus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Tunnustusta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hyvästä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työstä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yksikölle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Arial"/>
              </a:rPr>
              <a:t>Järjestelmävalvoja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tunnukset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takaisin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!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Enemmän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yhdessä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tekemisen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meininkiä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1400" dirty="0">
                <a:solidFill>
                  <a:srgbClr val="000000"/>
                </a:solidFill>
                <a:latin typeface="Arial"/>
              </a:rPr>
              <a:t>Turhan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byrokratian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purkamista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inhimillisempää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otetta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yliopiston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johtamiseen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ja </a:t>
            </a:r>
            <a:r>
              <a:rPr lang="en-US" sz="1400" dirty="0" err="1">
                <a:solidFill>
                  <a:srgbClr val="000000"/>
                </a:solidFill>
                <a:latin typeface="Arial"/>
              </a:rPr>
              <a:t>rakenteisiin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09785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1707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Yhteisöllisyys yksikössämme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Oman työn sisältö ja osaaminen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Oman työn sisältö ja osaaminen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Työolot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Työolot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Lähiesimiestyö (Lähiesimiehellä tarkoitetaan henkilöä, jonka kanssa käyt kehityskeskustelut)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Lähiesimiestyö (Lähiesimiehellä tarkoitetaan henkilöä, jonka kanssa käyt kehityskeskustelut)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ulun yliopisto">
  <a:themeElements>
    <a:clrScheme name="Oulu">
      <a:dk1>
        <a:sysClr val="windowText" lastClr="000000"/>
      </a:dk1>
      <a:lt1>
        <a:sysClr val="window" lastClr="FFFFFF"/>
      </a:lt1>
      <a:dk2>
        <a:srgbClr val="23408F"/>
      </a:dk2>
      <a:lt2>
        <a:srgbClr val="67686A"/>
      </a:lt2>
      <a:accent1>
        <a:srgbClr val="FF8900"/>
      </a:accent1>
      <a:accent2>
        <a:srgbClr val="FFF200"/>
      </a:accent2>
      <a:accent3>
        <a:srgbClr val="662D91"/>
      </a:accent3>
      <a:accent4>
        <a:srgbClr val="00AEEF"/>
      </a:accent4>
      <a:accent5>
        <a:srgbClr val="23408F"/>
      </a:accent5>
      <a:accent6>
        <a:srgbClr val="4BBCA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ulu_presentaatiomalli_v21.potx" id="{F2707A07-5F27-42D7-BEEE-BF565E8307B8}" vid="{EA092EB1-CDFE-4CFB-9D75-BB2288870A9F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Otsikko ja toimenpiteet</Template>
  <TotalTime>223</TotalTime>
  <Words>347</Words>
  <Application>Microsoft Office PowerPoint</Application>
  <PresentationFormat>On-screen Show (4:3)</PresentationFormat>
  <Paragraphs>117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Verdana</vt:lpstr>
      <vt:lpstr>Oulun yliopisto</vt:lpstr>
      <vt:lpstr>Hyvinvointikysely 2015/2017</vt:lpstr>
      <vt:lpstr>Yhteisöllisyys yksikössämme</vt:lpstr>
      <vt:lpstr>Yhteisöllisyys yksikössämme</vt:lpstr>
      <vt:lpstr>Oman työn sisältö ja osaaminen</vt:lpstr>
      <vt:lpstr>Oman työn sisältö ja osaaminen</vt:lpstr>
      <vt:lpstr>Työolot</vt:lpstr>
      <vt:lpstr>Työolot</vt:lpstr>
      <vt:lpstr>Lähiesimiestyö (Lähiesimiehellä tarkoitetaan henkilöä, jonka kanssa käyt kehityskeskustelut)</vt:lpstr>
      <vt:lpstr>Lähiesimiestyö (Lähiesimiehellä tarkoitetaan henkilöä, jonka kanssa käyt kehityskeskustelut)</vt:lpstr>
      <vt:lpstr>Lähiesimiestyö (Lähiesimiehellä tarkoitetaan henkilöä, jonka kanssa käyt kehityskeskustelut)</vt:lpstr>
      <vt:lpstr>Strateginen johtaminen yliopistossa</vt:lpstr>
      <vt:lpstr>Strateginen johtaminen yliopistossa</vt:lpstr>
      <vt:lpstr>Strateginen johtaminen tiedekunnassa tai palvelu- tai erillisyksikössä.</vt:lpstr>
      <vt:lpstr>Osa-alueiden keskiarvot</vt:lpstr>
      <vt:lpstr>Osa-alueiden keskiarvot järjestyksessä</vt:lpstr>
      <vt:lpstr>Osa-alueiden keskiarvot järjestyksessä</vt:lpstr>
      <vt:lpstr>Osa-alueiden keskiarvot järjestyksessä</vt:lpstr>
      <vt:lpstr>Osa-alueiden keskiarvot järjestyksessä</vt:lpstr>
      <vt:lpstr>Avoimet palautteet</vt:lpstr>
      <vt:lpstr>Avoimet kysymykset 39. Mikä on muuttunut yliopistossasi parempaan suuntaan työhyvinvoinnin näkökulmasta viimeisen kahden vuoden aikana?</vt:lpstr>
      <vt:lpstr>Avoimet kysymykset 40. Mikä vielä lisäisi työhyvinvointiasi?</vt:lpstr>
      <vt:lpstr>Avoimet kysymykset 41. Mitä teet oman yksikkösi työhyvinvoinnin edistämiseksi?</vt:lpstr>
      <vt:lpstr>Avoimet kysymykset 42. Minkälaista tukea tarvitset osaamisesi kehittämiseksi?</vt:lpstr>
      <vt:lpstr>Avoimet kysymykset 43. Muut kehittämisehdotukset?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surveypal2</dc:creator>
  <cp:lastModifiedBy>Vesa Virtanen</cp:lastModifiedBy>
  <cp:revision>43</cp:revision>
  <dcterms:created xsi:type="dcterms:W3CDTF">2012-05-09T09:21:34Z</dcterms:created>
  <dcterms:modified xsi:type="dcterms:W3CDTF">2017-11-10T13:00:05Z</dcterms:modified>
</cp:coreProperties>
</file>