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00" r:id="rId5"/>
    <p:sldId id="299" r:id="rId6"/>
    <p:sldId id="301" r:id="rId7"/>
    <p:sldId id="296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AB52B2-4C29-48B9-A638-5DD3A3B00CCB}" v="24" dt="2020-01-24T07:59:39.165"/>
    <p1510:client id="{98FA18FE-2047-4DDA-9134-D85FCD1E078F}" v="1" dt="2020-01-23T13:02:39.6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1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8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8CB7E-2664-4883-AE59-6C08FB7B41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9EDA03-2321-4A67-9F19-10462C6D49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77600-FAD5-45D2-9751-5BD4DB847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7161-019D-4CD2-A55F-5C21FE936092}" type="datetimeFigureOut">
              <a:rPr lang="fi-FI" smtClean="0"/>
              <a:t>29.1.2020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CE2B1-2049-4459-82C4-5025E20E1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D0330-E9AE-4D80-91AA-F4C7E39E7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F705-E1EF-4F8C-977A-6603C3BEF5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2122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7161D-1067-4CEB-8F12-00B570544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F554AA-6541-4149-A9AD-31871CB576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D5FB57-4154-45F9-B443-4AD597572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7161-019D-4CD2-A55F-5C21FE936092}" type="datetimeFigureOut">
              <a:rPr lang="fi-FI" smtClean="0"/>
              <a:t>29.1.2020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BC6C9-5BFE-48C5-9673-A3FE69A3B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AA00F-4881-46E6-AEA9-524AF4376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F705-E1EF-4F8C-977A-6603C3BEF5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6716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ADB2A9C-F329-4143-9F80-7C447D608C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3AEBE-E444-401A-9BFF-0A12695E12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8055C-037D-48D8-818B-230DD2325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7161-019D-4CD2-A55F-5C21FE936092}" type="datetimeFigureOut">
              <a:rPr lang="fi-FI" smtClean="0"/>
              <a:t>29.1.2020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CAD53-06FC-443F-8FE6-9D7971A61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C71B2-A894-42CF-B3B6-9DCB01317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F705-E1EF-4F8C-977A-6603C3BEF5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7702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6CCE7-9E7B-49D9-B0EB-C32CCCE67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62B29-C2D1-4B15-86C5-70BDD0F7B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20254-28BC-480B-8660-EF6DD3581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7161-019D-4CD2-A55F-5C21FE936092}" type="datetimeFigureOut">
              <a:rPr lang="fi-FI" smtClean="0"/>
              <a:t>29.1.2020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F51EB5-D197-47DE-92FA-836CCBD3F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4D26-FF1D-472B-B05E-01E47B5C4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F705-E1EF-4F8C-977A-6603C3BEF5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440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B97A6-D52C-480E-8968-7B081F893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4DC1B-F0ED-4DE4-A26C-E872251FB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3C70B-366C-4817-8956-F09BAACC3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7161-019D-4CD2-A55F-5C21FE936092}" type="datetimeFigureOut">
              <a:rPr lang="fi-FI" smtClean="0"/>
              <a:t>29.1.2020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B9BEE0-88A8-4A88-86C5-CD0551414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80C1E-09E3-4D2F-B1E0-8FEC1836B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F705-E1EF-4F8C-977A-6603C3BEF5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2272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236C3-4129-471B-B4B7-7771DE8C4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2D89A-830C-44F4-8EEE-49B8AED82D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A0E4BC-9A04-4C01-8EA1-E16A2CBCC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56440-EE07-4ABB-9879-CE33AB79B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7161-019D-4CD2-A55F-5C21FE936092}" type="datetimeFigureOut">
              <a:rPr lang="fi-FI" smtClean="0"/>
              <a:t>29.1.2020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D88B0-50AC-4D5A-B549-4EB625DE1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27C5C4-F306-4C39-87B9-C0754F46B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F705-E1EF-4F8C-977A-6603C3BEF5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7234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ACE8EC-DA3E-4328-AE26-664DFA06B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36F134-9C3E-475F-BFCB-936D028B1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530F7F-17CE-495E-B015-AD3385B89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B1F9C-CDB2-4130-A0E6-DA1C3E9D7B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1C6AAE-1029-49D3-B601-EBBFE6CCAC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AF3D03-226A-4816-8217-40B69CA11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7161-019D-4CD2-A55F-5C21FE936092}" type="datetimeFigureOut">
              <a:rPr lang="fi-FI" smtClean="0"/>
              <a:t>29.1.2020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3A4623-C2CF-4FB5-9673-E00E262AE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785732-0DA1-4DD8-90DD-22A7B4256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F705-E1EF-4F8C-977A-6603C3BEF5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8019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985B7-40CF-4AE6-B1D6-67625EA5D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7556EC-D9EC-4386-8D05-B244C5374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7161-019D-4CD2-A55F-5C21FE936092}" type="datetimeFigureOut">
              <a:rPr lang="fi-FI" smtClean="0"/>
              <a:t>29.1.2020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1E6486-C815-4C08-8D42-EE4339B6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D183D3-FEF4-4FF0-A341-5CCD71183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F705-E1EF-4F8C-977A-6603C3BEF5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2028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3BC89E-5923-4B81-9D3E-8CA6A1E1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7161-019D-4CD2-A55F-5C21FE936092}" type="datetimeFigureOut">
              <a:rPr lang="fi-FI" smtClean="0"/>
              <a:t>29.1.2020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2B3454-3FD4-4B34-9C68-C5DD899EF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C81AC5-AE9E-4702-BC9C-4D12EB8E1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F705-E1EF-4F8C-977A-6603C3BEF5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126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C9F9D-2C1E-4957-B54F-2A6CFA28D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596FF-6CFC-4FCD-B08F-822A6CCBB4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E9E93-6EE7-4F9C-8C0A-155F6D1A7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890131-8141-48CA-BD96-BD46FF4DC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7161-019D-4CD2-A55F-5C21FE936092}" type="datetimeFigureOut">
              <a:rPr lang="fi-FI" smtClean="0"/>
              <a:t>29.1.2020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7B5DE1-F800-404B-8FAB-E75CC9C70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1D1B7-3BA2-4F43-9613-C3DBBFEB3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F705-E1EF-4F8C-977A-6603C3BEF5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7383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A0F38-16D8-4157-9DA5-379B8B56B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90D6E6-9EFD-40A2-9947-C9BEC721F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7B1767-3D8C-4584-AB3A-7F3A27265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6FA106-23ED-44AB-B1AE-654C8E67A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7161-019D-4CD2-A55F-5C21FE936092}" type="datetimeFigureOut">
              <a:rPr lang="fi-FI" smtClean="0"/>
              <a:t>29.1.2020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B5AC30-CCAF-4ECE-A3C8-484FD14A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FE8F6A-A3A9-4DBD-BDBB-4AA108355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F705-E1EF-4F8C-977A-6603C3BEF5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296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6F554E-E757-4A95-B8B1-FCD03DB07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C5CE4E-1E66-4034-829E-0E3EAC9F7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FF86C-E6EA-478B-83AC-2EE4F8F5C8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D7161-019D-4CD2-A55F-5C21FE936092}" type="datetimeFigureOut">
              <a:rPr lang="fi-FI" smtClean="0"/>
              <a:t>29.1.2020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E228FB-6F31-4574-B7BA-68346F2AEA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00A67-91F7-49AF-ADCA-5AB0EF738A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9F705-E1EF-4F8C-977A-6603C3BEF53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8198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s://www.aikopa.fi/fi/Koulutukset/Kaynnissa-olevat-koulutukset/Matkalla-johtajaksi" TargetMode="External"/><Relationship Id="rId7" Type="http://schemas.openxmlformats.org/officeDocument/2006/relationships/hyperlink" Target="https://www.aikopa.fi/fi/Koulutukset/Tulossa/Vuorohoitoseminaari-2020" TargetMode="External"/><Relationship Id="rId2" Type="http://schemas.openxmlformats.org/officeDocument/2006/relationships/hyperlink" Target="https://www.aikopa.fi/fi/Koulutukset/Kaynnissa-olevat-koulutukset/Kainuun-sosiaalityon-koulutus--ja-kehittamishank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aikopa.fi/fi/Koulutukset/Kaynnissa-olevat-koulutukset/Tarinan-kertojat" TargetMode="External"/><Relationship Id="rId5" Type="http://schemas.openxmlformats.org/officeDocument/2006/relationships/hyperlink" Target="https://www.aikopa.fi/fi/Koulutukset/Kaynnissa-olevat-koulutukset/Varhaiskasvattaja---Kesyta-TVT!-" TargetMode="External"/><Relationship Id="rId4" Type="http://schemas.openxmlformats.org/officeDocument/2006/relationships/hyperlink" Target="https://www.aikopa.fi/fi/Koulutukset/Kaynnissa-olevat-koulutukset/Nyt-tarvitaan-tuke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ikopa.fi/fi/Koulutukset/Kaynnissa-olevat-koulutukset/Kainuun-kielipolku" TargetMode="External"/><Relationship Id="rId2" Type="http://schemas.openxmlformats.org/officeDocument/2006/relationships/hyperlink" Target="https://www.aikopa.fi/fi/Koulutukset/Kaynnissa-olevat-koulutukset/Haastava-lapsi-koulussa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www.aikopa.fi/fi/Koulutukset/Kaynnissa-olevat-koulutukset/Tutorkipinaa-Kainuuseen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lapland.fi/FI/Yksikot/Taiteiden-tiedekunta/Opinnot/Palvelumuotoilun-monialainen-maisteriohjelma" TargetMode="External"/><Relationship Id="rId2" Type="http://schemas.openxmlformats.org/officeDocument/2006/relationships/hyperlink" Target="https://www.aikopa.fi/fi/Koulutukset/Kaynnissa-olevat-koulutukset/Lukiouudistus-Kainuussa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www.aikopa.fi/fi/Koulutukset/Tulossa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D4872-B480-4E2B-865A-2D36AC93E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6707"/>
          </a:xfrm>
        </p:spPr>
        <p:txBody>
          <a:bodyPr>
            <a:noAutofit/>
          </a:bodyPr>
          <a:lstStyle/>
          <a:p>
            <a:r>
              <a:rPr lang="fi-FI" sz="3600" b="1" dirty="0" err="1"/>
              <a:t>AIKOPAn</a:t>
            </a:r>
            <a:r>
              <a:rPr lang="fi-FI" sz="3600" b="1" dirty="0"/>
              <a:t> hankkeet, koulutukset, seminaarit: käynnissä olevat, tulossa, </a:t>
            </a:r>
            <a:r>
              <a:rPr lang="fi-FI" sz="3600" b="1" dirty="0" err="1"/>
              <a:t>AIKOPAn</a:t>
            </a:r>
            <a:r>
              <a:rPr lang="fi-FI" sz="3600" b="1" dirty="0"/>
              <a:t> koordinoimat</a:t>
            </a:r>
            <a:endParaRPr lang="fi-FI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8FC9C-B129-462C-A529-BD50AD4B0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21676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i-FI" altLang="fi-FI" sz="3400" dirty="0">
                <a:hlinkClick r:id="rId2"/>
              </a:rPr>
              <a:t>KASKK</a:t>
            </a:r>
            <a:r>
              <a:rPr lang="fi-FI" altLang="fi-FI" sz="3400" dirty="0"/>
              <a:t> – Kainuun sosiaalityön koulutus- ja kehittämishanke 2018 – 2020 (ESR, Itä-Suomen yliopisto, Kainuun sote)</a:t>
            </a:r>
          </a:p>
          <a:p>
            <a:pPr marL="0" indent="0">
              <a:buNone/>
            </a:pPr>
            <a:r>
              <a:rPr lang="fi-FI" altLang="fi-FI" sz="3400" dirty="0"/>
              <a:t>ESR-hakuun: Jatko-opintojen turvaaminen alueella (</a:t>
            </a:r>
            <a:r>
              <a:rPr lang="fi-FI" altLang="fi-FI" sz="3400" dirty="0" err="1"/>
              <a:t>TOHOPIn</a:t>
            </a:r>
            <a:r>
              <a:rPr lang="fi-FI" altLang="fi-FI" sz="3400" dirty="0"/>
              <a:t> jatkohanke: </a:t>
            </a:r>
            <a:r>
              <a:rPr lang="fi-FI" altLang="fi-FI" sz="3400" dirty="0" err="1"/>
              <a:t>eMentorointi</a:t>
            </a:r>
            <a:r>
              <a:rPr lang="fi-FI" altLang="fi-FI" sz="3400" dirty="0"/>
              <a:t>)</a:t>
            </a:r>
          </a:p>
          <a:p>
            <a:pPr marL="0" indent="0">
              <a:buNone/>
            </a:pPr>
            <a:endParaRPr lang="fi-FI" altLang="fi-FI" sz="3400" dirty="0"/>
          </a:p>
          <a:p>
            <a:pPr marL="0" indent="0">
              <a:buNone/>
            </a:pPr>
            <a:r>
              <a:rPr lang="fi-FI" altLang="fi-FI" sz="3400" dirty="0">
                <a:hlinkClick r:id="rId3"/>
              </a:rPr>
              <a:t>Matkalla johtajaksi </a:t>
            </a:r>
            <a:r>
              <a:rPr lang="fi-FI" altLang="fi-FI" sz="3400" dirty="0"/>
              <a:t>– perehdytys päiväkodin johtajan työhön, 8/2019 – 12/2020 (OPH)</a:t>
            </a:r>
          </a:p>
          <a:p>
            <a:pPr marL="0" indent="0">
              <a:buNone/>
            </a:pPr>
            <a:r>
              <a:rPr lang="fi-FI" altLang="fi-FI" sz="3400" dirty="0">
                <a:hlinkClick r:id="rId4"/>
              </a:rPr>
              <a:t>Nyt tarvitaan tukea! </a:t>
            </a:r>
            <a:r>
              <a:rPr lang="fi-FI" altLang="fi-FI" sz="3400" dirty="0"/>
              <a:t>– Lapsen tuen tarpeet varhaiskasvatuksessa, 8/2019 – 12/2020 (OPH)</a:t>
            </a:r>
          </a:p>
          <a:p>
            <a:pPr marL="0" indent="0">
              <a:buNone/>
            </a:pPr>
            <a:r>
              <a:rPr lang="fi-FI" altLang="fi-FI" sz="3400" dirty="0">
                <a:hlinkClick r:id="rId5"/>
              </a:rPr>
              <a:t>Varhaiskasvattaja</a:t>
            </a:r>
            <a:r>
              <a:rPr lang="fi-FI" altLang="fi-FI" sz="3400" dirty="0"/>
              <a:t> – Kesytä TVT! 11/2019 – 4/2020 (OPH)</a:t>
            </a:r>
          </a:p>
          <a:p>
            <a:pPr marL="0" indent="0">
              <a:buNone/>
            </a:pPr>
            <a:r>
              <a:rPr lang="fi-FI" altLang="fi-FI" sz="3400" dirty="0">
                <a:hlinkClick r:id="rId6"/>
              </a:rPr>
              <a:t>Tarinankertojat</a:t>
            </a:r>
            <a:r>
              <a:rPr lang="fi-FI" altLang="fi-FI" sz="3400" dirty="0"/>
              <a:t>, 1/2020 – 12/2020 (OPH)</a:t>
            </a:r>
          </a:p>
          <a:p>
            <a:pPr marL="0" indent="0">
              <a:buNone/>
            </a:pPr>
            <a:r>
              <a:rPr lang="fi-FI" altLang="fi-FI" sz="3400" dirty="0">
                <a:hlinkClick r:id="rId7"/>
              </a:rPr>
              <a:t>Vuorohoitoseminaari 2020</a:t>
            </a:r>
            <a:endParaRPr lang="fi-FI" altLang="fi-FI" sz="3400" dirty="0"/>
          </a:p>
          <a:p>
            <a:pPr marL="0" indent="0">
              <a:buNone/>
            </a:pPr>
            <a:r>
              <a:rPr lang="fi-FI" altLang="fi-FI" sz="3400" dirty="0" err="1"/>
              <a:t>OPH:n</a:t>
            </a:r>
            <a:r>
              <a:rPr lang="fi-FI" altLang="fi-FI" sz="3400" dirty="0"/>
              <a:t> hakuun, helmikuu 2020</a:t>
            </a:r>
          </a:p>
          <a:p>
            <a:r>
              <a:rPr lang="fi-FI" sz="3400" dirty="0"/>
              <a:t>Taide varhaiskasvatuksessa</a:t>
            </a:r>
          </a:p>
          <a:p>
            <a:r>
              <a:rPr lang="fi-FI" sz="3400" dirty="0"/>
              <a:t>Alle 3-vuotiaiden pedagogiikka</a:t>
            </a:r>
          </a:p>
          <a:p>
            <a:r>
              <a:rPr lang="fi-FI" sz="3400" dirty="0"/>
              <a:t>Arviointi ja laatu</a:t>
            </a:r>
          </a:p>
          <a:p>
            <a:r>
              <a:rPr lang="fi-FI" sz="3400" dirty="0"/>
              <a:t>Leikkikipinää (yhdessä </a:t>
            </a:r>
            <a:r>
              <a:rPr lang="fi-FI" sz="3400" dirty="0" err="1"/>
              <a:t>TOPIKin</a:t>
            </a:r>
            <a:r>
              <a:rPr lang="fi-FI" sz="3400" dirty="0"/>
              <a:t> kanssa Iisalmeen)</a:t>
            </a:r>
          </a:p>
          <a:p>
            <a:r>
              <a:rPr lang="fi-FI" sz="3400" dirty="0"/>
              <a:t>Nyt tarvitaan tukea: lapsen tuen tarpeet varhaiskasvatuksessa (Iisalmeen)</a:t>
            </a:r>
          </a:p>
          <a:p>
            <a:pPr marL="0" indent="0">
              <a:buNone/>
            </a:pPr>
            <a:r>
              <a:rPr lang="fi-FI" sz="3400" dirty="0"/>
              <a:t>Haettu</a:t>
            </a:r>
          </a:p>
          <a:p>
            <a:r>
              <a:rPr lang="fi-FI" sz="3400" dirty="0"/>
              <a:t>Kohdataan vintillä (kirjasto)</a:t>
            </a:r>
          </a:p>
          <a:p>
            <a:r>
              <a:rPr lang="fi-FI" sz="3400" dirty="0"/>
              <a:t>Lukukummi (Kainuun kunnat)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60D2DD46-FFE6-4D11-8284-45FA284260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2" r="-1" b="-1"/>
          <a:stretch/>
        </p:blipFill>
        <p:spPr bwMode="auto">
          <a:xfrm>
            <a:off x="10104998" y="4763498"/>
            <a:ext cx="1972702" cy="201463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0713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D0966-A54C-4ED9-9CE8-59084231E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6813"/>
          </a:xfrm>
        </p:spPr>
        <p:txBody>
          <a:bodyPr>
            <a:normAutofit/>
          </a:bodyPr>
          <a:lstStyle/>
          <a:p>
            <a:r>
              <a:rPr lang="fi-FI" sz="3200" b="1" dirty="0" err="1"/>
              <a:t>AIKOPAn</a:t>
            </a:r>
            <a:r>
              <a:rPr lang="fi-FI" sz="3200" b="1" dirty="0"/>
              <a:t> hankkeet, koulutukset, seminaarit: käynnissä olevat, tulossa, </a:t>
            </a:r>
            <a:r>
              <a:rPr lang="fi-FI" sz="3200" b="1" dirty="0" err="1"/>
              <a:t>AIKOPAn</a:t>
            </a:r>
            <a:r>
              <a:rPr lang="fi-FI" sz="3200" b="1" dirty="0"/>
              <a:t> koordinoimat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F1B55F-E2BA-417B-93B1-165D02B22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1938"/>
            <a:ext cx="10515600" cy="505093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fi-FI" altLang="fi-FI" dirty="0">
                <a:hlinkClick r:id="rId2"/>
              </a:rPr>
              <a:t>Haastava lapsi koulussa</a:t>
            </a:r>
            <a:r>
              <a:rPr lang="fi-FI" altLang="fi-FI" dirty="0"/>
              <a:t>, 8/2019 – 12/2020 (OPH)</a:t>
            </a:r>
          </a:p>
          <a:p>
            <a:pPr marL="0" indent="0">
              <a:buNone/>
            </a:pPr>
            <a:r>
              <a:rPr lang="fi-FI" altLang="fi-FI" dirty="0">
                <a:hlinkClick r:id="rId3"/>
              </a:rPr>
              <a:t>Kainuun kielipolku</a:t>
            </a:r>
            <a:r>
              <a:rPr lang="fi-FI" altLang="fi-FI" dirty="0"/>
              <a:t>, 8/2019 – 12/2020 (OPH)</a:t>
            </a:r>
          </a:p>
          <a:p>
            <a:pPr marL="0" indent="0">
              <a:buNone/>
            </a:pPr>
            <a:r>
              <a:rPr lang="fi-FI" altLang="fi-FI" dirty="0">
                <a:hlinkClick r:id="rId4"/>
              </a:rPr>
              <a:t>Tutorkipinää Kainuuseen</a:t>
            </a:r>
            <a:r>
              <a:rPr lang="fi-FI" altLang="fi-FI" dirty="0"/>
              <a:t>, 8/2019 – 12/2020 (OPH)</a:t>
            </a:r>
          </a:p>
          <a:p>
            <a:pPr marL="0" indent="0">
              <a:buNone/>
            </a:pPr>
            <a:r>
              <a:rPr lang="fi-FI" altLang="fi-FI" dirty="0"/>
              <a:t>Kaksikielinen Kajaani 8/2019 – 12/2020 (OPH, Kajaanin oma hanke)</a:t>
            </a:r>
          </a:p>
          <a:p>
            <a:pPr marL="0" indent="0">
              <a:buNone/>
            </a:pPr>
            <a:r>
              <a:rPr lang="fi-FI" altLang="fi-FI" dirty="0"/>
              <a:t>Tutoroinnista ideoita opettajuuteen, 1/2020 – 7/2021 (OPH, Kajaanin oma </a:t>
            </a:r>
            <a:r>
              <a:rPr lang="fi-FI" altLang="fi-FI" dirty="0" err="1"/>
              <a:t>pedatutorhanke</a:t>
            </a:r>
            <a:r>
              <a:rPr lang="fi-FI" altLang="fi-FI" dirty="0"/>
              <a:t>)</a:t>
            </a:r>
          </a:p>
          <a:p>
            <a:pPr marL="0" indent="0">
              <a:buNone/>
            </a:pPr>
            <a:r>
              <a:rPr lang="fi-FI" altLang="fi-FI" dirty="0"/>
              <a:t>Kainuun arviointitutorit 1/2020 – 7/2021 (OPH, Suomussalmi hallinnoi)</a:t>
            </a:r>
          </a:p>
          <a:p>
            <a:pPr marL="0" indent="0">
              <a:buNone/>
            </a:pPr>
            <a:endParaRPr lang="fi-FI" altLang="fi-FI" dirty="0"/>
          </a:p>
          <a:p>
            <a:pPr marL="0" lvl="0" indent="0">
              <a:buNone/>
            </a:pPr>
            <a:r>
              <a:rPr lang="fi-FI" dirty="0"/>
              <a:t>Kainuun osaajien ohjausryhmässä päätetyt teemat (</a:t>
            </a:r>
            <a:r>
              <a:rPr lang="fi-FI" dirty="0" err="1"/>
              <a:t>OPH:n</a:t>
            </a:r>
            <a:r>
              <a:rPr lang="fi-FI" dirty="0"/>
              <a:t> haku helmikuu 2020)</a:t>
            </a:r>
          </a:p>
          <a:p>
            <a:r>
              <a:rPr lang="fi-FI" dirty="0"/>
              <a:t>Hyvinvointi; rehtoreille, koulun- ja päiväkodinjohtajille tarkoitettu kokonaisuus</a:t>
            </a:r>
          </a:p>
          <a:p>
            <a:r>
              <a:rPr lang="fi-FI" dirty="0"/>
              <a:t>Kolmiportainen tuki, ohjaus ja erityisopetus luokan- ja aineenopettajan työssä</a:t>
            </a:r>
          </a:p>
          <a:p>
            <a:r>
              <a:rPr lang="fi-FI" dirty="0"/>
              <a:t>Oppimisympäristöjen monipuolistaminen, </a:t>
            </a:r>
            <a:r>
              <a:rPr lang="fi-FI" dirty="0" err="1"/>
              <a:t>maker</a:t>
            </a:r>
            <a:r>
              <a:rPr lang="fi-FI" dirty="0"/>
              <a:t>-kulttuuri, värkkääminen ja STEAM opetuksessa</a:t>
            </a:r>
          </a:p>
          <a:p>
            <a:r>
              <a:rPr lang="fi-FI" dirty="0"/>
              <a:t>Pakohuonepedagogiikka</a:t>
            </a:r>
          </a:p>
          <a:p>
            <a:pPr marL="0" indent="0">
              <a:buNone/>
            </a:pPr>
            <a:r>
              <a:rPr lang="fi-FI" dirty="0"/>
              <a:t>Käsityön opetuksen kehittäminen (Pohjois-Savo)</a:t>
            </a:r>
          </a:p>
          <a:p>
            <a:pPr marL="0" indent="0">
              <a:buNone/>
            </a:pPr>
            <a:r>
              <a:rPr lang="fi-FI" dirty="0"/>
              <a:t>Ratkaisukeskeinen neuropsykiatrinen valmentaja erityisopettajille (30 op)</a:t>
            </a:r>
          </a:p>
          <a:p>
            <a:pPr marL="0" indent="0">
              <a:buNone/>
            </a:pPr>
            <a:r>
              <a:rPr lang="fi-FI" altLang="fi-FI" dirty="0" err="1"/>
              <a:t>Kainutlaatuinen</a:t>
            </a:r>
            <a:r>
              <a:rPr lang="fi-FI" altLang="fi-FI" dirty="0"/>
              <a:t> ope, vuonna 2020 toteutuksessa mukana vain Kajaani, suunnitteilla toteutus myös Pohjois-Savossa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altLang="fi-FI" dirty="0"/>
          </a:p>
          <a:p>
            <a:pPr marL="0" indent="0">
              <a:buNone/>
            </a:pPr>
            <a:endParaRPr lang="fi-FI" altLang="fi-FI" sz="2000" dirty="0"/>
          </a:p>
          <a:p>
            <a:endParaRPr lang="fi-FI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0F969827-CADA-486B-A941-16D6085376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2" r="-1" b="-1"/>
          <a:stretch/>
        </p:blipFill>
        <p:spPr bwMode="auto">
          <a:xfrm>
            <a:off x="10219298" y="3525248"/>
            <a:ext cx="1972702" cy="201463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6876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4DE02-2590-4F7A-92BB-C03E4DA7A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81049"/>
            <a:ext cx="10515600" cy="1152525"/>
          </a:xfrm>
        </p:spPr>
        <p:txBody>
          <a:bodyPr>
            <a:normAutofit/>
          </a:bodyPr>
          <a:lstStyle/>
          <a:p>
            <a:r>
              <a:rPr lang="fi-FI" sz="3200" b="1" dirty="0" err="1"/>
              <a:t>AIKOPAn</a:t>
            </a:r>
            <a:r>
              <a:rPr lang="fi-FI" sz="3200" b="1" dirty="0"/>
              <a:t> hankkeet, koulutukset, seminaarit: käynnissä olevat, tulossa, </a:t>
            </a:r>
            <a:r>
              <a:rPr lang="fi-FI" sz="3200" b="1" dirty="0" err="1"/>
              <a:t>AIKOPAn</a:t>
            </a:r>
            <a:r>
              <a:rPr lang="fi-FI" sz="3200" b="1" dirty="0"/>
              <a:t> koordinoimat</a:t>
            </a:r>
            <a:endParaRPr lang="fi-FI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37A3CA-5C55-4FCF-AA57-FCAD17B1A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i-FI" altLang="fi-FI" sz="2000" dirty="0">
              <a:hlinkClick r:id="rId2"/>
            </a:endParaRPr>
          </a:p>
          <a:p>
            <a:pPr marL="0" indent="0">
              <a:buNone/>
            </a:pPr>
            <a:r>
              <a:rPr lang="fi-FI" altLang="fi-FI" sz="2000" dirty="0">
                <a:hlinkClick r:id="rId2"/>
              </a:rPr>
              <a:t>Lukiouudistus Kainuussa</a:t>
            </a:r>
            <a:r>
              <a:rPr lang="fi-FI" altLang="fi-FI" sz="2000" dirty="0"/>
              <a:t>, 8/2019 – 12/2020 (OPH, 5 kunnan yhteinen toteutus)</a:t>
            </a:r>
          </a:p>
          <a:p>
            <a:pPr marL="0" indent="0">
              <a:buNone/>
            </a:pPr>
            <a:r>
              <a:rPr lang="fi-FI" altLang="fi-FI" sz="2000" dirty="0"/>
              <a:t>Kajaanin kaupungin esimieskoulutus 2019-2020</a:t>
            </a:r>
          </a:p>
          <a:p>
            <a:pPr marL="0" indent="0">
              <a:buNone/>
            </a:pPr>
            <a:r>
              <a:rPr lang="fi-FI" altLang="fi-FI" sz="2000" dirty="0">
                <a:hlinkClick r:id="rId3"/>
              </a:rPr>
              <a:t>PAMA</a:t>
            </a:r>
            <a:r>
              <a:rPr lang="fi-FI" altLang="fi-FI" sz="2000" dirty="0"/>
              <a:t> – Palvelumuotoilun monialainen maisteriohjelma 9/2019 – 7/2022 (</a:t>
            </a:r>
            <a:r>
              <a:rPr lang="fi-FI" altLang="fi-FI" sz="2000" dirty="0" err="1"/>
              <a:t>KAMK:n</a:t>
            </a:r>
            <a:r>
              <a:rPr lang="fi-FI" altLang="fi-FI" sz="2000" dirty="0"/>
              <a:t> hanke)</a:t>
            </a:r>
          </a:p>
          <a:p>
            <a:pPr marL="0" indent="0">
              <a:buNone/>
            </a:pPr>
            <a:endParaRPr lang="fi-FI" altLang="fi-FI" sz="2000" dirty="0"/>
          </a:p>
          <a:p>
            <a:pPr marL="0" indent="0">
              <a:buNone/>
            </a:pPr>
            <a:r>
              <a:rPr lang="fi-FI" altLang="fi-FI" sz="2000" dirty="0"/>
              <a:t>Selvitystyö opetushenkilöstön saatavuudesta 2020-luvulla -&gt; ratkaisujen löytäminen, koulutusten toteuttaminen Kajaanissa</a:t>
            </a:r>
          </a:p>
          <a:p>
            <a:pPr marL="0" indent="0">
              <a:buNone/>
            </a:pPr>
            <a:r>
              <a:rPr lang="fi-FI" altLang="fi-FI" sz="2000" dirty="0"/>
              <a:t>-&gt; Varhaiskasvatuksen opettajien koulutus: </a:t>
            </a:r>
            <a:r>
              <a:rPr lang="fi-FI" altLang="fi-FI" sz="2000" dirty="0" err="1"/>
              <a:t>OKM:n</a:t>
            </a:r>
            <a:r>
              <a:rPr lang="fi-FI" altLang="fi-FI" sz="2000" dirty="0"/>
              <a:t> haku helmikuu 2020?</a:t>
            </a:r>
          </a:p>
          <a:p>
            <a:pPr marL="0" indent="0">
              <a:buNone/>
            </a:pPr>
            <a:endParaRPr lang="fi-FI" altLang="fi-FI" sz="2000" dirty="0"/>
          </a:p>
          <a:p>
            <a:pPr marL="0" indent="0">
              <a:buNone/>
            </a:pPr>
            <a:r>
              <a:rPr lang="fi-FI" altLang="fi-FI" sz="2000" dirty="0">
                <a:hlinkClick r:id="rId4"/>
              </a:rPr>
              <a:t>Ensiapukoulutukset</a:t>
            </a:r>
            <a:endParaRPr lang="fi-FI" altLang="fi-FI" sz="2000" dirty="0"/>
          </a:p>
          <a:p>
            <a:pPr marL="0" indent="0">
              <a:buNone/>
            </a:pPr>
            <a:r>
              <a:rPr lang="fi-FI" altLang="fi-FI" sz="2000" dirty="0"/>
              <a:t>Lukutaito-hanke (TOPIK)</a:t>
            </a:r>
          </a:p>
          <a:p>
            <a:endParaRPr lang="fi-FI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10FC34AB-DFE5-4DD5-B461-640ECA4F34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2" r="-1" b="-1"/>
          <a:stretch/>
        </p:blipFill>
        <p:spPr bwMode="auto">
          <a:xfrm>
            <a:off x="10047848" y="4725398"/>
            <a:ext cx="1972702" cy="2014639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7171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7C20A-338E-4F68-9BB8-9D3E09B16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19138"/>
          </a:xfrm>
        </p:spPr>
        <p:txBody>
          <a:bodyPr>
            <a:normAutofit/>
          </a:bodyPr>
          <a:lstStyle/>
          <a:p>
            <a:r>
              <a:rPr lang="fi-FI" sz="3600" b="1" dirty="0" err="1"/>
              <a:t>AIKOPAn</a:t>
            </a:r>
            <a:r>
              <a:rPr lang="fi-FI" sz="3600" b="1" dirty="0"/>
              <a:t> muita tehtäviä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E37B9-49B2-4587-832F-C92818138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0200"/>
            <a:ext cx="10515600" cy="4576763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2000" dirty="0"/>
              <a:t>Kainuun alue, Kainuun osaajat: opetus- ja kasvatusalan hankesuunnittelu, hankkeiden koordinointi</a:t>
            </a:r>
          </a:p>
          <a:p>
            <a:pPr marL="0" indent="0">
              <a:buNone/>
            </a:pPr>
            <a:r>
              <a:rPr lang="fi-FI" altLang="fi-FI" sz="2000" dirty="0"/>
              <a:t>Kainuun sote &amp; </a:t>
            </a:r>
            <a:r>
              <a:rPr lang="fi-FI" altLang="fi-FI" sz="2000" dirty="0" err="1"/>
              <a:t>Kamk</a:t>
            </a:r>
            <a:r>
              <a:rPr lang="fi-FI" altLang="fi-FI" sz="2000" dirty="0"/>
              <a:t> &amp; KAO yhteistyösopimus koulutus- ja kehittämistoiminnassa + tulossa myös KASKK-hankkeen osalta yhteistyösopimus UEF &amp; Kainuun sote</a:t>
            </a:r>
          </a:p>
          <a:p>
            <a:pPr marL="0" indent="0">
              <a:buNone/>
            </a:pPr>
            <a:r>
              <a:rPr lang="fi-FI" altLang="fi-FI" sz="2000" dirty="0"/>
              <a:t>Kainuun </a:t>
            </a:r>
            <a:r>
              <a:rPr lang="fi-FI" altLang="fi-FI" sz="2000" dirty="0" err="1"/>
              <a:t>ELY:n</a:t>
            </a:r>
            <a:r>
              <a:rPr lang="fi-FI" altLang="fi-FI" sz="2000" dirty="0"/>
              <a:t> ELO-ryhmä (Elinikäisen ohjauksen ohjaus- ja yhteistyöryhmä)</a:t>
            </a:r>
          </a:p>
          <a:p>
            <a:pPr marL="0" indent="0">
              <a:buNone/>
            </a:pPr>
            <a:r>
              <a:rPr lang="fi-FI" altLang="fi-FI" sz="2000" dirty="0"/>
              <a:t>Kainuun liitto: Koulutusasian neuvottelukunta, Ennakointi- ja seurantaryhmä</a:t>
            </a:r>
          </a:p>
          <a:p>
            <a:pPr marL="0" indent="0">
              <a:buNone/>
            </a:pPr>
            <a:r>
              <a:rPr lang="fi-FI" altLang="fi-FI" sz="2000" dirty="0"/>
              <a:t>Yhteistyö muiden koulutusorganisaatioiden kanssa</a:t>
            </a:r>
          </a:p>
          <a:p>
            <a:pPr marL="0" indent="0">
              <a:buNone/>
            </a:pPr>
            <a:r>
              <a:rPr lang="fi-FI" altLang="fi-FI" sz="2000" dirty="0"/>
              <a:t>Psykologien maisterikoulutuksen saaminen Kajaaniin</a:t>
            </a:r>
          </a:p>
          <a:p>
            <a:pPr marL="0" indent="0">
              <a:buNone/>
            </a:pPr>
            <a:r>
              <a:rPr lang="fi-FI" altLang="fi-FI" sz="2000" dirty="0" err="1"/>
              <a:t>AIKOPAn</a:t>
            </a:r>
            <a:r>
              <a:rPr lang="fi-FI" altLang="fi-FI" sz="2000" dirty="0"/>
              <a:t> oma kehittämis-/kehittymishanke? VR koulutusten tueksi</a:t>
            </a:r>
          </a:p>
          <a:p>
            <a:pPr marL="0" indent="0">
              <a:buNone/>
            </a:pPr>
            <a:endParaRPr lang="fi-FI" altLang="fi-FI" dirty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9BD8A7E-BE1D-4C8C-B128-1599FF8011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82" r="-1" b="-1"/>
          <a:stretch/>
        </p:blipFill>
        <p:spPr bwMode="auto">
          <a:xfrm>
            <a:off x="251196" y="5561763"/>
            <a:ext cx="1187079" cy="121231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0642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EBF3E35C8C7854A907F2D1BA1741A0B" ma:contentTypeVersion="12" ma:contentTypeDescription="Luo uusi asiakirja." ma:contentTypeScope="" ma:versionID="777ccfa97582aa6454994bbd8149e98c">
  <xsd:schema xmlns:xsd="http://www.w3.org/2001/XMLSchema" xmlns:xs="http://www.w3.org/2001/XMLSchema" xmlns:p="http://schemas.microsoft.com/office/2006/metadata/properties" xmlns:ns2="c51b9de4-5cae-4fa0-83b2-0825684e0722" xmlns:ns3="ee8f458c-77a8-4e3b-8893-0d835332e5ae" targetNamespace="http://schemas.microsoft.com/office/2006/metadata/properties" ma:root="true" ma:fieldsID="277d33a07cb65d760a8c43027bda7e2a" ns2:_="" ns3:_="">
    <xsd:import namespace="c51b9de4-5cae-4fa0-83b2-0825684e0722"/>
    <xsd:import namespace="ee8f458c-77a8-4e3b-8893-0d835332e5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teema" minOccurs="0"/>
                <xsd:element ref="ns2:Vuosi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1b9de4-5cae-4fa0-83b2-0825684e07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teema" ma:index="10" nillable="true" ma:displayName="teema" ma:format="Dropdown" ma:internalName="teema">
      <xsd:simpleType>
        <xsd:restriction base="dms:Text">
          <xsd:maxLength value="255"/>
        </xsd:restriction>
      </xsd:simpleType>
    </xsd:element>
    <xsd:element name="Vuosi" ma:index="11" nillable="true" ma:displayName="Vuosi" ma:description="Koska ajankohtainen" ma:format="Dropdown" ma:internalName="Vuosi">
      <xsd:simpleType>
        <xsd:restriction base="dms:Text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8f458c-77a8-4e3b-8893-0d835332e5ae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ema xmlns="c51b9de4-5cae-4fa0-83b2-0825684e0722" xsi:nil="true"/>
    <Vuosi xmlns="c51b9de4-5cae-4fa0-83b2-0825684e0722" xsi:nil="true"/>
  </documentManagement>
</p:properties>
</file>

<file path=customXml/itemProps1.xml><?xml version="1.0" encoding="utf-8"?>
<ds:datastoreItem xmlns:ds="http://schemas.openxmlformats.org/officeDocument/2006/customXml" ds:itemID="{0B50C6A1-BF86-4E1F-92F7-6400760A19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C53D32-5A51-4180-99DE-339709F336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1b9de4-5cae-4fa0-83b2-0825684e0722"/>
    <ds:schemaRef ds:uri="ee8f458c-77a8-4e3b-8893-0d835332e5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813C22-3916-48D7-AE89-A8A57800E789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c51b9de4-5cae-4fa0-83b2-0825684e0722"/>
    <ds:schemaRef ds:uri="http://purl.org/dc/elements/1.1/"/>
    <ds:schemaRef ds:uri="http://schemas.microsoft.com/office/2006/metadata/properties"/>
    <ds:schemaRef ds:uri="ee8f458c-77a8-4e3b-8893-0d835332e5a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436</Words>
  <Application>Microsoft Office PowerPoint</Application>
  <PresentationFormat>Widescreen</PresentationFormat>
  <Paragraphs>55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AIKOPAn hankkeet, koulutukset, seminaarit: käynnissä olevat, tulossa, AIKOPAn koordinoimat</vt:lpstr>
      <vt:lpstr>AIKOPAn hankkeet, koulutukset, seminaarit: käynnissä olevat, tulossa, AIKOPAn koordinoimat</vt:lpstr>
      <vt:lpstr>AIKOPAn hankkeet, koulutukset, seminaarit: käynnissä olevat, tulossa, AIKOPAn koordinoimat</vt:lpstr>
      <vt:lpstr>AIKOPAn muita tehtäviä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Salomäki Irene</dc:creator>
  <cp:lastModifiedBy>Vesa Virtanen</cp:lastModifiedBy>
  <cp:revision>9</cp:revision>
  <dcterms:created xsi:type="dcterms:W3CDTF">2020-01-23T10:41:20Z</dcterms:created>
  <dcterms:modified xsi:type="dcterms:W3CDTF">2020-01-29T08:09:24Z</dcterms:modified>
</cp:coreProperties>
</file>