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ms-exce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712" r:id="rId2"/>
    <p:sldMasterId id="2147483724" r:id="rId3"/>
    <p:sldMasterId id="2147483722" r:id="rId4"/>
  </p:sldMasterIdLst>
  <p:notesMasterIdLst>
    <p:notesMasterId r:id="rId22"/>
  </p:notesMasterIdLst>
  <p:handoutMasterIdLst>
    <p:handoutMasterId r:id="rId23"/>
  </p:handoutMasterIdLst>
  <p:sldIdLst>
    <p:sldId id="262" r:id="rId5"/>
    <p:sldId id="263" r:id="rId6"/>
    <p:sldId id="776" r:id="rId7"/>
    <p:sldId id="778" r:id="rId8"/>
    <p:sldId id="780" r:id="rId9"/>
    <p:sldId id="764" r:id="rId10"/>
    <p:sldId id="765" r:id="rId11"/>
    <p:sldId id="766" r:id="rId12"/>
    <p:sldId id="767" r:id="rId13"/>
    <p:sldId id="768" r:id="rId14"/>
    <p:sldId id="769" r:id="rId15"/>
    <p:sldId id="770" r:id="rId16"/>
    <p:sldId id="771" r:id="rId17"/>
    <p:sldId id="772" r:id="rId18"/>
    <p:sldId id="773" r:id="rId19"/>
    <p:sldId id="774" r:id="rId20"/>
    <p:sldId id="775" r:id="rId21"/>
  </p:sldIdLst>
  <p:sldSz cx="9144000" cy="6858000" type="screen4x3"/>
  <p:notesSz cx="6794500" cy="9906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A"/>
    <a:srgbClr val="FFCC00"/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08" autoAdjust="0"/>
    <p:restoredTop sz="94062" autoAdjust="0"/>
  </p:normalViewPr>
  <p:slideViewPr>
    <p:cSldViewPr snapToGrid="0" snapToObjects="1">
      <p:cViewPr varScale="1">
        <p:scale>
          <a:sx n="81" d="100"/>
          <a:sy n="81" d="100"/>
        </p:scale>
        <p:origin x="-2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511515113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711535315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911555517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31139391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41140402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51141413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61142424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71143435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81144446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591145457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01146468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11147479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211484810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311494911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excel6411505012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Yhteisöllisyys yksikössämme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Lähiesimiestyö</c:v>
                </c:pt>
                <c:pt idx="4">
                  <c:v>Strateginen johtaminen,  Yliopistotaso (rehtoraatti, dekanaatti, hallinnon johto)</c:v>
                </c:pt>
                <c:pt idx="5">
                  <c:v>Strateginen johtaminen, t iedekunta / laitos / yksikkö</c:v>
                </c:pt>
                <c:pt idx="6">
                  <c:v>KESKIARVOT</c:v>
                </c:pt>
              </c:strCache>
            </c:strRef>
          </c:cat>
          <c:val>
            <c:numRef>
              <c:f>T1!$B$2:$B$8</c:f>
              <c:numCache>
                <c:formatCode>General</c:formatCode>
                <c:ptCount val="7"/>
                <c:pt idx="0">
                  <c:v>3.323</c:v>
                </c:pt>
                <c:pt idx="1">
                  <c:v>3.6619999999999999</c:v>
                </c:pt>
                <c:pt idx="2">
                  <c:v>3.3439999999999999</c:v>
                </c:pt>
                <c:pt idx="3">
                  <c:v>3.6469999999999998</c:v>
                </c:pt>
                <c:pt idx="4">
                  <c:v>2.6</c:v>
                </c:pt>
                <c:pt idx="5">
                  <c:v>3.3299999999999992</c:v>
                </c:pt>
                <c:pt idx="6">
                  <c:v>3.3179999999999992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Yhteisöllisyys yksikössämme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Lähiesimiestyö</c:v>
                </c:pt>
                <c:pt idx="4">
                  <c:v>Strateginen johtaminen,  Yliopistotaso (rehtoraatti, dekanaatti, hallinnon johto)</c:v>
                </c:pt>
                <c:pt idx="5">
                  <c:v>Strateginen johtaminen, t iedekunta / laitos / yksikkö</c:v>
                </c:pt>
                <c:pt idx="6">
                  <c:v>KESKIARVOT</c:v>
                </c:pt>
              </c:strCache>
            </c:strRef>
          </c:cat>
          <c:val>
            <c:numRef>
              <c:f>T1!$C$2:$C$8</c:f>
              <c:numCache>
                <c:formatCode>General</c:formatCode>
                <c:ptCount val="7"/>
                <c:pt idx="0">
                  <c:v>3.5070000000000001</c:v>
                </c:pt>
                <c:pt idx="1">
                  <c:v>3.6640000000000001</c:v>
                </c:pt>
                <c:pt idx="2">
                  <c:v>3.625</c:v>
                </c:pt>
                <c:pt idx="3">
                  <c:v>3.7159999999999997</c:v>
                </c:pt>
                <c:pt idx="4">
                  <c:v>2.7349999999999999</c:v>
                </c:pt>
                <c:pt idx="5">
                  <c:v>3.6080000000000001</c:v>
                </c:pt>
                <c:pt idx="6">
                  <c:v>3.4759999999999991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Yhteisöllisyys yksikössämme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Lähiesimiestyö</c:v>
                </c:pt>
                <c:pt idx="4">
                  <c:v>Strateginen johtaminen,  Yliopistotaso (rehtoraatti, dekanaatti, hallinnon johto)</c:v>
                </c:pt>
                <c:pt idx="5">
                  <c:v>Strateginen johtaminen, t iedekunta / laitos / yksikkö</c:v>
                </c:pt>
                <c:pt idx="6">
                  <c:v>KESKIARVOT</c:v>
                </c:pt>
              </c:strCache>
            </c:strRef>
          </c:cat>
          <c:val>
            <c:numRef>
              <c:f>T1!$D$2:$D$8</c:f>
              <c:numCache>
                <c:formatCode>General</c:formatCode>
                <c:ptCount val="7"/>
                <c:pt idx="0">
                  <c:v>3.2290000000000001</c:v>
                </c:pt>
                <c:pt idx="1">
                  <c:v>3.536999999999999</c:v>
                </c:pt>
                <c:pt idx="2">
                  <c:v>3.0739999999999998</c:v>
                </c:pt>
                <c:pt idx="3">
                  <c:v>3.6080000000000001</c:v>
                </c:pt>
                <c:pt idx="4">
                  <c:v>2.484</c:v>
                </c:pt>
                <c:pt idx="5">
                  <c:v>3.2349999999999999</c:v>
                </c:pt>
                <c:pt idx="6">
                  <c:v>3.194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Yhteisöllisyys yksikössämme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Lähiesimiestyö</c:v>
                </c:pt>
                <c:pt idx="4">
                  <c:v>Strateginen johtaminen,  Yliopistotaso (rehtoraatti, dekanaatti, hallinnon johto)</c:v>
                </c:pt>
                <c:pt idx="5">
                  <c:v>Strateginen johtaminen, t iedekunta / laitos / yksikkö</c:v>
                </c:pt>
                <c:pt idx="6">
                  <c:v>KESKIARVOT</c:v>
                </c:pt>
              </c:strCache>
            </c:strRef>
          </c:cat>
          <c:val>
            <c:numRef>
              <c:f>T1!$E$2:$E$8</c:f>
              <c:numCache>
                <c:formatCode>General</c:formatCode>
                <c:ptCount val="7"/>
                <c:pt idx="0">
                  <c:v>3.1880000000000002</c:v>
                </c:pt>
                <c:pt idx="1">
                  <c:v>3.4749999999999992</c:v>
                </c:pt>
                <c:pt idx="2">
                  <c:v>3.3499999999999992</c:v>
                </c:pt>
                <c:pt idx="3">
                  <c:v>3.589</c:v>
                </c:pt>
                <c:pt idx="4">
                  <c:v>2.4699999999999998</c:v>
                </c:pt>
                <c:pt idx="5">
                  <c:v>3.347</c:v>
                </c:pt>
                <c:pt idx="6">
                  <c:v>3.2359999999999998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665088"/>
        <c:axId val="22666624"/>
      </c:barChart>
      <c:catAx>
        <c:axId val="226650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2700000"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666624"/>
        <c:crosses val="autoZero"/>
        <c:auto val="1"/>
        <c:lblAlgn val="ctr"/>
        <c:lblOffset val="100"/>
        <c:noMultiLvlLbl val="1"/>
      </c:catAx>
      <c:valAx>
        <c:axId val="22666624"/>
        <c:scaling>
          <c:orientation val="minMax"/>
          <c:max val="5"/>
          <c:min val="1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6650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8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Lähiesimiestyö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Strateginen johtaminen, t iedekunta / laitos / yksikkö</c:v>
                </c:pt>
                <c:pt idx="4">
                  <c:v>Yhteisöllisyys yksikössämme</c:v>
                </c:pt>
                <c:pt idx="5">
                  <c:v>Strateginen johtaminen,  Yliopistotaso (rehtoraatti, dekanaatti, hallinnon johto)</c:v>
                </c:pt>
                <c:pt idx="6">
                  <c:v>KESKIARVOT</c:v>
                </c:pt>
              </c:strCache>
            </c:strRef>
          </c:cat>
          <c:val>
            <c:numRef>
              <c:f>T1!$B$2:$B$8</c:f>
              <c:numCache>
                <c:formatCode>General</c:formatCode>
                <c:ptCount val="7"/>
                <c:pt idx="0">
                  <c:v>3.7159999999999997</c:v>
                </c:pt>
                <c:pt idx="1">
                  <c:v>3.6640000000000001</c:v>
                </c:pt>
                <c:pt idx="2">
                  <c:v>3.625</c:v>
                </c:pt>
                <c:pt idx="3">
                  <c:v>3.6080000000000001</c:v>
                </c:pt>
                <c:pt idx="4">
                  <c:v>3.5070000000000001</c:v>
                </c:pt>
                <c:pt idx="5">
                  <c:v>2.7349999999999999</c:v>
                </c:pt>
                <c:pt idx="6">
                  <c:v>3.4759999999999991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163840"/>
        <c:axId val="22165376"/>
      </c:barChart>
      <c:catAx>
        <c:axId val="221638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2700000"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165376"/>
        <c:crosses val="autoZero"/>
        <c:auto val="1"/>
        <c:lblAlgn val="ctr"/>
        <c:lblOffset val="100"/>
        <c:noMultiLvlLbl val="1"/>
      </c:catAx>
      <c:valAx>
        <c:axId val="22165376"/>
        <c:scaling>
          <c:orientation val="minMax"/>
          <c:max val="5"/>
          <c:min val="1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1638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8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T1!$A$2:$A$8</c:f>
              <c:strCache>
                <c:ptCount val="7"/>
                <c:pt idx="0">
                  <c:v>Lähiesimiestyö</c:v>
                </c:pt>
                <c:pt idx="1">
                  <c:v>Oman työn sisältö ja osaaminen</c:v>
                </c:pt>
                <c:pt idx="2">
                  <c:v>Työolot</c:v>
                </c:pt>
                <c:pt idx="3">
                  <c:v>Strateginen johtaminen, t iedekunta / laitos / yksikkö</c:v>
                </c:pt>
                <c:pt idx="4">
                  <c:v>Yhteisöllisyys yksikössämme</c:v>
                </c:pt>
                <c:pt idx="5">
                  <c:v>Strateginen johtaminen,  Yliopistotaso (rehtoraatti, dekanaatti, hallinnon johto)</c:v>
                </c:pt>
                <c:pt idx="6">
                  <c:v>KESKIARVOT</c:v>
                </c:pt>
              </c:strCache>
            </c:strRef>
          </c:cat>
          <c:val>
            <c:numRef>
              <c:f>T1!$B$2:$B$8</c:f>
              <c:numCache>
                <c:formatCode>General</c:formatCode>
                <c:ptCount val="7"/>
                <c:pt idx="0">
                  <c:v>3.589</c:v>
                </c:pt>
                <c:pt idx="1">
                  <c:v>3.4749999999999992</c:v>
                </c:pt>
                <c:pt idx="2">
                  <c:v>3.3499999999999992</c:v>
                </c:pt>
                <c:pt idx="3">
                  <c:v>3.347</c:v>
                </c:pt>
                <c:pt idx="4">
                  <c:v>3.1880000000000002</c:v>
                </c:pt>
                <c:pt idx="5">
                  <c:v>2.4699999999999998</c:v>
                </c:pt>
                <c:pt idx="6">
                  <c:v>3.2359999999999998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3975808"/>
        <c:axId val="24293376"/>
      </c:barChart>
      <c:catAx>
        <c:axId val="239758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2700000"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4293376"/>
        <c:crosses val="autoZero"/>
        <c:auto val="1"/>
        <c:lblAlgn val="ctr"/>
        <c:lblOffset val="100"/>
        <c:noMultiLvlLbl val="1"/>
      </c:catAx>
      <c:valAx>
        <c:axId val="24293376"/>
        <c:scaling>
          <c:orientation val="minMax"/>
          <c:max val="5"/>
          <c:min val="1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39758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8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0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1. Tuemme ja kannustamme toisiamme.</c:v>
                </c:pt>
                <c:pt idx="1">
                  <c:v>2. Yksikkömme on kehitysmyönteinen.</c:v>
                </c:pt>
                <c:pt idx="2">
                  <c:v>3. Yksikössämme ei ole yksilöiden välistä haitallista kilpailua.</c:v>
                </c:pt>
                <c:pt idx="3">
                  <c:v>4. Huhut tai juorut eivät häiritse työntekoa.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3.6040000000000001</c:v>
                </c:pt>
                <c:pt idx="1">
                  <c:v>3.6539999999999999</c:v>
                </c:pt>
                <c:pt idx="2">
                  <c:v>3.3159999999999989</c:v>
                </c:pt>
                <c:pt idx="3">
                  <c:v>3.34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0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1. Tuemme ja kannustamme toisiamme.</c:v>
                </c:pt>
                <c:pt idx="1">
                  <c:v>2. Yksikkömme on kehitysmyönteinen.</c:v>
                </c:pt>
                <c:pt idx="2">
                  <c:v>3. Yksikössämme ei ole yksilöiden välistä haitallista kilpailua.</c:v>
                </c:pt>
                <c:pt idx="3">
                  <c:v>4. Huhut tai juorut eivät häiritse työntekoa.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3.7949999999999999</c:v>
                </c:pt>
                <c:pt idx="1">
                  <c:v>3.923</c:v>
                </c:pt>
                <c:pt idx="2">
                  <c:v>3.4359999999999991</c:v>
                </c:pt>
                <c:pt idx="3">
                  <c:v>3.4589999999999992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0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1. Tuemme ja kannustamme toisiamme.</c:v>
                </c:pt>
                <c:pt idx="1">
                  <c:v>2. Yksikkömme on kehitysmyönteinen.</c:v>
                </c:pt>
                <c:pt idx="2">
                  <c:v>3. Yksikössämme ei ole yksilöiden välistä haitallista kilpailua.</c:v>
                </c:pt>
                <c:pt idx="3">
                  <c:v>4. Huhut tai juorut eivät häiritse työntekoa.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3.488</c:v>
                </c:pt>
                <c:pt idx="1">
                  <c:v>3.581</c:v>
                </c:pt>
                <c:pt idx="2">
                  <c:v>3.1559999999999997</c:v>
                </c:pt>
                <c:pt idx="3">
                  <c:v>3.4619999999999997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0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1. Tuemme ja kannustamme toisiamme.</c:v>
                </c:pt>
                <c:pt idx="1">
                  <c:v>2. Yksikkömme on kehitysmyönteinen.</c:v>
                </c:pt>
                <c:pt idx="2">
                  <c:v>3. Yksikössämme ei ole yksilöiden välistä haitallista kilpailua.</c:v>
                </c:pt>
                <c:pt idx="3">
                  <c:v>4. Huhut tai juorut eivät häiritse työntekoa.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3.6739999999999999</c:v>
                </c:pt>
                <c:pt idx="1">
                  <c:v>3.6669999999999998</c:v>
                </c:pt>
                <c:pt idx="2">
                  <c:v>3.024</c:v>
                </c:pt>
                <c:pt idx="3">
                  <c:v>3.2789999999999999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88210048"/>
        <c:axId val="21758336"/>
      </c:barChart>
      <c:catAx>
        <c:axId val="88210048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10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758336"/>
        <c:crosses val="autoZero"/>
        <c:auto val="1"/>
        <c:lblAlgn val="ctr"/>
        <c:lblOffset val="100"/>
        <c:noMultiLvlLbl val="1"/>
      </c:catAx>
      <c:valAx>
        <c:axId val="21758336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10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882100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10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5. Meillä on toimivat menettelytavat vaikeiden asioiden puheeksi ottamiseksi.</c:v>
                </c:pt>
                <c:pt idx="1">
                  <c:v>6. Osaamista ja tietoa jaetaan työntekijöiden kesken riittävästi.</c:v>
                </c:pt>
                <c:pt idx="2">
                  <c:v>7. Kokouskäytäntömme palvelevat yksikön tavoitteiden saavuttamista.</c:v>
                </c:pt>
                <c:pt idx="3">
                  <c:v>8. Tasa-arvo ja yhdenvertaisuus toteutuvat yksikössämme.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2.8059999999999992</c:v>
                </c:pt>
                <c:pt idx="1">
                  <c:v>3.278</c:v>
                </c:pt>
                <c:pt idx="2">
                  <c:v>3.2</c:v>
                </c:pt>
                <c:pt idx="3">
                  <c:v>3.3859999999999997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5. Meillä on toimivat menettelytavat vaikeiden asioiden puheeksi ottamiseksi.</c:v>
                </c:pt>
                <c:pt idx="1">
                  <c:v>6. Osaamista ja tietoa jaetaan työntekijöiden kesken riittävästi.</c:v>
                </c:pt>
                <c:pt idx="2">
                  <c:v>7. Kokouskäytäntömme palvelevat yksikön tavoitteiden saavuttamista.</c:v>
                </c:pt>
                <c:pt idx="3">
                  <c:v>8. Tasa-arvo ja yhdenvertaisuus toteutuvat yksikössämme.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3.1389999999999998</c:v>
                </c:pt>
                <c:pt idx="1">
                  <c:v>3.4359999999999991</c:v>
                </c:pt>
                <c:pt idx="2">
                  <c:v>3.3329999999999993</c:v>
                </c:pt>
                <c:pt idx="3">
                  <c:v>3.5379999999999998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5. Meillä on toimivat menettelytavat vaikeiden asioiden puheeksi ottamiseksi.</c:v>
                </c:pt>
                <c:pt idx="1">
                  <c:v>6. Osaamista ja tietoa jaetaan työntekijöiden kesken riittävästi.</c:v>
                </c:pt>
                <c:pt idx="2">
                  <c:v>7. Kokouskäytäntömme palvelevat yksikön tavoitteiden saavuttamista.</c:v>
                </c:pt>
                <c:pt idx="3">
                  <c:v>8. Tasa-arvo ja yhdenvertaisuus toteutuvat yksikössämme.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2.6189999999999998</c:v>
                </c:pt>
                <c:pt idx="1">
                  <c:v>3.234</c:v>
                </c:pt>
                <c:pt idx="2">
                  <c:v>3.0640000000000001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5. Meillä on toimivat menettelytavat vaikeiden asioiden puheeksi ottamiseksi.</c:v>
                </c:pt>
                <c:pt idx="1">
                  <c:v>6. Osaamista ja tietoa jaetaan työntekijöiden kesken riittävästi.</c:v>
                </c:pt>
                <c:pt idx="2">
                  <c:v>7. Kokouskäytäntömme palvelevat yksikön tavoitteiden saavuttamista.</c:v>
                </c:pt>
                <c:pt idx="3">
                  <c:v>8. Tasa-arvo ja yhdenvertaisuus toteutuvat yksikössämme.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2.4749999999999992</c:v>
                </c:pt>
                <c:pt idx="1">
                  <c:v>2.9519999999999991</c:v>
                </c:pt>
                <c:pt idx="2">
                  <c:v>3.2440000000000002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1640320"/>
        <c:axId val="21641856"/>
      </c:barChart>
      <c:catAx>
        <c:axId val="21640320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641856"/>
        <c:crosses val="autoZero"/>
        <c:auto val="1"/>
        <c:lblAlgn val="ctr"/>
        <c:lblOffset val="100"/>
        <c:noMultiLvlLbl val="1"/>
      </c:catAx>
      <c:valAx>
        <c:axId val="21641856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6403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9. Työtehtäväni ovat mielenkiintoisia ja haastavia.</c:v>
                </c:pt>
                <c:pt idx="1">
                  <c:v>10. Voin vaikuttaa riittävästi omiin työtehtäviini.</c:v>
                </c:pt>
                <c:pt idx="2">
                  <c:v>11. Minulla on mahdollisuus käyttää kekseliäisyyttä/luovuutta työssäni.</c:v>
                </c:pt>
                <c:pt idx="3">
                  <c:v>12. Pystyn hyödyntämään osaamistani tehokkaasti työssäni.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4.2489999999999997</c:v>
                </c:pt>
                <c:pt idx="1">
                  <c:v>3.8899999999999997</c:v>
                </c:pt>
                <c:pt idx="2">
                  <c:v>4.1979999999999986</c:v>
                </c:pt>
                <c:pt idx="3">
                  <c:v>4.0639999999999983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9. Työtehtäväni ovat mielenkiintoisia ja haastavia.</c:v>
                </c:pt>
                <c:pt idx="1">
                  <c:v>10. Voin vaikuttaa riittävästi omiin työtehtäviini.</c:v>
                </c:pt>
                <c:pt idx="2">
                  <c:v>11. Minulla on mahdollisuus käyttää kekseliäisyyttä/luovuutta työssäni.</c:v>
                </c:pt>
                <c:pt idx="3">
                  <c:v>12. Pystyn hyödyntämään osaamistani tehokkaasti työssäni.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4.282</c:v>
                </c:pt>
                <c:pt idx="1">
                  <c:v>3.8969999999999989</c:v>
                </c:pt>
                <c:pt idx="2">
                  <c:v>4.2110000000000003</c:v>
                </c:pt>
                <c:pt idx="3">
                  <c:v>3.871999999999999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9. Työtehtäväni ovat mielenkiintoisia ja haastavia.</c:v>
                </c:pt>
                <c:pt idx="1">
                  <c:v>10. Voin vaikuttaa riittävästi omiin työtehtäviini.</c:v>
                </c:pt>
                <c:pt idx="2">
                  <c:v>11. Minulla on mahdollisuus käyttää kekseliäisyyttä/luovuutta työssäni.</c:v>
                </c:pt>
                <c:pt idx="3">
                  <c:v>12. Pystyn hyödyntämään osaamistani tehokkaasti työssäni.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4.0639999999999983</c:v>
                </c:pt>
                <c:pt idx="1">
                  <c:v>3.5549999999999997</c:v>
                </c:pt>
                <c:pt idx="2">
                  <c:v>4.1049999999999986</c:v>
                </c:pt>
                <c:pt idx="3">
                  <c:v>3.9079999999999999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9. Työtehtäväni ovat mielenkiintoisia ja haastavia.</c:v>
                </c:pt>
                <c:pt idx="1">
                  <c:v>10. Voin vaikuttaa riittävästi omiin työtehtäviini.</c:v>
                </c:pt>
                <c:pt idx="2">
                  <c:v>11. Minulla on mahdollisuus käyttää kekseliäisyyttä/luovuutta työssäni.</c:v>
                </c:pt>
                <c:pt idx="3">
                  <c:v>12. Pystyn hyödyntämään osaamistani tehokkaasti työssäni.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4.0469999999999997</c:v>
                </c:pt>
                <c:pt idx="1">
                  <c:v>3.371999999999999</c:v>
                </c:pt>
                <c:pt idx="2">
                  <c:v>4.093</c:v>
                </c:pt>
                <c:pt idx="3">
                  <c:v>3.8139999999999992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1679488"/>
        <c:axId val="21685376"/>
      </c:barChart>
      <c:catAx>
        <c:axId val="21679488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685376"/>
        <c:crosses val="autoZero"/>
        <c:auto val="1"/>
        <c:lblAlgn val="ctr"/>
        <c:lblOffset val="100"/>
        <c:noMultiLvlLbl val="1"/>
      </c:catAx>
      <c:valAx>
        <c:axId val="21685376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6794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13. Saan riittävästi mahdollisuuksia kehittää osaamistani.</c:v>
                </c:pt>
                <c:pt idx="1">
                  <c:v>14. Minulla on yliopistossa mahdollisuus edetä urallani.</c:v>
                </c:pt>
                <c:pt idx="2">
                  <c:v>15. Perehdyttäminen hoidetaan yksikössämme hyvin.</c:v>
                </c:pt>
              </c:strCache>
            </c:strRef>
          </c:cat>
          <c:val>
            <c:numRef>
              <c:f>T1!$B$2:$B$4</c:f>
              <c:numCache>
                <c:formatCode>General</c:formatCode>
                <c:ptCount val="3"/>
                <c:pt idx="0">
                  <c:v>3.677</c:v>
                </c:pt>
                <c:pt idx="1">
                  <c:v>2.6829999999999998</c:v>
                </c:pt>
                <c:pt idx="2">
                  <c:v>2.8729999999999993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13. Saan riittävästi mahdollisuuksia kehittää osaamistani.</c:v>
                </c:pt>
                <c:pt idx="1">
                  <c:v>14. Minulla on yliopistossa mahdollisuus edetä urallani.</c:v>
                </c:pt>
                <c:pt idx="2">
                  <c:v>15. Perehdyttäminen hoidetaan yksikössämme hyvin.</c:v>
                </c:pt>
              </c:strCache>
            </c:strRef>
          </c:cat>
          <c:val>
            <c:numRef>
              <c:f>T1!$C$2:$C$4</c:f>
              <c:numCache>
                <c:formatCode>General</c:formatCode>
                <c:ptCount val="3"/>
                <c:pt idx="0">
                  <c:v>3.5379999999999998</c:v>
                </c:pt>
                <c:pt idx="1">
                  <c:v>2.4049999999999998</c:v>
                </c:pt>
                <c:pt idx="2">
                  <c:v>3.444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13. Saan riittävästi mahdollisuuksia kehittää osaamistani.</c:v>
                </c:pt>
                <c:pt idx="1">
                  <c:v>14. Minulla on yliopistossa mahdollisuus edetä urallani.</c:v>
                </c:pt>
                <c:pt idx="2">
                  <c:v>15. Perehdyttäminen hoidetaan yksikössämme hyvin.</c:v>
                </c:pt>
              </c:strCache>
            </c:strRef>
          </c:cat>
          <c:val>
            <c:numRef>
              <c:f>T1!$D$2:$D$4</c:f>
              <c:numCache>
                <c:formatCode>General</c:formatCode>
                <c:ptCount val="3"/>
                <c:pt idx="0">
                  <c:v>3.6070000000000002</c:v>
                </c:pt>
                <c:pt idx="1">
                  <c:v>2.6440000000000001</c:v>
                </c:pt>
                <c:pt idx="2">
                  <c:v>2.8729999999999993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13. Saan riittävästi mahdollisuuksia kehittää osaamistani.</c:v>
                </c:pt>
                <c:pt idx="1">
                  <c:v>14. Minulla on yliopistossa mahdollisuus edetä urallani.</c:v>
                </c:pt>
                <c:pt idx="2">
                  <c:v>15. Perehdyttäminen hoidetaan yksikössämme hyvin.</c:v>
                </c:pt>
              </c:strCache>
            </c:strRef>
          </c:cat>
          <c:val>
            <c:numRef>
              <c:f>T1!$E$2:$E$4</c:f>
              <c:numCache>
                <c:formatCode>General</c:formatCode>
                <c:ptCount val="3"/>
                <c:pt idx="0">
                  <c:v>3.3489999999999998</c:v>
                </c:pt>
                <c:pt idx="1">
                  <c:v>2.4619999999999997</c:v>
                </c:pt>
                <c:pt idx="2">
                  <c:v>3.19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1755776"/>
        <c:axId val="21757312"/>
      </c:barChart>
      <c:catAx>
        <c:axId val="21755776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757312"/>
        <c:crosses val="autoZero"/>
        <c:auto val="1"/>
        <c:lblAlgn val="ctr"/>
        <c:lblOffset val="100"/>
        <c:noMultiLvlLbl val="1"/>
      </c:catAx>
      <c:valAx>
        <c:axId val="21757312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7557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16. Minulla on riittävästi aikaa selviytyä työtehtävistäni työaikana.</c:v>
                </c:pt>
                <c:pt idx="1">
                  <c:v>17. Voin keskittyä työhöni ilman liiallisia häiriöitä.</c:v>
                </c:pt>
                <c:pt idx="2">
                  <c:v>18. Muutokset työssäni eivät kuormita jaksamistani.</c:v>
                </c:pt>
                <c:pt idx="3">
                  <c:v>19. En koe työtäni henkisesti raskaaksi.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3.157</c:v>
                </c:pt>
                <c:pt idx="1">
                  <c:v>3.13</c:v>
                </c:pt>
                <c:pt idx="2">
                  <c:v>3.125</c:v>
                </c:pt>
                <c:pt idx="3">
                  <c:v>3.2149999999999999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16. Minulla on riittävästi aikaa selviytyä työtehtävistäni työaikana.</c:v>
                </c:pt>
                <c:pt idx="1">
                  <c:v>17. Voin keskittyä työhöni ilman liiallisia häiriöitä.</c:v>
                </c:pt>
                <c:pt idx="2">
                  <c:v>18. Muutokset työssäni eivät kuormita jaksamistani.</c:v>
                </c:pt>
                <c:pt idx="3">
                  <c:v>19. En koe työtäni henkisesti raskaaksi.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3.5379999999999998</c:v>
                </c:pt>
                <c:pt idx="1">
                  <c:v>3.5789999999999997</c:v>
                </c:pt>
                <c:pt idx="2">
                  <c:v>3.4619999999999997</c:v>
                </c:pt>
                <c:pt idx="3">
                  <c:v>3.3329999999999993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16. Minulla on riittävästi aikaa selviytyä työtehtävistäni työaikana.</c:v>
                </c:pt>
                <c:pt idx="1">
                  <c:v>17. Voin keskittyä työhöni ilman liiallisia häiriöitä.</c:v>
                </c:pt>
                <c:pt idx="2">
                  <c:v>18. Muutokset työssäni eivät kuormita jaksamistani.</c:v>
                </c:pt>
                <c:pt idx="3">
                  <c:v>19. En koe työtäni henkisesti raskaaksi.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3.1259999999999999</c:v>
                </c:pt>
                <c:pt idx="1">
                  <c:v>3.0549999999999997</c:v>
                </c:pt>
                <c:pt idx="2">
                  <c:v>3.04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16. Minulla on riittävästi aikaa selviytyä työtehtävistäni työaikana.</c:v>
                </c:pt>
                <c:pt idx="1">
                  <c:v>17. Voin keskittyä työhöni ilman liiallisia häiriöitä.</c:v>
                </c:pt>
                <c:pt idx="2">
                  <c:v>18. Muutokset työssäni eivät kuormita jaksamistani.</c:v>
                </c:pt>
                <c:pt idx="3">
                  <c:v>19. En koe työtäni henkisesti raskaaksi.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3.548</c:v>
                </c:pt>
                <c:pt idx="1">
                  <c:v>3.4289999999999998</c:v>
                </c:pt>
                <c:pt idx="2">
                  <c:v>3.0749999999999997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360448"/>
        <c:axId val="22361984"/>
      </c:barChart>
      <c:catAx>
        <c:axId val="22360448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361984"/>
        <c:crosses val="autoZero"/>
        <c:auto val="1"/>
        <c:lblAlgn val="ctr"/>
        <c:lblOffset val="100"/>
        <c:noMultiLvlLbl val="1"/>
      </c:catAx>
      <c:valAx>
        <c:axId val="22361984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3604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T1!$A$2:$A$3</c:f>
              <c:strCache>
                <c:ptCount val="2"/>
                <c:pt idx="0">
                  <c:v>20. Yksikössämme ei ole esiintynyt epäasiallista kohtelua tai työpaikkakiusaamista viimeisen vuoden aikana. (Epäasiallisella kohtelulla tarkoitetaan työyhteisön jäseneen kohdistettua eristämistä, työn mitätöintiä, uhkaamista, selän takana puhumista tai muuta painostamista.)</c:v>
                </c:pt>
                <c:pt idx="1">
                  <c:v>21. Pystyn pitämään työni ja muun elämäni tasapainossa.</c:v>
                </c:pt>
              </c:strCache>
            </c:strRef>
          </c:cat>
          <c:val>
            <c:numRef>
              <c:f>T1!$B$2:$B$3</c:f>
              <c:numCache>
                <c:formatCode>General</c:formatCode>
                <c:ptCount val="2"/>
                <c:pt idx="0">
                  <c:v>3.617</c:v>
                </c:pt>
                <c:pt idx="1">
                  <c:v>3.823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T1!$A$2:$A$3</c:f>
              <c:strCache>
                <c:ptCount val="2"/>
                <c:pt idx="0">
                  <c:v>20. Yksikössämme ei ole esiintynyt epäasiallista kohtelua tai työpaikkakiusaamista viimeisen vuoden aikana. (Epäasiallisella kohtelulla tarkoitetaan työyhteisön jäseneen kohdistettua eristämistä, työn mitätöintiä, uhkaamista, selän takana puhumista tai muuta painostamista.)</c:v>
                </c:pt>
                <c:pt idx="1">
                  <c:v>21. Pystyn pitämään työni ja muun elämäni tasapainossa.</c:v>
                </c:pt>
              </c:strCache>
            </c:strRef>
          </c:cat>
          <c:val>
            <c:numRef>
              <c:f>T1!$C$2:$C$3</c:f>
              <c:numCache>
                <c:formatCode>General</c:formatCode>
                <c:ptCount val="2"/>
                <c:pt idx="0">
                  <c:v>3.9430000000000001</c:v>
                </c:pt>
                <c:pt idx="1">
                  <c:v>3.8969999999999989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T1!$A$2:$A$3</c:f>
              <c:strCache>
                <c:ptCount val="2"/>
                <c:pt idx="0">
                  <c:v>20. Yksikössämme ei ole esiintynyt epäasiallista kohtelua tai työpaikkakiusaamista viimeisen vuoden aikana. (Epäasiallisella kohtelulla tarkoitetaan työyhteisön jäseneen kohdistettua eristämistä, työn mitätöintiä, uhkaamista, selän takana puhumista tai muuta painostamista.)</c:v>
                </c:pt>
                <c:pt idx="1">
                  <c:v>21. Pystyn pitämään työni ja muun elämäni tasapainossa.</c:v>
                </c:pt>
              </c:strCache>
            </c:strRef>
          </c:cat>
          <c:val>
            <c:numRef>
              <c:f>T1!$D$2:$D$3</c:f>
              <c:numCache>
                <c:formatCode>General</c:formatCode>
                <c:ptCount val="2"/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8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T1!$A$2:$A$3</c:f>
              <c:strCache>
                <c:ptCount val="2"/>
                <c:pt idx="0">
                  <c:v>20. Yksikössämme ei ole esiintynyt epäasiallista kohtelua tai työpaikkakiusaamista viimeisen vuoden aikana. (Epäasiallisella kohtelulla tarkoitetaan työyhteisön jäseneen kohdistettua eristämistä, työn mitätöintiä, uhkaamista, selän takana puhumista tai muuta painostamista.)</c:v>
                </c:pt>
                <c:pt idx="1">
                  <c:v>21. Pystyn pitämään työni ja muun elämäni tasapainossa.</c:v>
                </c:pt>
              </c:strCache>
            </c:strRef>
          </c:cat>
          <c:val>
            <c:numRef>
              <c:f>T1!$E$2:$E$3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411904"/>
        <c:axId val="22425984"/>
      </c:barChart>
      <c:catAx>
        <c:axId val="22411904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425984"/>
        <c:crosses val="autoZero"/>
        <c:auto val="1"/>
        <c:lblAlgn val="ctr"/>
        <c:lblOffset val="100"/>
        <c:noMultiLvlLbl val="1"/>
      </c:catAx>
      <c:valAx>
        <c:axId val="22425984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8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411904"/>
        <c:crosses val="autoZero"/>
        <c:crossBetween val="between"/>
      </c:valAx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4010036939827023E-2"/>
          <c:y val="0.90841769245416171"/>
          <c:w val="0.84889350636725969"/>
          <c:h val="8.0202506692353334E-2"/>
        </c:manualLayout>
      </c:layout>
      <c:overlay val="0"/>
      <c:txPr>
        <a:bodyPr/>
        <a:lstStyle/>
        <a:p>
          <a:pPr algn="l">
            <a:defRPr sz="8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22. Esimieheni toimii tasapuolisesti ja oikeudenmukaisesti.</c:v>
                </c:pt>
                <c:pt idx="1">
                  <c:v>23. Saan riittävästi palautetta esimieheltäni.</c:v>
                </c:pt>
                <c:pt idx="2">
                  <c:v>24. Esimieheni rohkaisee tekemään aloitteita, ottamaan vastuuta sekä kehittämään työtäni.</c:v>
                </c:pt>
                <c:pt idx="3">
                  <c:v>25. Esimieheni osaa ottaa huomioon ihmisten erilaisuuden (esim. osaamiseen ja kokemukseen tai toimintakykyyn liittyvät tekijät).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3.7810000000000001</c:v>
                </c:pt>
                <c:pt idx="1">
                  <c:v>3.3539999999999992</c:v>
                </c:pt>
                <c:pt idx="2">
                  <c:v>3.6509999999999998</c:v>
                </c:pt>
                <c:pt idx="3">
                  <c:v>3.6259999999999999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22. Esimieheni toimii tasapuolisesti ja oikeudenmukaisesti.</c:v>
                </c:pt>
                <c:pt idx="1">
                  <c:v>23. Saan riittävästi palautetta esimieheltäni.</c:v>
                </c:pt>
                <c:pt idx="2">
                  <c:v>24. Esimieheni rohkaisee tekemään aloitteita, ottamaan vastuuta sekä kehittämään työtäni.</c:v>
                </c:pt>
                <c:pt idx="3">
                  <c:v>25. Esimieheni osaa ottaa huomioon ihmisten erilaisuuden (esim. osaamiseen ja kokemukseen tai toimintakykyyn liittyvät tekijät).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3.7109999999999999</c:v>
                </c:pt>
                <c:pt idx="1">
                  <c:v>3.3849999999999998</c:v>
                </c:pt>
                <c:pt idx="2">
                  <c:v>3.59</c:v>
                </c:pt>
                <c:pt idx="3">
                  <c:v>3.7109999999999999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22. Esimieheni toimii tasapuolisesti ja oikeudenmukaisesti.</c:v>
                </c:pt>
                <c:pt idx="1">
                  <c:v>23. Saan riittävästi palautetta esimieheltäni.</c:v>
                </c:pt>
                <c:pt idx="2">
                  <c:v>24. Esimieheni rohkaisee tekemään aloitteita, ottamaan vastuuta sekä kehittämään työtäni.</c:v>
                </c:pt>
                <c:pt idx="3">
                  <c:v>25. Esimieheni osaa ottaa huomioon ihmisten erilaisuuden (esim. osaamiseen ja kokemukseen tai toimintakykyyn liittyvät tekijät).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3.673</c:v>
                </c:pt>
                <c:pt idx="1">
                  <c:v>3.2519999999999998</c:v>
                </c:pt>
                <c:pt idx="2">
                  <c:v>3.65</c:v>
                </c:pt>
                <c:pt idx="3">
                  <c:v>3.6379999999999999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22. Esimieheni toimii tasapuolisesti ja oikeudenmukaisesti.</c:v>
                </c:pt>
                <c:pt idx="1">
                  <c:v>23. Saan riittävästi palautetta esimieheltäni.</c:v>
                </c:pt>
                <c:pt idx="2">
                  <c:v>24. Esimieheni rohkaisee tekemään aloitteita, ottamaan vastuuta sekä kehittämään työtäni.</c:v>
                </c:pt>
                <c:pt idx="3">
                  <c:v>25. Esimieheni osaa ottaa huomioon ihmisten erilaisuuden (esim. osaamiseen ja kokemukseen tai toimintakykyyn liittyvät tekijät).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3.488</c:v>
                </c:pt>
                <c:pt idx="1">
                  <c:v>3.2330000000000001</c:v>
                </c:pt>
                <c:pt idx="2">
                  <c:v>3.4</c:v>
                </c:pt>
                <c:pt idx="3">
                  <c:v>3.585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0940672"/>
        <c:axId val="20942208"/>
      </c:barChart>
      <c:catAx>
        <c:axId val="20940672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0942208"/>
        <c:crosses val="autoZero"/>
        <c:auto val="1"/>
        <c:lblAlgn val="ctr"/>
        <c:lblOffset val="100"/>
        <c:noMultiLvlLbl val="1"/>
      </c:catAx>
      <c:valAx>
        <c:axId val="20942208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09406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26. Esimieheni luottaa minuun.</c:v>
                </c:pt>
                <c:pt idx="1">
                  <c:v>27. Esimieheni varmistaa, että työni tavoitteet ovat selkeät.</c:v>
                </c:pt>
                <c:pt idx="2">
                  <c:v>28. Esimieheni käy kahdenkeskisen kehitys-/tavoitekeskustelun kanssani ainakin kerran vuodessa.</c:v>
                </c:pt>
                <c:pt idx="3">
                  <c:v>29. Koen kanssani käydyt kehitys-/tavoitekeskustelut hyödyllisiksi.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4.1569999999999983</c:v>
                </c:pt>
                <c:pt idx="1">
                  <c:v>3.3109999999999991</c:v>
                </c:pt>
                <c:pt idx="2">
                  <c:v>4.2130000000000001</c:v>
                </c:pt>
                <c:pt idx="3">
                  <c:v>3.444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26. Esimieheni luottaa minuun.</c:v>
                </c:pt>
                <c:pt idx="1">
                  <c:v>27. Esimieheni varmistaa, että työni tavoitteet ovat selkeät.</c:v>
                </c:pt>
                <c:pt idx="2">
                  <c:v>28. Esimieheni käy kahdenkeskisen kehitys-/tavoitekeskustelun kanssani ainakin kerran vuodessa.</c:v>
                </c:pt>
                <c:pt idx="3">
                  <c:v>29. Koen kanssani käydyt kehitys-/tavoitekeskustelut hyödyllisiksi.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4</c:v>
                </c:pt>
                <c:pt idx="1">
                  <c:v>3.4739999999999998</c:v>
                </c:pt>
                <c:pt idx="2">
                  <c:v>4.4740000000000002</c:v>
                </c:pt>
                <c:pt idx="3">
                  <c:v>3.6840000000000002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26. Esimieheni luottaa minuun.</c:v>
                </c:pt>
                <c:pt idx="1">
                  <c:v>27. Esimieheni varmistaa, että työni tavoitteet ovat selkeät.</c:v>
                </c:pt>
                <c:pt idx="2">
                  <c:v>28. Esimieheni käy kahdenkeskisen kehitys-/tavoitekeskustelun kanssani ainakin kerran vuodessa.</c:v>
                </c:pt>
                <c:pt idx="3">
                  <c:v>29. Koen kanssani käydyt kehitys-/tavoitekeskustelut hyödyllisiksi.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4.0350000000000001</c:v>
                </c:pt>
                <c:pt idx="1">
                  <c:v>3.2589999999999999</c:v>
                </c:pt>
                <c:pt idx="2">
                  <c:v>3.7519999999999998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26. Esimieheni luottaa minuun.</c:v>
                </c:pt>
                <c:pt idx="1">
                  <c:v>27. Esimieheni varmistaa, että työni tavoitteet ovat selkeät.</c:v>
                </c:pt>
                <c:pt idx="2">
                  <c:v>28. Esimieheni käy kahdenkeskisen kehitys-/tavoitekeskustelun kanssani ainakin kerran vuodessa.</c:v>
                </c:pt>
                <c:pt idx="3">
                  <c:v>29. Koen kanssani käydyt kehitys-/tavoitekeskustelut hyödyllisiksi.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3.927</c:v>
                </c:pt>
                <c:pt idx="1">
                  <c:v>3.371999999999999</c:v>
                </c:pt>
                <c:pt idx="2">
                  <c:v>4.118999999999998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1008768"/>
        <c:axId val="21010304"/>
      </c:barChart>
      <c:catAx>
        <c:axId val="21008768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010304"/>
        <c:crosses val="autoZero"/>
        <c:auto val="1"/>
        <c:lblAlgn val="ctr"/>
        <c:lblOffset val="100"/>
        <c:noMultiLvlLbl val="1"/>
      </c:catAx>
      <c:valAx>
        <c:axId val="21010304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100876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30. Esimieheni kiinnittää huomiota työni kuormittavuuteen ja jaksamiseeni.</c:v>
                </c:pt>
              </c:strCache>
            </c:strRef>
          </c:cat>
          <c:val>
            <c:numRef>
              <c:f>T1!$B$2:$B$2</c:f>
              <c:numCache>
                <c:formatCode>General</c:formatCode>
                <c:ptCount val="1"/>
                <c:pt idx="0">
                  <c:v>3.2880000000000007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30. Esimieheni kiinnittää huomiota työni kuormittavuuteen ja jaksamiseeni.</c:v>
                </c:pt>
              </c:strCache>
            </c:strRef>
          </c:cat>
          <c:val>
            <c:numRef>
              <c:f>T1!$C$2:$C$2</c:f>
              <c:numCache>
                <c:formatCode>General</c:formatCode>
                <c:ptCount val="1"/>
                <c:pt idx="0">
                  <c:v>3.4209999999999998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30. Esimieheni kiinnittää huomiota työni kuormittavuuteen ja jaksamiseeni.</c:v>
                </c:pt>
              </c:strCache>
            </c:strRef>
          </c:cat>
          <c:val>
            <c:numRef>
              <c:f>T1!$D$2:$D$2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30. Esimieheni kiinnittää huomiota työni kuormittavuuteen ja jaksamiseeni.</c:v>
                </c:pt>
              </c:strCache>
            </c:strRef>
          </c:cat>
          <c:val>
            <c:numRef>
              <c:f>T1!$E$2:$E$2</c:f>
              <c:numCache>
                <c:formatCode>General</c:formatCode>
                <c:ptCount val="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0847232"/>
        <c:axId val="20877696"/>
      </c:barChart>
      <c:catAx>
        <c:axId val="20847232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0877696"/>
        <c:crosses val="autoZero"/>
        <c:auto val="1"/>
        <c:lblAlgn val="ctr"/>
        <c:lblOffset val="100"/>
        <c:noMultiLvlLbl val="1"/>
      </c:catAx>
      <c:valAx>
        <c:axId val="20877696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0847232"/>
        <c:crosses val="autoZero"/>
        <c:crossBetween val="between"/>
      </c:valAx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31. Yliopiston johto toimii avoimesti päätöksenteossa ja sen valmistelussa.</c:v>
                </c:pt>
                <c:pt idx="1">
                  <c:v>32. Yliopistomme strategia on selkeä ja ymmärrettävä.</c:v>
                </c:pt>
                <c:pt idx="2">
                  <c:v>33. Yliopistotason strategian toteutumista arvioidaan säännöllisesti.</c:v>
                </c:pt>
                <c:pt idx="3">
                  <c:v>34. Henkilöstö voi vaikuttaa yliopiston päätöksentekoon olemassa olevia vaikutuskanavia pitkin.</c:v>
                </c:pt>
              </c:strCache>
            </c:strRef>
          </c:cat>
          <c:val>
            <c:numRef>
              <c:f>T1!$B$2:$B$5</c:f>
              <c:numCache>
                <c:formatCode>General</c:formatCode>
                <c:ptCount val="4"/>
                <c:pt idx="0">
                  <c:v>2.302999999999999</c:v>
                </c:pt>
                <c:pt idx="1">
                  <c:v>2.7589999999999999</c:v>
                </c:pt>
                <c:pt idx="2">
                  <c:v>2.9109999999999991</c:v>
                </c:pt>
                <c:pt idx="3">
                  <c:v>2.1739999999999999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31. Yliopiston johto toimii avoimesti päätöksenteossa ja sen valmistelussa.</c:v>
                </c:pt>
                <c:pt idx="1">
                  <c:v>32. Yliopistomme strategia on selkeä ja ymmärrettävä.</c:v>
                </c:pt>
                <c:pt idx="2">
                  <c:v>33. Yliopistotason strategian toteutumista arvioidaan säännöllisesti.</c:v>
                </c:pt>
                <c:pt idx="3">
                  <c:v>34. Henkilöstö voi vaikuttaa yliopiston päätöksentekoon olemassa olevia vaikutuskanavia pitkin.</c:v>
                </c:pt>
              </c:strCache>
            </c:strRef>
          </c:cat>
          <c:val>
            <c:numRef>
              <c:f>T1!$C$2:$C$5</c:f>
              <c:numCache>
                <c:formatCode>General</c:formatCode>
                <c:ptCount val="4"/>
                <c:pt idx="0">
                  <c:v>2.3079999999999998</c:v>
                </c:pt>
                <c:pt idx="1">
                  <c:v>3.069</c:v>
                </c:pt>
                <c:pt idx="2">
                  <c:v>3.3329999999999993</c:v>
                </c:pt>
                <c:pt idx="3">
                  <c:v>2.1850000000000001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31. Yliopiston johto toimii avoimesti päätöksenteossa ja sen valmistelussa.</c:v>
                </c:pt>
                <c:pt idx="1">
                  <c:v>32. Yliopistomme strategia on selkeä ja ymmärrettävä.</c:v>
                </c:pt>
                <c:pt idx="2">
                  <c:v>33. Yliopistotason strategian toteutumista arvioidaan säännöllisesti.</c:v>
                </c:pt>
                <c:pt idx="3">
                  <c:v>34. Henkilöstö voi vaikuttaa yliopiston päätöksentekoon olemassa olevia vaikutuskanavia pitkin.</c:v>
                </c:pt>
              </c:strCache>
            </c:strRef>
          </c:cat>
          <c:val>
            <c:numRef>
              <c:f>T1!$D$2:$D$5</c:f>
              <c:numCache>
                <c:formatCode>General</c:formatCode>
                <c:ptCount val="4"/>
                <c:pt idx="0">
                  <c:v>2.3849999999999998</c:v>
                </c:pt>
                <c:pt idx="1">
                  <c:v>2.895999999999999</c:v>
                </c:pt>
                <c:pt idx="3">
                  <c:v>2.169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T1!$A$2:$A$5</c:f>
              <c:strCache>
                <c:ptCount val="4"/>
                <c:pt idx="0">
                  <c:v>31. Yliopiston johto toimii avoimesti päätöksenteossa ja sen valmistelussa.</c:v>
                </c:pt>
                <c:pt idx="1">
                  <c:v>32. Yliopistomme strategia on selkeä ja ymmärrettävä.</c:v>
                </c:pt>
                <c:pt idx="2">
                  <c:v>33. Yliopistotason strategian toteutumista arvioidaan säännöllisesti.</c:v>
                </c:pt>
                <c:pt idx="3">
                  <c:v>34. Henkilöstö voi vaikuttaa yliopiston päätöksentekoon olemassa olevia vaikutuskanavia pitkin.</c:v>
                </c:pt>
              </c:strCache>
            </c:strRef>
          </c:cat>
          <c:val>
            <c:numRef>
              <c:f>T1!$E$2:$E$5</c:f>
              <c:numCache>
                <c:formatCode>General</c:formatCode>
                <c:ptCount val="4"/>
                <c:pt idx="0">
                  <c:v>2.3329999999999993</c:v>
                </c:pt>
                <c:pt idx="1">
                  <c:v>3.024</c:v>
                </c:pt>
                <c:pt idx="3">
                  <c:v>2.0509999999999997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853504"/>
        <c:axId val="22855040"/>
      </c:barChart>
      <c:catAx>
        <c:axId val="22853504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855040"/>
        <c:crosses val="autoZero"/>
        <c:auto val="1"/>
        <c:lblAlgn val="ctr"/>
        <c:lblOffset val="100"/>
        <c:noMultiLvlLbl val="1"/>
      </c:catAx>
      <c:valAx>
        <c:axId val="22855040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85350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2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35. Yliopistomme on vetovoimainen työpaikka.</c:v>
                </c:pt>
              </c:strCache>
            </c:strRef>
          </c:cat>
          <c:val>
            <c:numRef>
              <c:f>T1!$B$2:$B$2</c:f>
              <c:numCache>
                <c:formatCode>General</c:formatCode>
                <c:ptCount val="1"/>
                <c:pt idx="0">
                  <c:v>2.8509999999999991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2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35. Yliopistomme on vetovoimainen työpaikka.</c:v>
                </c:pt>
              </c:strCache>
            </c:strRef>
          </c:cat>
          <c:val>
            <c:numRef>
              <c:f>T1!$C$2:$C$2</c:f>
              <c:numCache>
                <c:formatCode>General</c:formatCode>
                <c:ptCount val="1"/>
                <c:pt idx="0">
                  <c:v>2.7810000000000001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2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35. Yliopistomme on vetovoimainen työpaikka.</c:v>
                </c:pt>
              </c:strCache>
            </c:strRef>
          </c:cat>
          <c:val>
            <c:numRef>
              <c:f>T1!$D$2:$D$2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12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T1!$A$2:$A$2</c:f>
              <c:strCache>
                <c:ptCount val="1"/>
                <c:pt idx="0">
                  <c:v>35. Yliopistomme on vetovoimainen työpaikka.</c:v>
                </c:pt>
              </c:strCache>
            </c:strRef>
          </c:cat>
          <c:val>
            <c:numRef>
              <c:f>T1!$E$2:$E$2</c:f>
              <c:numCache>
                <c:formatCode>General</c:formatCode>
                <c:ptCount val="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778240"/>
        <c:axId val="22779776"/>
      </c:barChart>
      <c:catAx>
        <c:axId val="22778240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12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779776"/>
        <c:crosses val="autoZero"/>
        <c:auto val="1"/>
        <c:lblAlgn val="ctr"/>
        <c:lblOffset val="100"/>
        <c:noMultiLvlLbl val="1"/>
      </c:catAx>
      <c:valAx>
        <c:axId val="22779776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12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778240"/>
        <c:crosses val="autoZero"/>
        <c:crossBetween val="between"/>
      </c:valAx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 algn="l">
            <a:defRPr sz="12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T1!$B$1</c:f>
              <c:strCache>
                <c:ptCount val="1"/>
                <c:pt idx="0">
                  <c:v>Työhyvinvointikysely 2013 /Oulu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36. Yliopiston strategia ohjaa yksikkömme toimintaa ja perustehtävää.</c:v>
                </c:pt>
                <c:pt idx="1">
                  <c:v>37. Yksikkömme tavoitteiden toteutumista arvioidaan yhdessä säännöllisesti.</c:v>
                </c:pt>
                <c:pt idx="2">
                  <c:v>38. Yksikkömme on vetovoimainen asiantuntijayhteisö.</c:v>
                </c:pt>
              </c:strCache>
            </c:strRef>
          </c:cat>
          <c:val>
            <c:numRef>
              <c:f>T1!$B$2:$B$4</c:f>
              <c:numCache>
                <c:formatCode>General</c:formatCode>
                <c:ptCount val="3"/>
                <c:pt idx="0">
                  <c:v>3.4430000000000001</c:v>
                </c:pt>
                <c:pt idx="1">
                  <c:v>3.1309999999999998</c:v>
                </c:pt>
                <c:pt idx="2">
                  <c:v>3.4169999999999989</c:v>
                </c:pt>
              </c:numCache>
            </c:numRef>
          </c:val>
        </c:ser>
        <c:ser>
          <c:idx val="1"/>
          <c:order val="1"/>
          <c:tx>
            <c:strRef>
              <c:f>T1!$C$1</c:f>
              <c:strCache>
                <c:ptCount val="1"/>
                <c:pt idx="0">
                  <c:v>Työhyvinvointikysely 2013 /Oulu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36. Yliopiston strategia ohjaa yksikkömme toimintaa ja perustehtävää.</c:v>
                </c:pt>
                <c:pt idx="1">
                  <c:v>37. Yksikkömme tavoitteiden toteutumista arvioidaan yhdessä säännöllisesti.</c:v>
                </c:pt>
                <c:pt idx="2">
                  <c:v>38. Yksikkömme on vetovoimainen asiantuntijayhteisö.</c:v>
                </c:pt>
              </c:strCache>
            </c:strRef>
          </c:cat>
          <c:val>
            <c:numRef>
              <c:f>T1!$C$2:$C$4</c:f>
              <c:numCache>
                <c:formatCode>General</c:formatCode>
                <c:ptCount val="3"/>
                <c:pt idx="0">
                  <c:v>3.621</c:v>
                </c:pt>
                <c:pt idx="1">
                  <c:v>3.5759999999999992</c:v>
                </c:pt>
                <c:pt idx="2">
                  <c:v>3.629</c:v>
                </c:pt>
              </c:numCache>
            </c:numRef>
          </c:val>
        </c:ser>
        <c:ser>
          <c:idx val="2"/>
          <c:order val="2"/>
          <c:tx>
            <c:strRef>
              <c:f>T1!$D$1</c:f>
              <c:strCache>
                <c:ptCount val="1"/>
                <c:pt idx="0">
                  <c:v>Työyvinvointikysely 2011 (Kaikki vastaajat)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36. Yliopiston strategia ohjaa yksikkömme toimintaa ja perustehtävää.</c:v>
                </c:pt>
                <c:pt idx="1">
                  <c:v>37. Yksikkömme tavoitteiden toteutumista arvioidaan yhdessä säännöllisesti.</c:v>
                </c:pt>
                <c:pt idx="2">
                  <c:v>38. Yksikkömme on vetovoimainen asiantuntijayhteisö.</c:v>
                </c:pt>
              </c:strCache>
            </c:strRef>
          </c:cat>
          <c:val>
            <c:numRef>
              <c:f>T1!$D$2:$D$4</c:f>
              <c:numCache>
                <c:formatCode>General</c:formatCode>
                <c:ptCount val="3"/>
                <c:pt idx="0">
                  <c:v>3.0739999999999998</c:v>
                </c:pt>
                <c:pt idx="2">
                  <c:v>3.395999999999999</c:v>
                </c:pt>
              </c:numCache>
            </c:numRef>
          </c:val>
        </c:ser>
        <c:ser>
          <c:idx val="3"/>
          <c:order val="3"/>
          <c:tx>
            <c:strRef>
              <c:f>T1!$E$1</c:f>
              <c:strCache>
                <c:ptCount val="1"/>
                <c:pt idx="0">
                  <c:v>Työyvinvointikysely 2011 (Kajaanin yliopistokeskus)</c:v>
                </c:pt>
              </c:strCache>
            </c:strRef>
          </c:tx>
          <c:invertIfNegative val="1"/>
          <c:dLbls>
            <c:txPr>
              <a:bodyPr/>
              <a:lstStyle/>
              <a:p>
                <a:pPr algn="l">
                  <a:defRPr sz="900" b="0" spc="100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</c:dLbls>
          <c:cat>
            <c:strRef>
              <c:f>T1!$A$2:$A$4</c:f>
              <c:strCache>
                <c:ptCount val="3"/>
                <c:pt idx="0">
                  <c:v>36. Yliopiston strategia ohjaa yksikkömme toimintaa ja perustehtävää.</c:v>
                </c:pt>
                <c:pt idx="1">
                  <c:v>37. Yksikkömme tavoitteiden toteutumista arvioidaan yhdessä säännöllisesti.</c:v>
                </c:pt>
                <c:pt idx="2">
                  <c:v>38. Yksikkömme on vetovoimainen asiantuntijayhteisö.</c:v>
                </c:pt>
              </c:strCache>
            </c:strRef>
          </c:cat>
          <c:val>
            <c:numRef>
              <c:f>T1!$E$2:$E$4</c:f>
              <c:numCache>
                <c:formatCode>General</c:formatCode>
                <c:ptCount val="3"/>
                <c:pt idx="0">
                  <c:v>3.4739999999999998</c:v>
                </c:pt>
                <c:pt idx="2">
                  <c:v>3.22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22584704"/>
        <c:axId val="22590592"/>
      </c:barChart>
      <c:catAx>
        <c:axId val="22584704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590592"/>
        <c:crosses val="autoZero"/>
        <c:auto val="1"/>
        <c:lblAlgn val="ctr"/>
        <c:lblOffset val="100"/>
        <c:noMultiLvlLbl val="1"/>
      </c:catAx>
      <c:valAx>
        <c:axId val="22590592"/>
        <c:scaling>
          <c:orientation val="minMax"/>
          <c:max val="5"/>
          <c:min val="1"/>
        </c:scaling>
        <c:delete val="0"/>
        <c:axPos val="t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 algn="l">
              <a:defRPr sz="900" b="0" spc="1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2258470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 algn="l">
            <a:defRPr sz="900" b="0" spc="100">
              <a:solidFill>
                <a:srgbClr val="000000"/>
              </a:solidFill>
              <a:latin typeface="Arial"/>
            </a:defRPr>
          </a:pPr>
          <a:endParaRPr lang="fi-FI"/>
        </a:p>
      </c:txPr>
    </c:legend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B59B259-99CE-4BDA-8910-9063C5C69A03}" type="datetimeFigureOut">
              <a:rPr lang="fi-FI"/>
              <a:pPr>
                <a:defRPr/>
              </a:pPr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3C845D8-9646-4660-B904-22E76C16240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47113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929D2E-48E9-451A-9116-D3C20B5467D8}" type="datetimeFigureOut">
              <a:rPr lang="fi-FI"/>
              <a:pPr>
                <a:defRPr/>
              </a:pPr>
              <a:t>15.1.2014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i-F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2ED368E-8816-4E15-A29D-3D66094BAB9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2853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71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 b="22906"/>
          <a:stretch>
            <a:fillRect/>
          </a:stretch>
        </p:blipFill>
        <p:spPr bwMode="auto">
          <a:xfrm>
            <a:off x="95250" y="1509713"/>
            <a:ext cx="897255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01968"/>
            <a:ext cx="9143999" cy="1143000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rgbClr val="00407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i-FI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0" y="4865512"/>
            <a:ext cx="9144000" cy="8001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59B6B-9404-45B8-9102-A0551951F5C4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6" name="Footer Placeholder 101"/>
          <p:cNvSpPr>
            <a:spLocks noGrp="1"/>
          </p:cNvSpPr>
          <p:nvPr>
            <p:ph type="ftr" sz="quarter" idx="16"/>
          </p:nvPr>
        </p:nvSpPr>
        <p:spPr>
          <a:xfrm>
            <a:off x="303213" y="6343650"/>
            <a:ext cx="7346950" cy="365125"/>
          </a:xfrm>
        </p:spPr>
        <p:txBody>
          <a:bodyPr/>
          <a:lstStyle>
            <a:lvl1pPr algn="l"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7" name="Date Placeholder 8"/>
          <p:cNvSpPr>
            <a:spLocks noGrp="1"/>
          </p:cNvSpPr>
          <p:nvPr>
            <p:ph type="dt" sz="half" idx="17"/>
          </p:nvPr>
        </p:nvSpPr>
        <p:spPr>
          <a:xfrm>
            <a:off x="7788275" y="6343650"/>
            <a:ext cx="1071563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84AD54A7-9CFF-4821-9007-44D56F55E896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4312675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 bwMode="gray">
          <a:xfrm>
            <a:off x="95250" y="1509714"/>
            <a:ext cx="8972550" cy="3240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fi-FI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01968"/>
            <a:ext cx="9143999" cy="1143000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rgbClr val="00407A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fi-FI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0" y="4865512"/>
            <a:ext cx="9144000" cy="8001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5C20E-AA8F-47BD-9B38-3AACB0357100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6" name="Footer Placeholder 101"/>
          <p:cNvSpPr>
            <a:spLocks noGrp="1"/>
          </p:cNvSpPr>
          <p:nvPr>
            <p:ph type="ftr" sz="quarter" idx="16"/>
          </p:nvPr>
        </p:nvSpPr>
        <p:spPr>
          <a:xfrm>
            <a:off x="303213" y="6343650"/>
            <a:ext cx="7346950" cy="365125"/>
          </a:xfrm>
        </p:spPr>
        <p:txBody>
          <a:bodyPr/>
          <a:lstStyle>
            <a:lvl1pPr algn="l"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7" name="Date Placeholder 8"/>
          <p:cNvSpPr>
            <a:spLocks noGrp="1"/>
          </p:cNvSpPr>
          <p:nvPr>
            <p:ph type="dt" sz="half" idx="17"/>
          </p:nvPr>
        </p:nvSpPr>
        <p:spPr>
          <a:xfrm>
            <a:off x="7788275" y="6343650"/>
            <a:ext cx="1071563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454DE732-E989-4819-900B-B798805B27DE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29304599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on paikkamerkki 1"/>
          <p:cNvSpPr>
            <a:spLocks noGrp="1"/>
          </p:cNvSpPr>
          <p:nvPr>
            <p:ph type="title"/>
          </p:nvPr>
        </p:nvSpPr>
        <p:spPr>
          <a:xfrm>
            <a:off x="457200" y="180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3059999"/>
            <a:ext cx="8229600" cy="1620000"/>
          </a:xfrm>
        </p:spPr>
        <p:txBody>
          <a:bodyPr/>
          <a:lstStyle/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4216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ko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7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lvl="0"/>
            <a:endParaRPr lang="fi-FI" dirty="0"/>
          </a:p>
        </p:txBody>
      </p:sp>
      <p:sp>
        <p:nvSpPr>
          <p:cNvPr id="8" name="Kaavion paikkamerkki 9"/>
          <p:cNvSpPr>
            <a:spLocks noGrp="1"/>
          </p:cNvSpPr>
          <p:nvPr>
            <p:ph type="chart" sz="quarter" idx="14"/>
          </p:nvPr>
        </p:nvSpPr>
        <p:spPr>
          <a:xfrm>
            <a:off x="457200" y="1773238"/>
            <a:ext cx="8229600" cy="446405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7649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>
          <a:xfrm>
            <a:off x="457200" y="3780000"/>
            <a:ext cx="8229600" cy="1143000"/>
          </a:xfrm>
        </p:spPr>
        <p:txBody>
          <a:bodyPr/>
          <a:lstStyle>
            <a:lvl1pPr>
              <a:defRPr baseline="0"/>
            </a:lvl1pPr>
          </a:lstStyle>
          <a:p>
            <a:endParaRPr lang="fi-FI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5013176"/>
            <a:ext cx="8229600" cy="720725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8142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71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 b="22906"/>
          <a:stretch>
            <a:fillRect/>
          </a:stretch>
        </p:blipFill>
        <p:spPr bwMode="auto">
          <a:xfrm>
            <a:off x="95250" y="1511300"/>
            <a:ext cx="897255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901968"/>
            <a:ext cx="9143999" cy="1143000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rgbClr val="00407A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0" y="4865512"/>
            <a:ext cx="9144000" cy="8001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0859A-82BB-420F-AD05-3B967895F704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7" name="Footer Placeholder 101"/>
          <p:cNvSpPr>
            <a:spLocks noGrp="1"/>
          </p:cNvSpPr>
          <p:nvPr>
            <p:ph type="ftr" sz="quarter" idx="16"/>
          </p:nvPr>
        </p:nvSpPr>
        <p:spPr>
          <a:xfrm>
            <a:off x="303213" y="6343650"/>
            <a:ext cx="7346950" cy="365125"/>
          </a:xfrm>
        </p:spPr>
        <p:txBody>
          <a:bodyPr/>
          <a:lstStyle>
            <a:lvl1pPr algn="l"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7"/>
          </p:nvPr>
        </p:nvSpPr>
        <p:spPr>
          <a:xfrm>
            <a:off x="7788275" y="6343650"/>
            <a:ext cx="1071563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D62F77A3-9AA7-4A94-BC56-3E33E848E3F0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0667410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 bwMode="gray">
          <a:xfrm>
            <a:off x="95250" y="1509714"/>
            <a:ext cx="8972550" cy="3240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lvl="0"/>
            <a:endParaRPr lang="fi-FI" noProof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901967"/>
            <a:ext cx="9143999" cy="1143000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rgbClr val="00407A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0" y="4865512"/>
            <a:ext cx="9144000" cy="8001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0B64A-CBB4-4707-B818-038996E7F972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7" name="Footer Placeholder 101"/>
          <p:cNvSpPr>
            <a:spLocks noGrp="1"/>
          </p:cNvSpPr>
          <p:nvPr>
            <p:ph type="ftr" sz="quarter" idx="16"/>
          </p:nvPr>
        </p:nvSpPr>
        <p:spPr>
          <a:xfrm>
            <a:off x="303213" y="6343650"/>
            <a:ext cx="7346950" cy="365125"/>
          </a:xfrm>
        </p:spPr>
        <p:txBody>
          <a:bodyPr/>
          <a:lstStyle>
            <a:lvl1pPr algn="l"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7"/>
          </p:nvPr>
        </p:nvSpPr>
        <p:spPr>
          <a:xfrm>
            <a:off x="7788275" y="6343650"/>
            <a:ext cx="1071563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77794BFC-48C9-4CBE-8D0D-9245FEC48FA4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2766318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on paikkamerkki 1"/>
          <p:cNvSpPr>
            <a:spLocks noGrp="1"/>
          </p:cNvSpPr>
          <p:nvPr>
            <p:ph type="title"/>
          </p:nvPr>
        </p:nvSpPr>
        <p:spPr>
          <a:xfrm>
            <a:off x="457200" y="180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3059999"/>
            <a:ext cx="8229600" cy="1620000"/>
          </a:xfrm>
        </p:spPr>
        <p:txBody>
          <a:bodyPr/>
          <a:lstStyle/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685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298449" y="282575"/>
            <a:ext cx="8583536" cy="1143000"/>
          </a:xfrm>
          <a:prstGeom prst="rect">
            <a:avLst/>
          </a:prstGeom>
        </p:spPr>
        <p:txBody>
          <a:bodyPr/>
          <a:lstStyle>
            <a:lvl1pPr>
              <a:defRPr sz="3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fi-FI" noProof="0" dirty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3"/>
          </p:nvPr>
        </p:nvSpPr>
        <p:spPr>
          <a:xfrm>
            <a:off x="298449" y="1511300"/>
            <a:ext cx="8589964" cy="4318000"/>
          </a:xfrm>
        </p:spPr>
        <p:txBody>
          <a:bodyPr/>
          <a:lstStyle>
            <a:lvl1pPr indent="-180000">
              <a:defRPr/>
            </a:lvl1pPr>
            <a:lvl2pPr indent="-180000">
              <a:defRPr/>
            </a:lvl2pPr>
            <a:lvl3pPr indent="-180000">
              <a:defRPr/>
            </a:lvl3pPr>
            <a:lvl4pPr indent="-180000">
              <a:defRPr/>
            </a:lvl4pPr>
            <a:lvl5pPr indent="-180000">
              <a:defRPr/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edit</a:t>
            </a:r>
            <a:r>
              <a:rPr lang="fi-FI" noProof="0" dirty="0" smtClean="0"/>
              <a:t> </a:t>
            </a:r>
            <a:r>
              <a:rPr lang="fi-FI" noProof="0" dirty="0" err="1" smtClean="0"/>
              <a:t>Master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r>
              <a:rPr lang="fi-FI" noProof="0" dirty="0" smtClean="0"/>
              <a:t> </a:t>
            </a:r>
            <a:r>
              <a:rPr lang="fi-FI" noProof="0" dirty="0" err="1" smtClean="0"/>
              <a:t>styles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/>
          </a:p>
        </p:txBody>
      </p:sp>
      <p:sp>
        <p:nvSpPr>
          <p:cNvPr id="4" name="Date Placeholder 10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EF16-CCCC-4141-9646-F0BD25A3B5A7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329C0-A9E3-4D23-B14C-C6E48C439D44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31372351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ko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7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lvl="0"/>
            <a:endParaRPr lang="fi-FI" dirty="0"/>
          </a:p>
        </p:txBody>
      </p:sp>
      <p:sp>
        <p:nvSpPr>
          <p:cNvPr id="8" name="Kaavion paikkamerkki 9"/>
          <p:cNvSpPr>
            <a:spLocks noGrp="1"/>
          </p:cNvSpPr>
          <p:nvPr>
            <p:ph type="chart" sz="quarter" idx="14"/>
          </p:nvPr>
        </p:nvSpPr>
        <p:spPr>
          <a:xfrm>
            <a:off x="457200" y="1773238"/>
            <a:ext cx="8229600" cy="446405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78067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8" name="Sisällön paikkamerkki 10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464050"/>
          </a:xfrm>
        </p:spPr>
        <p:txBody>
          <a:bodyPr/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2425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15.1.2014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>
          <a:xfrm>
            <a:off x="457200" y="3780000"/>
            <a:ext cx="8229600" cy="1143000"/>
          </a:xfrm>
        </p:spPr>
        <p:txBody>
          <a:bodyPr/>
          <a:lstStyle>
            <a:lvl1pPr>
              <a:defRPr baseline="0"/>
            </a:lvl1pPr>
          </a:lstStyle>
          <a:p>
            <a:endParaRPr lang="fi-FI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57200" y="5013176"/>
            <a:ext cx="8229600" cy="720725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0077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298449" y="282575"/>
            <a:ext cx="8583536" cy="1143000"/>
          </a:xfrm>
          <a:prstGeom prst="rect">
            <a:avLst/>
          </a:prstGeom>
        </p:spPr>
        <p:txBody>
          <a:bodyPr/>
          <a:lstStyle>
            <a:lvl1pPr>
              <a:defRPr sz="3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fi-FI" noProof="0" dirty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3"/>
          </p:nvPr>
        </p:nvSpPr>
        <p:spPr>
          <a:xfrm>
            <a:off x="298449" y="1511300"/>
            <a:ext cx="8589964" cy="4318000"/>
          </a:xfrm>
        </p:spPr>
        <p:txBody>
          <a:bodyPr/>
          <a:lstStyle>
            <a:lvl1pPr indent="-180000">
              <a:defRPr/>
            </a:lvl1pPr>
            <a:lvl2pPr indent="-180000">
              <a:defRPr/>
            </a:lvl2pPr>
            <a:lvl3pPr indent="-180000">
              <a:defRPr/>
            </a:lvl3pPr>
            <a:lvl4pPr indent="-180000">
              <a:defRPr/>
            </a:lvl4pPr>
            <a:lvl5pPr indent="-180000">
              <a:defRPr/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edit</a:t>
            </a:r>
            <a:r>
              <a:rPr lang="fi-FI" noProof="0" dirty="0" smtClean="0"/>
              <a:t> </a:t>
            </a:r>
            <a:r>
              <a:rPr lang="fi-FI" noProof="0" dirty="0" err="1" smtClean="0"/>
              <a:t>Master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r>
              <a:rPr lang="fi-FI" noProof="0" dirty="0" smtClean="0"/>
              <a:t> </a:t>
            </a:r>
            <a:r>
              <a:rPr lang="fi-FI" noProof="0" dirty="0" err="1" smtClean="0"/>
              <a:t>styles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/>
          </a:p>
        </p:txBody>
      </p:sp>
      <p:sp>
        <p:nvSpPr>
          <p:cNvPr id="4" name="Date Placeholder 10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EF16-CCCC-4141-9646-F0BD25A3B5A7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329C0-A9E3-4D23-B14C-C6E48C439D44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62786191"/>
      </p:ext>
    </p:extLst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298449" y="282575"/>
            <a:ext cx="8583536" cy="1143000"/>
          </a:xfrm>
          <a:prstGeom prst="rect">
            <a:avLst/>
          </a:prstGeom>
        </p:spPr>
        <p:txBody>
          <a:bodyPr/>
          <a:lstStyle>
            <a:lvl1pPr>
              <a:defRPr sz="3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i-FI" dirty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3"/>
          </p:nvPr>
        </p:nvSpPr>
        <p:spPr>
          <a:xfrm>
            <a:off x="298449" y="1511300"/>
            <a:ext cx="8589964" cy="431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-FI" dirty="0"/>
          </a:p>
        </p:txBody>
      </p:sp>
      <p:sp>
        <p:nvSpPr>
          <p:cNvPr id="4" name="Date Placeholder 10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F1425-85B0-485A-A6F4-CD847833F93E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941A9-B04C-4CD7-B5F8-F92A9678BB91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22065947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47"/>
          <p:cNvSpPr>
            <a:spLocks noEditPoints="1"/>
          </p:cNvSpPr>
          <p:nvPr/>
        </p:nvSpPr>
        <p:spPr bwMode="hidden">
          <a:xfrm>
            <a:off x="0" y="0"/>
            <a:ext cx="9158288" cy="6869113"/>
          </a:xfrm>
          <a:custGeom>
            <a:avLst/>
            <a:gdLst>
              <a:gd name="T0" fmla="*/ 9066213 w 5769"/>
              <a:gd name="T1" fmla="*/ 92075 h 4327"/>
              <a:gd name="T2" fmla="*/ 9066213 w 5769"/>
              <a:gd name="T3" fmla="*/ 6777038 h 4327"/>
              <a:gd name="T4" fmla="*/ 92075 w 5769"/>
              <a:gd name="T5" fmla="*/ 6777038 h 4327"/>
              <a:gd name="T6" fmla="*/ 92075 w 5769"/>
              <a:gd name="T7" fmla="*/ 92075 h 4327"/>
              <a:gd name="T8" fmla="*/ 9066213 w 5769"/>
              <a:gd name="T9" fmla="*/ 92075 h 4327"/>
              <a:gd name="T10" fmla="*/ 9158288 w 5769"/>
              <a:gd name="T11" fmla="*/ 0 h 4327"/>
              <a:gd name="T12" fmla="*/ 0 w 5769"/>
              <a:gd name="T13" fmla="*/ 0 h 4327"/>
              <a:gd name="T14" fmla="*/ 0 w 5769"/>
              <a:gd name="T15" fmla="*/ 6869113 h 4327"/>
              <a:gd name="T16" fmla="*/ 9158288 w 5769"/>
              <a:gd name="T17" fmla="*/ 6869113 h 4327"/>
              <a:gd name="T18" fmla="*/ 9158288 w 5769"/>
              <a:gd name="T19" fmla="*/ 0 h 4327"/>
              <a:gd name="T20" fmla="*/ 9158288 w 5769"/>
              <a:gd name="T21" fmla="*/ 0 h 43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769" h="4327">
                <a:moveTo>
                  <a:pt x="5711" y="58"/>
                </a:moveTo>
                <a:lnTo>
                  <a:pt x="5711" y="4269"/>
                </a:lnTo>
                <a:lnTo>
                  <a:pt x="58" y="4269"/>
                </a:lnTo>
                <a:lnTo>
                  <a:pt x="58" y="58"/>
                </a:lnTo>
                <a:lnTo>
                  <a:pt x="5711" y="58"/>
                </a:lnTo>
                <a:close/>
                <a:moveTo>
                  <a:pt x="5769" y="0"/>
                </a:moveTo>
                <a:lnTo>
                  <a:pt x="0" y="0"/>
                </a:lnTo>
                <a:lnTo>
                  <a:pt x="0" y="4327"/>
                </a:lnTo>
                <a:lnTo>
                  <a:pt x="5769" y="4327"/>
                </a:lnTo>
                <a:lnTo>
                  <a:pt x="5769" y="0"/>
                </a:lnTo>
                <a:close/>
              </a:path>
            </a:pathLst>
          </a:custGeom>
          <a:solidFill>
            <a:srgbClr val="8E8E8B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27" name="Rectangle 48"/>
          <p:cNvSpPr>
            <a:spLocks noChangeArrowheads="1"/>
          </p:cNvSpPr>
          <p:nvPr/>
        </p:nvSpPr>
        <p:spPr bwMode="auto">
          <a:xfrm>
            <a:off x="-295275" y="85725"/>
            <a:ext cx="8975725" cy="668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28" name="Rectangle 50"/>
          <p:cNvSpPr>
            <a:spLocks noChangeArrowheads="1"/>
          </p:cNvSpPr>
          <p:nvPr/>
        </p:nvSpPr>
        <p:spPr bwMode="ltGray">
          <a:xfrm>
            <a:off x="8978900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29" name="Rectangle 51"/>
          <p:cNvSpPr>
            <a:spLocks noChangeArrowheads="1"/>
          </p:cNvSpPr>
          <p:nvPr/>
        </p:nvSpPr>
        <p:spPr bwMode="ltGray">
          <a:xfrm>
            <a:off x="8885238" y="1419225"/>
            <a:ext cx="93662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0" name="Rectangle 52"/>
          <p:cNvSpPr>
            <a:spLocks noChangeArrowheads="1"/>
          </p:cNvSpPr>
          <p:nvPr/>
        </p:nvSpPr>
        <p:spPr bwMode="ltGray">
          <a:xfrm>
            <a:off x="8701088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1" name="Rectangle 53"/>
          <p:cNvSpPr>
            <a:spLocks noChangeArrowheads="1"/>
          </p:cNvSpPr>
          <p:nvPr/>
        </p:nvSpPr>
        <p:spPr bwMode="ltGray">
          <a:xfrm>
            <a:off x="8423275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2" name="Rectangle 54"/>
          <p:cNvSpPr>
            <a:spLocks noChangeArrowheads="1"/>
          </p:cNvSpPr>
          <p:nvPr/>
        </p:nvSpPr>
        <p:spPr bwMode="ltGray">
          <a:xfrm>
            <a:off x="8329613" y="1419225"/>
            <a:ext cx="93662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3" name="Rectangle 55"/>
          <p:cNvSpPr>
            <a:spLocks noChangeArrowheads="1"/>
          </p:cNvSpPr>
          <p:nvPr/>
        </p:nvSpPr>
        <p:spPr bwMode="ltGray">
          <a:xfrm>
            <a:off x="8235950" y="1419225"/>
            <a:ext cx="93663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4" name="Rectangle 56"/>
          <p:cNvSpPr>
            <a:spLocks noChangeArrowheads="1"/>
          </p:cNvSpPr>
          <p:nvPr/>
        </p:nvSpPr>
        <p:spPr bwMode="ltGray">
          <a:xfrm>
            <a:off x="8145463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5" name="Rectangle 57"/>
          <p:cNvSpPr>
            <a:spLocks noChangeArrowheads="1"/>
          </p:cNvSpPr>
          <p:nvPr/>
        </p:nvSpPr>
        <p:spPr bwMode="ltGray">
          <a:xfrm>
            <a:off x="7961313" y="1419225"/>
            <a:ext cx="92075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6" name="Rectangle 58"/>
          <p:cNvSpPr>
            <a:spLocks noChangeArrowheads="1"/>
          </p:cNvSpPr>
          <p:nvPr/>
        </p:nvSpPr>
        <p:spPr bwMode="ltGray">
          <a:xfrm>
            <a:off x="7867650" y="1419225"/>
            <a:ext cx="93663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7" name="Rectangle 59"/>
          <p:cNvSpPr>
            <a:spLocks noChangeArrowheads="1"/>
          </p:cNvSpPr>
          <p:nvPr/>
        </p:nvSpPr>
        <p:spPr bwMode="ltGray">
          <a:xfrm>
            <a:off x="7775575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8" name="Rectangle 60"/>
          <p:cNvSpPr>
            <a:spLocks noChangeArrowheads="1"/>
          </p:cNvSpPr>
          <p:nvPr/>
        </p:nvSpPr>
        <p:spPr bwMode="ltGray">
          <a:xfrm>
            <a:off x="7591425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9" name="Rectangle 61"/>
          <p:cNvSpPr>
            <a:spLocks noChangeArrowheads="1"/>
          </p:cNvSpPr>
          <p:nvPr/>
        </p:nvSpPr>
        <p:spPr bwMode="ltGray">
          <a:xfrm>
            <a:off x="7499350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40" name="Rectangle 62"/>
          <p:cNvSpPr>
            <a:spLocks noChangeArrowheads="1"/>
          </p:cNvSpPr>
          <p:nvPr/>
        </p:nvSpPr>
        <p:spPr bwMode="ltGray">
          <a:xfrm>
            <a:off x="7405688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41" name="Rectangle 63"/>
          <p:cNvSpPr>
            <a:spLocks noChangeArrowheads="1"/>
          </p:cNvSpPr>
          <p:nvPr/>
        </p:nvSpPr>
        <p:spPr bwMode="ltGray">
          <a:xfrm>
            <a:off x="7219950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42" name="Rectangle 64"/>
          <p:cNvSpPr>
            <a:spLocks noChangeArrowheads="1"/>
          </p:cNvSpPr>
          <p:nvPr/>
        </p:nvSpPr>
        <p:spPr bwMode="ltGray">
          <a:xfrm>
            <a:off x="7126288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43" name="Rectangle 65"/>
          <p:cNvSpPr>
            <a:spLocks noChangeArrowheads="1"/>
          </p:cNvSpPr>
          <p:nvPr/>
        </p:nvSpPr>
        <p:spPr bwMode="ltGray">
          <a:xfrm>
            <a:off x="7035800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44" name="Rectangle 66"/>
          <p:cNvSpPr>
            <a:spLocks noChangeArrowheads="1"/>
          </p:cNvSpPr>
          <p:nvPr/>
        </p:nvSpPr>
        <p:spPr bwMode="ltGray">
          <a:xfrm>
            <a:off x="6850063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" name="Slide Number Placeholder 102"/>
          <p:cNvSpPr>
            <a:spLocks noGrp="1"/>
          </p:cNvSpPr>
          <p:nvPr>
            <p:ph type="sldNum" sz="quarter" idx="4"/>
          </p:nvPr>
        </p:nvSpPr>
        <p:spPr>
          <a:xfrm>
            <a:off x="8183563" y="282575"/>
            <a:ext cx="6985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2"/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425A0E08-D782-4813-B1C4-4F0C6A2D9B94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grpSp>
        <p:nvGrpSpPr>
          <p:cNvPr id="1046" name="Group 2"/>
          <p:cNvGrpSpPr>
            <a:grpSpLocks/>
          </p:cNvGrpSpPr>
          <p:nvPr/>
        </p:nvGrpSpPr>
        <p:grpSpPr bwMode="auto">
          <a:xfrm>
            <a:off x="3692525" y="382588"/>
            <a:ext cx="1771650" cy="771525"/>
            <a:chOff x="3692160" y="382588"/>
            <a:chExt cx="1772379" cy="771001"/>
          </a:xfrm>
        </p:grpSpPr>
        <p:sp>
          <p:nvSpPr>
            <p:cNvPr id="1051" name="Rectangle 171"/>
            <p:cNvSpPr>
              <a:spLocks noChangeArrowheads="1"/>
            </p:cNvSpPr>
            <p:nvPr/>
          </p:nvSpPr>
          <p:spPr bwMode="gray">
            <a:xfrm>
              <a:off x="4378595" y="382588"/>
              <a:ext cx="399508" cy="3864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052" name="Freeform 172"/>
            <p:cNvSpPr>
              <a:spLocks noEditPoints="1"/>
            </p:cNvSpPr>
            <p:nvPr/>
          </p:nvSpPr>
          <p:spPr bwMode="gray">
            <a:xfrm>
              <a:off x="4378595" y="382588"/>
              <a:ext cx="399508" cy="386497"/>
            </a:xfrm>
            <a:custGeom>
              <a:avLst/>
              <a:gdLst>
                <a:gd name="T0" fmla="*/ 285 w 401"/>
                <a:gd name="T1" fmla="*/ 388 h 388"/>
                <a:gd name="T2" fmla="*/ 297 w 401"/>
                <a:gd name="T3" fmla="*/ 324 h 388"/>
                <a:gd name="T4" fmla="*/ 378 w 401"/>
                <a:gd name="T5" fmla="*/ 347 h 388"/>
                <a:gd name="T6" fmla="*/ 351 w 401"/>
                <a:gd name="T7" fmla="*/ 388 h 388"/>
                <a:gd name="T8" fmla="*/ 401 w 401"/>
                <a:gd name="T9" fmla="*/ 0 h 388"/>
                <a:gd name="T10" fmla="*/ 387 w 401"/>
                <a:gd name="T11" fmla="*/ 143 h 388"/>
                <a:gd name="T12" fmla="*/ 394 w 401"/>
                <a:gd name="T13" fmla="*/ 64 h 388"/>
                <a:gd name="T14" fmla="*/ 338 w 401"/>
                <a:gd name="T15" fmla="*/ 0 h 388"/>
                <a:gd name="T16" fmla="*/ 333 w 401"/>
                <a:gd name="T17" fmla="*/ 83 h 388"/>
                <a:gd name="T18" fmla="*/ 401 w 401"/>
                <a:gd name="T19" fmla="*/ 152 h 388"/>
                <a:gd name="T20" fmla="*/ 369 w 401"/>
                <a:gd name="T21" fmla="*/ 388 h 388"/>
                <a:gd name="T22" fmla="*/ 399 w 401"/>
                <a:gd name="T23" fmla="*/ 353 h 388"/>
                <a:gd name="T24" fmla="*/ 276 w 401"/>
                <a:gd name="T25" fmla="*/ 319 h 388"/>
                <a:gd name="T26" fmla="*/ 254 w 401"/>
                <a:gd name="T27" fmla="*/ 388 h 388"/>
                <a:gd name="T28" fmla="*/ 227 w 401"/>
                <a:gd name="T29" fmla="*/ 374 h 388"/>
                <a:gd name="T30" fmla="*/ 230 w 401"/>
                <a:gd name="T31" fmla="*/ 311 h 388"/>
                <a:gd name="T32" fmla="*/ 189 w 401"/>
                <a:gd name="T33" fmla="*/ 311 h 388"/>
                <a:gd name="T34" fmla="*/ 195 w 401"/>
                <a:gd name="T35" fmla="*/ 250 h 388"/>
                <a:gd name="T36" fmla="*/ 151 w 401"/>
                <a:gd name="T37" fmla="*/ 247 h 388"/>
                <a:gd name="T38" fmla="*/ 235 w 401"/>
                <a:gd name="T39" fmla="*/ 253 h 388"/>
                <a:gd name="T40" fmla="*/ 263 w 401"/>
                <a:gd name="T41" fmla="*/ 125 h 388"/>
                <a:gd name="T42" fmla="*/ 190 w 401"/>
                <a:gd name="T43" fmla="*/ 89 h 388"/>
                <a:gd name="T44" fmla="*/ 229 w 401"/>
                <a:gd name="T45" fmla="*/ 109 h 388"/>
                <a:gd name="T46" fmla="*/ 253 w 401"/>
                <a:gd name="T47" fmla="*/ 51 h 388"/>
                <a:gd name="T48" fmla="*/ 292 w 401"/>
                <a:gd name="T49" fmla="*/ 71 h 388"/>
                <a:gd name="T50" fmla="*/ 316 w 401"/>
                <a:gd name="T51" fmla="*/ 13 h 388"/>
                <a:gd name="T52" fmla="*/ 0 w 401"/>
                <a:gd name="T53" fmla="*/ 388 h 388"/>
                <a:gd name="T54" fmla="*/ 308 w 401"/>
                <a:gd name="T55" fmla="*/ 0 h 388"/>
                <a:gd name="T56" fmla="*/ 315 w 401"/>
                <a:gd name="T57" fmla="*/ 40 h 388"/>
                <a:gd name="T58" fmla="*/ 278 w 401"/>
                <a:gd name="T59" fmla="*/ 18 h 388"/>
                <a:gd name="T60" fmla="*/ 252 w 401"/>
                <a:gd name="T61" fmla="*/ 78 h 388"/>
                <a:gd name="T62" fmla="*/ 215 w 401"/>
                <a:gd name="T63" fmla="*/ 56 h 388"/>
                <a:gd name="T64" fmla="*/ 220 w 401"/>
                <a:gd name="T65" fmla="*/ 169 h 388"/>
                <a:gd name="T66" fmla="*/ 290 w 401"/>
                <a:gd name="T67" fmla="*/ 201 h 388"/>
                <a:gd name="T68" fmla="*/ 216 w 401"/>
                <a:gd name="T69" fmla="*/ 189 h 388"/>
                <a:gd name="T70" fmla="*/ 158 w 401"/>
                <a:gd name="T71" fmla="*/ 290 h 388"/>
                <a:gd name="T72" fmla="*/ 198 w 401"/>
                <a:gd name="T73" fmla="*/ 287 h 388"/>
                <a:gd name="T74" fmla="*/ 195 w 401"/>
                <a:gd name="T75" fmla="*/ 352 h 388"/>
                <a:gd name="T76" fmla="*/ 236 w 401"/>
                <a:gd name="T77" fmla="*/ 351 h 388"/>
                <a:gd name="T78" fmla="*/ 216 w 401"/>
                <a:gd name="T79" fmla="*/ 388 h 38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1" h="388">
                  <a:moveTo>
                    <a:pt x="351" y="388"/>
                  </a:moveTo>
                  <a:lnTo>
                    <a:pt x="285" y="388"/>
                  </a:lnTo>
                  <a:lnTo>
                    <a:pt x="322" y="366"/>
                  </a:lnTo>
                  <a:lnTo>
                    <a:pt x="297" y="324"/>
                  </a:lnTo>
                  <a:lnTo>
                    <a:pt x="346" y="294"/>
                  </a:lnTo>
                  <a:lnTo>
                    <a:pt x="378" y="347"/>
                  </a:lnTo>
                  <a:lnTo>
                    <a:pt x="340" y="370"/>
                  </a:lnTo>
                  <a:lnTo>
                    <a:pt x="351" y="388"/>
                  </a:lnTo>
                  <a:close/>
                  <a:moveTo>
                    <a:pt x="356" y="0"/>
                  </a:moveTo>
                  <a:lnTo>
                    <a:pt x="401" y="0"/>
                  </a:lnTo>
                  <a:lnTo>
                    <a:pt x="401" y="135"/>
                  </a:lnTo>
                  <a:lnTo>
                    <a:pt x="387" y="143"/>
                  </a:lnTo>
                  <a:lnTo>
                    <a:pt x="353" y="88"/>
                  </a:lnTo>
                  <a:lnTo>
                    <a:pt x="394" y="64"/>
                  </a:lnTo>
                  <a:lnTo>
                    <a:pt x="356" y="0"/>
                  </a:lnTo>
                  <a:close/>
                  <a:moveTo>
                    <a:pt x="338" y="0"/>
                  </a:moveTo>
                  <a:lnTo>
                    <a:pt x="374" y="59"/>
                  </a:lnTo>
                  <a:lnTo>
                    <a:pt x="333" y="83"/>
                  </a:lnTo>
                  <a:lnTo>
                    <a:pt x="382" y="164"/>
                  </a:lnTo>
                  <a:lnTo>
                    <a:pt x="401" y="152"/>
                  </a:lnTo>
                  <a:lnTo>
                    <a:pt x="401" y="388"/>
                  </a:lnTo>
                  <a:lnTo>
                    <a:pt x="369" y="388"/>
                  </a:lnTo>
                  <a:lnTo>
                    <a:pt x="362" y="376"/>
                  </a:lnTo>
                  <a:lnTo>
                    <a:pt x="399" y="353"/>
                  </a:lnTo>
                  <a:lnTo>
                    <a:pt x="351" y="274"/>
                  </a:lnTo>
                  <a:lnTo>
                    <a:pt x="276" y="319"/>
                  </a:lnTo>
                  <a:lnTo>
                    <a:pt x="301" y="360"/>
                  </a:lnTo>
                  <a:lnTo>
                    <a:pt x="254" y="388"/>
                  </a:lnTo>
                  <a:lnTo>
                    <a:pt x="234" y="388"/>
                  </a:lnTo>
                  <a:lnTo>
                    <a:pt x="227" y="374"/>
                  </a:lnTo>
                  <a:lnTo>
                    <a:pt x="258" y="355"/>
                  </a:lnTo>
                  <a:lnTo>
                    <a:pt x="230" y="311"/>
                  </a:lnTo>
                  <a:lnTo>
                    <a:pt x="201" y="330"/>
                  </a:lnTo>
                  <a:lnTo>
                    <a:pt x="189" y="311"/>
                  </a:lnTo>
                  <a:lnTo>
                    <a:pt x="220" y="293"/>
                  </a:lnTo>
                  <a:lnTo>
                    <a:pt x="195" y="250"/>
                  </a:lnTo>
                  <a:lnTo>
                    <a:pt x="164" y="268"/>
                  </a:lnTo>
                  <a:lnTo>
                    <a:pt x="151" y="247"/>
                  </a:lnTo>
                  <a:lnTo>
                    <a:pt x="210" y="211"/>
                  </a:lnTo>
                  <a:lnTo>
                    <a:pt x="235" y="253"/>
                  </a:lnTo>
                  <a:lnTo>
                    <a:pt x="312" y="206"/>
                  </a:lnTo>
                  <a:lnTo>
                    <a:pt x="263" y="125"/>
                  </a:lnTo>
                  <a:lnTo>
                    <a:pt x="226" y="148"/>
                  </a:lnTo>
                  <a:lnTo>
                    <a:pt x="190" y="89"/>
                  </a:lnTo>
                  <a:lnTo>
                    <a:pt x="209" y="77"/>
                  </a:lnTo>
                  <a:lnTo>
                    <a:pt x="229" y="109"/>
                  </a:lnTo>
                  <a:lnTo>
                    <a:pt x="273" y="83"/>
                  </a:lnTo>
                  <a:lnTo>
                    <a:pt x="253" y="51"/>
                  </a:lnTo>
                  <a:lnTo>
                    <a:pt x="273" y="39"/>
                  </a:lnTo>
                  <a:lnTo>
                    <a:pt x="292" y="71"/>
                  </a:lnTo>
                  <a:lnTo>
                    <a:pt x="337" y="45"/>
                  </a:lnTo>
                  <a:lnTo>
                    <a:pt x="316" y="13"/>
                  </a:lnTo>
                  <a:lnTo>
                    <a:pt x="338" y="0"/>
                  </a:lnTo>
                  <a:close/>
                  <a:moveTo>
                    <a:pt x="0" y="388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296" y="7"/>
                  </a:lnTo>
                  <a:lnTo>
                    <a:pt x="315" y="40"/>
                  </a:lnTo>
                  <a:lnTo>
                    <a:pt x="298" y="51"/>
                  </a:lnTo>
                  <a:lnTo>
                    <a:pt x="278" y="18"/>
                  </a:lnTo>
                  <a:lnTo>
                    <a:pt x="232" y="45"/>
                  </a:lnTo>
                  <a:lnTo>
                    <a:pt x="252" y="78"/>
                  </a:lnTo>
                  <a:lnTo>
                    <a:pt x="234" y="89"/>
                  </a:lnTo>
                  <a:lnTo>
                    <a:pt x="215" y="56"/>
                  </a:lnTo>
                  <a:lnTo>
                    <a:pt x="168" y="83"/>
                  </a:lnTo>
                  <a:lnTo>
                    <a:pt x="220" y="169"/>
                  </a:lnTo>
                  <a:lnTo>
                    <a:pt x="257" y="146"/>
                  </a:lnTo>
                  <a:lnTo>
                    <a:pt x="290" y="201"/>
                  </a:lnTo>
                  <a:lnTo>
                    <a:pt x="241" y="231"/>
                  </a:lnTo>
                  <a:lnTo>
                    <a:pt x="216" y="189"/>
                  </a:lnTo>
                  <a:lnTo>
                    <a:pt x="129" y="242"/>
                  </a:lnTo>
                  <a:lnTo>
                    <a:pt x="158" y="290"/>
                  </a:lnTo>
                  <a:lnTo>
                    <a:pt x="189" y="272"/>
                  </a:lnTo>
                  <a:lnTo>
                    <a:pt x="198" y="287"/>
                  </a:lnTo>
                  <a:lnTo>
                    <a:pt x="168" y="306"/>
                  </a:lnTo>
                  <a:lnTo>
                    <a:pt x="195" y="352"/>
                  </a:lnTo>
                  <a:lnTo>
                    <a:pt x="226" y="333"/>
                  </a:lnTo>
                  <a:lnTo>
                    <a:pt x="236" y="351"/>
                  </a:lnTo>
                  <a:lnTo>
                    <a:pt x="205" y="368"/>
                  </a:lnTo>
                  <a:lnTo>
                    <a:pt x="216" y="388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053" name="Freeform 173"/>
            <p:cNvSpPr>
              <a:spLocks noEditPoints="1"/>
            </p:cNvSpPr>
            <p:nvPr/>
          </p:nvSpPr>
          <p:spPr bwMode="gray">
            <a:xfrm>
              <a:off x="3692160" y="894597"/>
              <a:ext cx="1772379" cy="258992"/>
            </a:xfrm>
            <a:custGeom>
              <a:avLst/>
              <a:gdLst>
                <a:gd name="T0" fmla="*/ 1122 w 1492"/>
                <a:gd name="T1" fmla="*/ 163 h 218"/>
                <a:gd name="T2" fmla="*/ 1162 w 1492"/>
                <a:gd name="T3" fmla="*/ 163 h 218"/>
                <a:gd name="T4" fmla="*/ 1077 w 1492"/>
                <a:gd name="T5" fmla="*/ 218 h 218"/>
                <a:gd name="T6" fmla="*/ 1057 w 1492"/>
                <a:gd name="T7" fmla="*/ 193 h 218"/>
                <a:gd name="T8" fmla="*/ 1018 w 1492"/>
                <a:gd name="T9" fmla="*/ 194 h 218"/>
                <a:gd name="T10" fmla="*/ 966 w 1492"/>
                <a:gd name="T11" fmla="*/ 169 h 218"/>
                <a:gd name="T12" fmla="*/ 966 w 1492"/>
                <a:gd name="T13" fmla="*/ 218 h 218"/>
                <a:gd name="T14" fmla="*/ 910 w 1492"/>
                <a:gd name="T15" fmla="*/ 170 h 218"/>
                <a:gd name="T16" fmla="*/ 902 w 1492"/>
                <a:gd name="T17" fmla="*/ 186 h 218"/>
                <a:gd name="T18" fmla="*/ 884 w 1492"/>
                <a:gd name="T19" fmla="*/ 186 h 218"/>
                <a:gd name="T20" fmla="*/ 910 w 1492"/>
                <a:gd name="T21" fmla="*/ 164 h 218"/>
                <a:gd name="T22" fmla="*/ 865 w 1492"/>
                <a:gd name="T23" fmla="*/ 200 h 218"/>
                <a:gd name="T24" fmla="*/ 871 w 1492"/>
                <a:gd name="T25" fmla="*/ 200 h 218"/>
                <a:gd name="T26" fmla="*/ 782 w 1492"/>
                <a:gd name="T27" fmla="*/ 189 h 218"/>
                <a:gd name="T28" fmla="*/ 809 w 1492"/>
                <a:gd name="T29" fmla="*/ 163 h 218"/>
                <a:gd name="T30" fmla="*/ 727 w 1492"/>
                <a:gd name="T31" fmla="*/ 218 h 218"/>
                <a:gd name="T32" fmla="*/ 753 w 1492"/>
                <a:gd name="T33" fmla="*/ 169 h 218"/>
                <a:gd name="T34" fmla="*/ 693 w 1492"/>
                <a:gd name="T35" fmla="*/ 218 h 218"/>
                <a:gd name="T36" fmla="*/ 648 w 1492"/>
                <a:gd name="T37" fmla="*/ 184 h 218"/>
                <a:gd name="T38" fmla="*/ 639 w 1492"/>
                <a:gd name="T39" fmla="*/ 214 h 218"/>
                <a:gd name="T40" fmla="*/ 659 w 1492"/>
                <a:gd name="T41" fmla="*/ 196 h 218"/>
                <a:gd name="T42" fmla="*/ 667 w 1492"/>
                <a:gd name="T43" fmla="*/ 166 h 218"/>
                <a:gd name="T44" fmla="*/ 599 w 1492"/>
                <a:gd name="T45" fmla="*/ 169 h 218"/>
                <a:gd name="T46" fmla="*/ 610 w 1492"/>
                <a:gd name="T47" fmla="*/ 191 h 218"/>
                <a:gd name="T48" fmla="*/ 598 w 1492"/>
                <a:gd name="T49" fmla="*/ 193 h 218"/>
                <a:gd name="T50" fmla="*/ 600 w 1492"/>
                <a:gd name="T51" fmla="*/ 163 h 218"/>
                <a:gd name="T52" fmla="*/ 568 w 1492"/>
                <a:gd name="T53" fmla="*/ 193 h 218"/>
                <a:gd name="T54" fmla="*/ 538 w 1492"/>
                <a:gd name="T55" fmla="*/ 218 h 218"/>
                <a:gd name="T56" fmla="*/ 499 w 1492"/>
                <a:gd name="T57" fmla="*/ 218 h 218"/>
                <a:gd name="T58" fmla="*/ 525 w 1492"/>
                <a:gd name="T59" fmla="*/ 163 h 218"/>
                <a:gd name="T60" fmla="*/ 463 w 1492"/>
                <a:gd name="T61" fmla="*/ 163 h 218"/>
                <a:gd name="T62" fmla="*/ 393 w 1492"/>
                <a:gd name="T63" fmla="*/ 218 h 218"/>
                <a:gd name="T64" fmla="*/ 430 w 1492"/>
                <a:gd name="T65" fmla="*/ 163 h 218"/>
                <a:gd name="T66" fmla="*/ 347 w 1492"/>
                <a:gd name="T67" fmla="*/ 218 h 218"/>
                <a:gd name="T68" fmla="*/ 347 w 1492"/>
                <a:gd name="T69" fmla="*/ 213 h 218"/>
                <a:gd name="T70" fmla="*/ 1435 w 1492"/>
                <a:gd name="T71" fmla="*/ 104 h 218"/>
                <a:gd name="T72" fmla="*/ 1434 w 1492"/>
                <a:gd name="T73" fmla="*/ 0 h 218"/>
                <a:gd name="T74" fmla="*/ 1279 w 1492"/>
                <a:gd name="T75" fmla="*/ 2 h 218"/>
                <a:gd name="T76" fmla="*/ 1328 w 1492"/>
                <a:gd name="T77" fmla="*/ 9 h 218"/>
                <a:gd name="T78" fmla="*/ 1200 w 1492"/>
                <a:gd name="T79" fmla="*/ 29 h 218"/>
                <a:gd name="T80" fmla="*/ 1229 w 1492"/>
                <a:gd name="T81" fmla="*/ 111 h 218"/>
                <a:gd name="T82" fmla="*/ 1256 w 1492"/>
                <a:gd name="T83" fmla="*/ 7 h 218"/>
                <a:gd name="T84" fmla="*/ 1165 w 1492"/>
                <a:gd name="T85" fmla="*/ 2 h 218"/>
                <a:gd name="T86" fmla="*/ 1068 w 1492"/>
                <a:gd name="T87" fmla="*/ 52 h 218"/>
                <a:gd name="T88" fmla="*/ 1068 w 1492"/>
                <a:gd name="T89" fmla="*/ 59 h 218"/>
                <a:gd name="T90" fmla="*/ 1018 w 1492"/>
                <a:gd name="T91" fmla="*/ 56 h 218"/>
                <a:gd name="T92" fmla="*/ 1027 w 1492"/>
                <a:gd name="T93" fmla="*/ 56 h 218"/>
                <a:gd name="T94" fmla="*/ 877 w 1492"/>
                <a:gd name="T95" fmla="*/ 2 h 218"/>
                <a:gd name="T96" fmla="*/ 787 w 1492"/>
                <a:gd name="T97" fmla="*/ 2 h 218"/>
                <a:gd name="T98" fmla="*/ 787 w 1492"/>
                <a:gd name="T99" fmla="*/ 103 h 218"/>
                <a:gd name="T100" fmla="*/ 667 w 1492"/>
                <a:gd name="T101" fmla="*/ 2 h 218"/>
                <a:gd name="T102" fmla="*/ 708 w 1492"/>
                <a:gd name="T103" fmla="*/ 52 h 218"/>
                <a:gd name="T104" fmla="*/ 502 w 1492"/>
                <a:gd name="T105" fmla="*/ 2 h 218"/>
                <a:gd name="T106" fmla="*/ 586 w 1492"/>
                <a:gd name="T107" fmla="*/ 110 h 218"/>
                <a:gd name="T108" fmla="*/ 411 w 1492"/>
                <a:gd name="T109" fmla="*/ 104 h 218"/>
                <a:gd name="T110" fmla="*/ 411 w 1492"/>
                <a:gd name="T111" fmla="*/ 111 h 218"/>
                <a:gd name="T112" fmla="*/ 278 w 1492"/>
                <a:gd name="T113" fmla="*/ 2 h 218"/>
                <a:gd name="T114" fmla="*/ 287 w 1492"/>
                <a:gd name="T115" fmla="*/ 2 h 218"/>
                <a:gd name="T116" fmla="*/ 157 w 1492"/>
                <a:gd name="T117" fmla="*/ 2 h 218"/>
                <a:gd name="T118" fmla="*/ 240 w 1492"/>
                <a:gd name="T119" fmla="*/ 2 h 218"/>
                <a:gd name="T120" fmla="*/ 58 w 1492"/>
                <a:gd name="T121" fmla="*/ 8 h 218"/>
                <a:gd name="T122" fmla="*/ 58 w 1492"/>
                <a:gd name="T123" fmla="*/ 111 h 2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92" h="218">
                  <a:moveTo>
                    <a:pt x="1168" y="163"/>
                  </a:moveTo>
                  <a:cubicBezTo>
                    <a:pt x="1168" y="193"/>
                    <a:pt x="1168" y="193"/>
                    <a:pt x="1168" y="193"/>
                  </a:cubicBezTo>
                  <a:cubicBezTo>
                    <a:pt x="1168" y="211"/>
                    <a:pt x="1156" y="218"/>
                    <a:pt x="1145" y="218"/>
                  </a:cubicBezTo>
                  <a:cubicBezTo>
                    <a:pt x="1133" y="218"/>
                    <a:pt x="1122" y="210"/>
                    <a:pt x="1122" y="194"/>
                  </a:cubicBezTo>
                  <a:cubicBezTo>
                    <a:pt x="1122" y="163"/>
                    <a:pt x="1122" y="163"/>
                    <a:pt x="1122" y="163"/>
                  </a:cubicBezTo>
                  <a:cubicBezTo>
                    <a:pt x="1128" y="163"/>
                    <a:pt x="1128" y="163"/>
                    <a:pt x="1128" y="163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8" y="207"/>
                    <a:pt x="1136" y="213"/>
                    <a:pt x="1145" y="213"/>
                  </a:cubicBezTo>
                  <a:cubicBezTo>
                    <a:pt x="1154" y="213"/>
                    <a:pt x="1162" y="207"/>
                    <a:pt x="1162" y="193"/>
                  </a:cubicBezTo>
                  <a:cubicBezTo>
                    <a:pt x="1162" y="163"/>
                    <a:pt x="1162" y="163"/>
                    <a:pt x="1162" y="163"/>
                  </a:cubicBezTo>
                  <a:lnTo>
                    <a:pt x="1168" y="163"/>
                  </a:lnTo>
                  <a:close/>
                  <a:moveTo>
                    <a:pt x="1083" y="212"/>
                  </a:moveTo>
                  <a:cubicBezTo>
                    <a:pt x="1109" y="212"/>
                    <a:pt x="1109" y="212"/>
                    <a:pt x="1109" y="212"/>
                  </a:cubicBezTo>
                  <a:cubicBezTo>
                    <a:pt x="1109" y="218"/>
                    <a:pt x="1109" y="218"/>
                    <a:pt x="1109" y="218"/>
                  </a:cubicBezTo>
                  <a:cubicBezTo>
                    <a:pt x="1077" y="218"/>
                    <a:pt x="1077" y="218"/>
                    <a:pt x="1077" y="218"/>
                  </a:cubicBezTo>
                  <a:cubicBezTo>
                    <a:pt x="1077" y="163"/>
                    <a:pt x="1077" y="163"/>
                    <a:pt x="1077" y="163"/>
                  </a:cubicBezTo>
                  <a:cubicBezTo>
                    <a:pt x="1083" y="163"/>
                    <a:pt x="1083" y="163"/>
                    <a:pt x="1083" y="163"/>
                  </a:cubicBezTo>
                  <a:lnTo>
                    <a:pt x="1083" y="212"/>
                  </a:lnTo>
                  <a:close/>
                  <a:moveTo>
                    <a:pt x="1057" y="163"/>
                  </a:moveTo>
                  <a:cubicBezTo>
                    <a:pt x="1057" y="193"/>
                    <a:pt x="1057" y="193"/>
                    <a:pt x="1057" y="193"/>
                  </a:cubicBezTo>
                  <a:cubicBezTo>
                    <a:pt x="1057" y="211"/>
                    <a:pt x="1046" y="218"/>
                    <a:pt x="1034" y="218"/>
                  </a:cubicBezTo>
                  <a:cubicBezTo>
                    <a:pt x="1022" y="218"/>
                    <a:pt x="1012" y="210"/>
                    <a:pt x="1012" y="194"/>
                  </a:cubicBezTo>
                  <a:cubicBezTo>
                    <a:pt x="1012" y="163"/>
                    <a:pt x="1012" y="163"/>
                    <a:pt x="1012" y="163"/>
                  </a:cubicBezTo>
                  <a:cubicBezTo>
                    <a:pt x="1018" y="163"/>
                    <a:pt x="1018" y="163"/>
                    <a:pt x="1018" y="163"/>
                  </a:cubicBezTo>
                  <a:cubicBezTo>
                    <a:pt x="1018" y="194"/>
                    <a:pt x="1018" y="194"/>
                    <a:pt x="1018" y="194"/>
                  </a:cubicBezTo>
                  <a:cubicBezTo>
                    <a:pt x="1018" y="207"/>
                    <a:pt x="1026" y="213"/>
                    <a:pt x="1034" y="213"/>
                  </a:cubicBezTo>
                  <a:cubicBezTo>
                    <a:pt x="1043" y="213"/>
                    <a:pt x="1051" y="207"/>
                    <a:pt x="1051" y="193"/>
                  </a:cubicBezTo>
                  <a:cubicBezTo>
                    <a:pt x="1051" y="163"/>
                    <a:pt x="1051" y="163"/>
                    <a:pt x="1051" y="163"/>
                  </a:cubicBezTo>
                  <a:lnTo>
                    <a:pt x="1057" y="163"/>
                  </a:lnTo>
                  <a:close/>
                  <a:moveTo>
                    <a:pt x="966" y="169"/>
                  </a:moveTo>
                  <a:cubicBezTo>
                    <a:pt x="953" y="169"/>
                    <a:pt x="943" y="178"/>
                    <a:pt x="943" y="191"/>
                  </a:cubicBezTo>
                  <a:cubicBezTo>
                    <a:pt x="943" y="203"/>
                    <a:pt x="953" y="213"/>
                    <a:pt x="966" y="213"/>
                  </a:cubicBezTo>
                  <a:cubicBezTo>
                    <a:pt x="978" y="213"/>
                    <a:pt x="988" y="203"/>
                    <a:pt x="988" y="191"/>
                  </a:cubicBezTo>
                  <a:cubicBezTo>
                    <a:pt x="988" y="178"/>
                    <a:pt x="978" y="169"/>
                    <a:pt x="966" y="169"/>
                  </a:cubicBezTo>
                  <a:close/>
                  <a:moveTo>
                    <a:pt x="966" y="218"/>
                  </a:moveTo>
                  <a:cubicBezTo>
                    <a:pt x="950" y="218"/>
                    <a:pt x="937" y="206"/>
                    <a:pt x="937" y="191"/>
                  </a:cubicBezTo>
                  <a:cubicBezTo>
                    <a:pt x="937" y="175"/>
                    <a:pt x="950" y="163"/>
                    <a:pt x="966" y="163"/>
                  </a:cubicBezTo>
                  <a:cubicBezTo>
                    <a:pt x="982" y="163"/>
                    <a:pt x="994" y="175"/>
                    <a:pt x="994" y="191"/>
                  </a:cubicBezTo>
                  <a:cubicBezTo>
                    <a:pt x="994" y="206"/>
                    <a:pt x="982" y="218"/>
                    <a:pt x="966" y="218"/>
                  </a:cubicBezTo>
                  <a:close/>
                  <a:moveTo>
                    <a:pt x="910" y="170"/>
                  </a:moveTo>
                  <a:cubicBezTo>
                    <a:pt x="906" y="169"/>
                    <a:pt x="905" y="168"/>
                    <a:pt x="903" y="168"/>
                  </a:cubicBezTo>
                  <a:cubicBezTo>
                    <a:pt x="898" y="168"/>
                    <a:pt x="896" y="171"/>
                    <a:pt x="896" y="178"/>
                  </a:cubicBezTo>
                  <a:cubicBezTo>
                    <a:pt x="896" y="181"/>
                    <a:pt x="896" y="181"/>
                    <a:pt x="896" y="181"/>
                  </a:cubicBezTo>
                  <a:cubicBezTo>
                    <a:pt x="902" y="181"/>
                    <a:pt x="902" y="181"/>
                    <a:pt x="902" y="181"/>
                  </a:cubicBezTo>
                  <a:cubicBezTo>
                    <a:pt x="902" y="186"/>
                    <a:pt x="902" y="186"/>
                    <a:pt x="902" y="186"/>
                  </a:cubicBezTo>
                  <a:cubicBezTo>
                    <a:pt x="896" y="186"/>
                    <a:pt x="896" y="186"/>
                    <a:pt x="896" y="186"/>
                  </a:cubicBezTo>
                  <a:cubicBezTo>
                    <a:pt x="896" y="218"/>
                    <a:pt x="896" y="218"/>
                    <a:pt x="896" y="218"/>
                  </a:cubicBezTo>
                  <a:cubicBezTo>
                    <a:pt x="890" y="218"/>
                    <a:pt x="890" y="218"/>
                    <a:pt x="890" y="218"/>
                  </a:cubicBezTo>
                  <a:cubicBezTo>
                    <a:pt x="890" y="186"/>
                    <a:pt x="890" y="186"/>
                    <a:pt x="890" y="186"/>
                  </a:cubicBezTo>
                  <a:cubicBezTo>
                    <a:pt x="884" y="186"/>
                    <a:pt x="884" y="186"/>
                    <a:pt x="884" y="186"/>
                  </a:cubicBezTo>
                  <a:cubicBezTo>
                    <a:pt x="884" y="181"/>
                    <a:pt x="884" y="181"/>
                    <a:pt x="884" y="181"/>
                  </a:cubicBezTo>
                  <a:cubicBezTo>
                    <a:pt x="890" y="181"/>
                    <a:pt x="890" y="181"/>
                    <a:pt x="890" y="181"/>
                  </a:cubicBezTo>
                  <a:cubicBezTo>
                    <a:pt x="890" y="177"/>
                    <a:pt x="890" y="177"/>
                    <a:pt x="890" y="177"/>
                  </a:cubicBezTo>
                  <a:cubicBezTo>
                    <a:pt x="890" y="167"/>
                    <a:pt x="897" y="163"/>
                    <a:pt x="903" y="163"/>
                  </a:cubicBezTo>
                  <a:cubicBezTo>
                    <a:pt x="905" y="163"/>
                    <a:pt x="907" y="163"/>
                    <a:pt x="910" y="164"/>
                  </a:cubicBezTo>
                  <a:lnTo>
                    <a:pt x="910" y="170"/>
                  </a:lnTo>
                  <a:close/>
                  <a:moveTo>
                    <a:pt x="852" y="186"/>
                  </a:moveTo>
                  <a:cubicBezTo>
                    <a:pt x="845" y="186"/>
                    <a:pt x="840" y="192"/>
                    <a:pt x="840" y="200"/>
                  </a:cubicBezTo>
                  <a:cubicBezTo>
                    <a:pt x="840" y="207"/>
                    <a:pt x="845" y="213"/>
                    <a:pt x="852" y="213"/>
                  </a:cubicBezTo>
                  <a:cubicBezTo>
                    <a:pt x="859" y="213"/>
                    <a:pt x="865" y="207"/>
                    <a:pt x="865" y="200"/>
                  </a:cubicBezTo>
                  <a:cubicBezTo>
                    <a:pt x="865" y="192"/>
                    <a:pt x="859" y="186"/>
                    <a:pt x="852" y="186"/>
                  </a:cubicBezTo>
                  <a:close/>
                  <a:moveTo>
                    <a:pt x="852" y="218"/>
                  </a:moveTo>
                  <a:cubicBezTo>
                    <a:pt x="842" y="218"/>
                    <a:pt x="834" y="210"/>
                    <a:pt x="834" y="200"/>
                  </a:cubicBezTo>
                  <a:cubicBezTo>
                    <a:pt x="834" y="189"/>
                    <a:pt x="842" y="181"/>
                    <a:pt x="852" y="181"/>
                  </a:cubicBezTo>
                  <a:cubicBezTo>
                    <a:pt x="863" y="181"/>
                    <a:pt x="871" y="189"/>
                    <a:pt x="871" y="200"/>
                  </a:cubicBezTo>
                  <a:cubicBezTo>
                    <a:pt x="871" y="210"/>
                    <a:pt x="863" y="218"/>
                    <a:pt x="852" y="218"/>
                  </a:cubicBezTo>
                  <a:close/>
                  <a:moveTo>
                    <a:pt x="788" y="189"/>
                  </a:moveTo>
                  <a:cubicBezTo>
                    <a:pt x="788" y="218"/>
                    <a:pt x="788" y="218"/>
                    <a:pt x="788" y="218"/>
                  </a:cubicBezTo>
                  <a:cubicBezTo>
                    <a:pt x="782" y="218"/>
                    <a:pt x="782" y="218"/>
                    <a:pt x="782" y="218"/>
                  </a:cubicBezTo>
                  <a:cubicBezTo>
                    <a:pt x="782" y="189"/>
                    <a:pt x="782" y="189"/>
                    <a:pt x="782" y="189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68" y="163"/>
                    <a:pt x="768" y="163"/>
                    <a:pt x="768" y="163"/>
                  </a:cubicBezTo>
                  <a:cubicBezTo>
                    <a:pt x="785" y="184"/>
                    <a:pt x="785" y="184"/>
                    <a:pt x="785" y="184"/>
                  </a:cubicBezTo>
                  <a:cubicBezTo>
                    <a:pt x="802" y="163"/>
                    <a:pt x="802" y="163"/>
                    <a:pt x="802" y="163"/>
                  </a:cubicBezTo>
                  <a:cubicBezTo>
                    <a:pt x="809" y="163"/>
                    <a:pt x="809" y="163"/>
                    <a:pt x="809" y="163"/>
                  </a:cubicBezTo>
                  <a:lnTo>
                    <a:pt x="788" y="189"/>
                  </a:lnTo>
                  <a:close/>
                  <a:moveTo>
                    <a:pt x="753" y="169"/>
                  </a:moveTo>
                  <a:cubicBezTo>
                    <a:pt x="733" y="169"/>
                    <a:pt x="733" y="169"/>
                    <a:pt x="733" y="169"/>
                  </a:cubicBezTo>
                  <a:cubicBezTo>
                    <a:pt x="733" y="218"/>
                    <a:pt x="733" y="218"/>
                    <a:pt x="733" y="218"/>
                  </a:cubicBezTo>
                  <a:cubicBezTo>
                    <a:pt x="727" y="218"/>
                    <a:pt x="727" y="218"/>
                    <a:pt x="727" y="218"/>
                  </a:cubicBezTo>
                  <a:cubicBezTo>
                    <a:pt x="727" y="169"/>
                    <a:pt x="727" y="169"/>
                    <a:pt x="727" y="169"/>
                  </a:cubicBezTo>
                  <a:cubicBezTo>
                    <a:pt x="707" y="169"/>
                    <a:pt x="707" y="169"/>
                    <a:pt x="707" y="169"/>
                  </a:cubicBezTo>
                  <a:cubicBezTo>
                    <a:pt x="707" y="163"/>
                    <a:pt x="707" y="163"/>
                    <a:pt x="707" y="163"/>
                  </a:cubicBezTo>
                  <a:cubicBezTo>
                    <a:pt x="753" y="163"/>
                    <a:pt x="753" y="163"/>
                    <a:pt x="753" y="163"/>
                  </a:cubicBezTo>
                  <a:lnTo>
                    <a:pt x="753" y="169"/>
                  </a:lnTo>
                  <a:close/>
                  <a:moveTo>
                    <a:pt x="693" y="218"/>
                  </a:moveTo>
                  <a:cubicBezTo>
                    <a:pt x="687" y="218"/>
                    <a:pt x="687" y="218"/>
                    <a:pt x="687" y="218"/>
                  </a:cubicBezTo>
                  <a:cubicBezTo>
                    <a:pt x="687" y="163"/>
                    <a:pt x="687" y="163"/>
                    <a:pt x="687" y="163"/>
                  </a:cubicBezTo>
                  <a:cubicBezTo>
                    <a:pt x="693" y="163"/>
                    <a:pt x="693" y="163"/>
                    <a:pt x="693" y="163"/>
                  </a:cubicBezTo>
                  <a:lnTo>
                    <a:pt x="693" y="218"/>
                  </a:lnTo>
                  <a:close/>
                  <a:moveTo>
                    <a:pt x="667" y="173"/>
                  </a:moveTo>
                  <a:cubicBezTo>
                    <a:pt x="666" y="172"/>
                    <a:pt x="666" y="172"/>
                    <a:pt x="666" y="172"/>
                  </a:cubicBezTo>
                  <a:cubicBezTo>
                    <a:pt x="660" y="169"/>
                    <a:pt x="658" y="169"/>
                    <a:pt x="654" y="169"/>
                  </a:cubicBezTo>
                  <a:cubicBezTo>
                    <a:pt x="649" y="169"/>
                    <a:pt x="644" y="172"/>
                    <a:pt x="644" y="177"/>
                  </a:cubicBezTo>
                  <a:cubicBezTo>
                    <a:pt x="644" y="181"/>
                    <a:pt x="646" y="182"/>
                    <a:pt x="648" y="184"/>
                  </a:cubicBezTo>
                  <a:cubicBezTo>
                    <a:pt x="649" y="185"/>
                    <a:pt x="650" y="185"/>
                    <a:pt x="652" y="186"/>
                  </a:cubicBezTo>
                  <a:cubicBezTo>
                    <a:pt x="653" y="187"/>
                    <a:pt x="655" y="187"/>
                    <a:pt x="656" y="188"/>
                  </a:cubicBezTo>
                  <a:cubicBezTo>
                    <a:pt x="662" y="190"/>
                    <a:pt x="669" y="193"/>
                    <a:pt x="669" y="203"/>
                  </a:cubicBezTo>
                  <a:cubicBezTo>
                    <a:pt x="669" y="212"/>
                    <a:pt x="662" y="218"/>
                    <a:pt x="653" y="218"/>
                  </a:cubicBezTo>
                  <a:cubicBezTo>
                    <a:pt x="649" y="218"/>
                    <a:pt x="644" y="217"/>
                    <a:pt x="639" y="214"/>
                  </a:cubicBezTo>
                  <a:cubicBezTo>
                    <a:pt x="639" y="206"/>
                    <a:pt x="639" y="206"/>
                    <a:pt x="639" y="206"/>
                  </a:cubicBezTo>
                  <a:cubicBezTo>
                    <a:pt x="640" y="207"/>
                    <a:pt x="640" y="207"/>
                    <a:pt x="640" y="207"/>
                  </a:cubicBezTo>
                  <a:cubicBezTo>
                    <a:pt x="646" y="211"/>
                    <a:pt x="649" y="213"/>
                    <a:pt x="653" y="213"/>
                  </a:cubicBezTo>
                  <a:cubicBezTo>
                    <a:pt x="659" y="213"/>
                    <a:pt x="663" y="208"/>
                    <a:pt x="663" y="203"/>
                  </a:cubicBezTo>
                  <a:cubicBezTo>
                    <a:pt x="663" y="200"/>
                    <a:pt x="661" y="198"/>
                    <a:pt x="659" y="196"/>
                  </a:cubicBezTo>
                  <a:cubicBezTo>
                    <a:pt x="658" y="195"/>
                    <a:pt x="657" y="195"/>
                    <a:pt x="656" y="194"/>
                  </a:cubicBezTo>
                  <a:cubicBezTo>
                    <a:pt x="654" y="193"/>
                    <a:pt x="653" y="193"/>
                    <a:pt x="651" y="192"/>
                  </a:cubicBezTo>
                  <a:cubicBezTo>
                    <a:pt x="645" y="190"/>
                    <a:pt x="638" y="187"/>
                    <a:pt x="638" y="178"/>
                  </a:cubicBezTo>
                  <a:cubicBezTo>
                    <a:pt x="638" y="169"/>
                    <a:pt x="645" y="163"/>
                    <a:pt x="654" y="163"/>
                  </a:cubicBezTo>
                  <a:cubicBezTo>
                    <a:pt x="658" y="163"/>
                    <a:pt x="662" y="164"/>
                    <a:pt x="667" y="166"/>
                  </a:cubicBezTo>
                  <a:lnTo>
                    <a:pt x="667" y="173"/>
                  </a:lnTo>
                  <a:close/>
                  <a:moveTo>
                    <a:pt x="592" y="187"/>
                  </a:moveTo>
                  <a:cubicBezTo>
                    <a:pt x="600" y="187"/>
                    <a:pt x="600" y="187"/>
                    <a:pt x="600" y="187"/>
                  </a:cubicBezTo>
                  <a:cubicBezTo>
                    <a:pt x="608" y="187"/>
                    <a:pt x="612" y="184"/>
                    <a:pt x="612" y="178"/>
                  </a:cubicBezTo>
                  <a:cubicBezTo>
                    <a:pt x="612" y="173"/>
                    <a:pt x="609" y="169"/>
                    <a:pt x="599" y="169"/>
                  </a:cubicBezTo>
                  <a:cubicBezTo>
                    <a:pt x="592" y="169"/>
                    <a:pt x="592" y="169"/>
                    <a:pt x="592" y="169"/>
                  </a:cubicBezTo>
                  <a:lnTo>
                    <a:pt x="592" y="187"/>
                  </a:lnTo>
                  <a:close/>
                  <a:moveTo>
                    <a:pt x="600" y="163"/>
                  </a:moveTo>
                  <a:cubicBezTo>
                    <a:pt x="614" y="163"/>
                    <a:pt x="619" y="170"/>
                    <a:pt x="619" y="178"/>
                  </a:cubicBezTo>
                  <a:cubicBezTo>
                    <a:pt x="619" y="184"/>
                    <a:pt x="616" y="188"/>
                    <a:pt x="610" y="191"/>
                  </a:cubicBezTo>
                  <a:cubicBezTo>
                    <a:pt x="612" y="193"/>
                    <a:pt x="614" y="195"/>
                    <a:pt x="615" y="198"/>
                  </a:cubicBezTo>
                  <a:cubicBezTo>
                    <a:pt x="628" y="218"/>
                    <a:pt x="628" y="218"/>
                    <a:pt x="628" y="218"/>
                  </a:cubicBezTo>
                  <a:cubicBezTo>
                    <a:pt x="621" y="218"/>
                    <a:pt x="621" y="218"/>
                    <a:pt x="621" y="218"/>
                  </a:cubicBezTo>
                  <a:cubicBezTo>
                    <a:pt x="612" y="203"/>
                    <a:pt x="612" y="203"/>
                    <a:pt x="612" y="203"/>
                  </a:cubicBezTo>
                  <a:cubicBezTo>
                    <a:pt x="606" y="193"/>
                    <a:pt x="604" y="193"/>
                    <a:pt x="598" y="193"/>
                  </a:cubicBezTo>
                  <a:cubicBezTo>
                    <a:pt x="592" y="193"/>
                    <a:pt x="592" y="193"/>
                    <a:pt x="592" y="193"/>
                  </a:cubicBezTo>
                  <a:cubicBezTo>
                    <a:pt x="592" y="218"/>
                    <a:pt x="592" y="218"/>
                    <a:pt x="592" y="218"/>
                  </a:cubicBezTo>
                  <a:cubicBezTo>
                    <a:pt x="586" y="218"/>
                    <a:pt x="586" y="218"/>
                    <a:pt x="586" y="218"/>
                  </a:cubicBezTo>
                  <a:cubicBezTo>
                    <a:pt x="586" y="163"/>
                    <a:pt x="586" y="163"/>
                    <a:pt x="586" y="163"/>
                  </a:cubicBezTo>
                  <a:lnTo>
                    <a:pt x="600" y="163"/>
                  </a:lnTo>
                  <a:close/>
                  <a:moveTo>
                    <a:pt x="568" y="169"/>
                  </a:moveTo>
                  <a:cubicBezTo>
                    <a:pt x="544" y="169"/>
                    <a:pt x="544" y="169"/>
                    <a:pt x="544" y="169"/>
                  </a:cubicBezTo>
                  <a:cubicBezTo>
                    <a:pt x="544" y="188"/>
                    <a:pt x="544" y="188"/>
                    <a:pt x="544" y="188"/>
                  </a:cubicBezTo>
                  <a:cubicBezTo>
                    <a:pt x="568" y="188"/>
                    <a:pt x="568" y="188"/>
                    <a:pt x="568" y="188"/>
                  </a:cubicBezTo>
                  <a:cubicBezTo>
                    <a:pt x="568" y="193"/>
                    <a:pt x="568" y="193"/>
                    <a:pt x="568" y="193"/>
                  </a:cubicBezTo>
                  <a:cubicBezTo>
                    <a:pt x="544" y="193"/>
                    <a:pt x="544" y="193"/>
                    <a:pt x="544" y="193"/>
                  </a:cubicBezTo>
                  <a:cubicBezTo>
                    <a:pt x="544" y="212"/>
                    <a:pt x="544" y="212"/>
                    <a:pt x="544" y="212"/>
                  </a:cubicBezTo>
                  <a:cubicBezTo>
                    <a:pt x="569" y="212"/>
                    <a:pt x="569" y="212"/>
                    <a:pt x="569" y="212"/>
                  </a:cubicBezTo>
                  <a:cubicBezTo>
                    <a:pt x="569" y="218"/>
                    <a:pt x="569" y="218"/>
                    <a:pt x="569" y="21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8" y="163"/>
                    <a:pt x="538" y="163"/>
                    <a:pt x="538" y="163"/>
                  </a:cubicBezTo>
                  <a:cubicBezTo>
                    <a:pt x="568" y="163"/>
                    <a:pt x="568" y="163"/>
                    <a:pt x="568" y="163"/>
                  </a:cubicBezTo>
                  <a:lnTo>
                    <a:pt x="568" y="169"/>
                  </a:lnTo>
                  <a:close/>
                  <a:moveTo>
                    <a:pt x="502" y="218"/>
                  </a:moveTo>
                  <a:cubicBezTo>
                    <a:pt x="499" y="218"/>
                    <a:pt x="499" y="218"/>
                    <a:pt x="499" y="218"/>
                  </a:cubicBezTo>
                  <a:cubicBezTo>
                    <a:pt x="476" y="163"/>
                    <a:pt x="476" y="163"/>
                    <a:pt x="476" y="163"/>
                  </a:cubicBezTo>
                  <a:cubicBezTo>
                    <a:pt x="483" y="163"/>
                    <a:pt x="483" y="163"/>
                    <a:pt x="483" y="163"/>
                  </a:cubicBezTo>
                  <a:cubicBezTo>
                    <a:pt x="501" y="206"/>
                    <a:pt x="501" y="206"/>
                    <a:pt x="501" y="206"/>
                  </a:cubicBezTo>
                  <a:cubicBezTo>
                    <a:pt x="518" y="163"/>
                    <a:pt x="518" y="163"/>
                    <a:pt x="518" y="163"/>
                  </a:cubicBezTo>
                  <a:cubicBezTo>
                    <a:pt x="525" y="163"/>
                    <a:pt x="525" y="163"/>
                    <a:pt x="525" y="163"/>
                  </a:cubicBezTo>
                  <a:lnTo>
                    <a:pt x="502" y="218"/>
                  </a:lnTo>
                  <a:close/>
                  <a:moveTo>
                    <a:pt x="463" y="218"/>
                  </a:moveTo>
                  <a:cubicBezTo>
                    <a:pt x="457" y="218"/>
                    <a:pt x="457" y="218"/>
                    <a:pt x="457" y="218"/>
                  </a:cubicBezTo>
                  <a:cubicBezTo>
                    <a:pt x="457" y="163"/>
                    <a:pt x="457" y="163"/>
                    <a:pt x="457" y="163"/>
                  </a:cubicBezTo>
                  <a:cubicBezTo>
                    <a:pt x="463" y="163"/>
                    <a:pt x="463" y="163"/>
                    <a:pt x="463" y="163"/>
                  </a:cubicBezTo>
                  <a:lnTo>
                    <a:pt x="463" y="218"/>
                  </a:lnTo>
                  <a:close/>
                  <a:moveTo>
                    <a:pt x="436" y="218"/>
                  </a:moveTo>
                  <a:cubicBezTo>
                    <a:pt x="431" y="218"/>
                    <a:pt x="431" y="218"/>
                    <a:pt x="431" y="218"/>
                  </a:cubicBezTo>
                  <a:cubicBezTo>
                    <a:pt x="393" y="174"/>
                    <a:pt x="393" y="174"/>
                    <a:pt x="393" y="174"/>
                  </a:cubicBezTo>
                  <a:cubicBezTo>
                    <a:pt x="393" y="218"/>
                    <a:pt x="393" y="218"/>
                    <a:pt x="393" y="218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7" y="163"/>
                    <a:pt x="387" y="163"/>
                    <a:pt x="387" y="163"/>
                  </a:cubicBezTo>
                  <a:cubicBezTo>
                    <a:pt x="392" y="163"/>
                    <a:pt x="392" y="163"/>
                    <a:pt x="392" y="163"/>
                  </a:cubicBezTo>
                  <a:cubicBezTo>
                    <a:pt x="430" y="207"/>
                    <a:pt x="430" y="207"/>
                    <a:pt x="430" y="207"/>
                  </a:cubicBezTo>
                  <a:cubicBezTo>
                    <a:pt x="430" y="163"/>
                    <a:pt x="430" y="163"/>
                    <a:pt x="430" y="163"/>
                  </a:cubicBezTo>
                  <a:cubicBezTo>
                    <a:pt x="436" y="163"/>
                    <a:pt x="436" y="163"/>
                    <a:pt x="436" y="163"/>
                  </a:cubicBezTo>
                  <a:lnTo>
                    <a:pt x="436" y="218"/>
                  </a:lnTo>
                  <a:close/>
                  <a:moveTo>
                    <a:pt x="370" y="163"/>
                  </a:moveTo>
                  <a:cubicBezTo>
                    <a:pt x="370" y="193"/>
                    <a:pt x="370" y="193"/>
                    <a:pt x="370" y="193"/>
                  </a:cubicBezTo>
                  <a:cubicBezTo>
                    <a:pt x="370" y="211"/>
                    <a:pt x="358" y="218"/>
                    <a:pt x="347" y="218"/>
                  </a:cubicBezTo>
                  <a:cubicBezTo>
                    <a:pt x="335" y="218"/>
                    <a:pt x="324" y="210"/>
                    <a:pt x="324" y="194"/>
                  </a:cubicBezTo>
                  <a:cubicBezTo>
                    <a:pt x="324" y="163"/>
                    <a:pt x="324" y="163"/>
                    <a:pt x="324" y="163"/>
                  </a:cubicBezTo>
                  <a:cubicBezTo>
                    <a:pt x="330" y="163"/>
                    <a:pt x="330" y="163"/>
                    <a:pt x="330" y="163"/>
                  </a:cubicBezTo>
                  <a:cubicBezTo>
                    <a:pt x="330" y="194"/>
                    <a:pt x="330" y="194"/>
                    <a:pt x="330" y="194"/>
                  </a:cubicBezTo>
                  <a:cubicBezTo>
                    <a:pt x="330" y="207"/>
                    <a:pt x="338" y="213"/>
                    <a:pt x="347" y="213"/>
                  </a:cubicBezTo>
                  <a:cubicBezTo>
                    <a:pt x="355" y="213"/>
                    <a:pt x="364" y="207"/>
                    <a:pt x="364" y="193"/>
                  </a:cubicBezTo>
                  <a:cubicBezTo>
                    <a:pt x="364" y="163"/>
                    <a:pt x="364" y="163"/>
                    <a:pt x="364" y="163"/>
                  </a:cubicBezTo>
                  <a:lnTo>
                    <a:pt x="370" y="163"/>
                  </a:lnTo>
                  <a:close/>
                  <a:moveTo>
                    <a:pt x="1483" y="56"/>
                  </a:moveTo>
                  <a:cubicBezTo>
                    <a:pt x="1483" y="83"/>
                    <a:pt x="1462" y="104"/>
                    <a:pt x="1435" y="104"/>
                  </a:cubicBezTo>
                  <a:cubicBezTo>
                    <a:pt x="1407" y="104"/>
                    <a:pt x="1386" y="83"/>
                    <a:pt x="1386" y="56"/>
                  </a:cubicBezTo>
                  <a:cubicBezTo>
                    <a:pt x="1386" y="29"/>
                    <a:pt x="1407" y="8"/>
                    <a:pt x="1435" y="8"/>
                  </a:cubicBezTo>
                  <a:cubicBezTo>
                    <a:pt x="1462" y="8"/>
                    <a:pt x="1483" y="29"/>
                    <a:pt x="1483" y="56"/>
                  </a:cubicBezTo>
                  <a:close/>
                  <a:moveTo>
                    <a:pt x="1492" y="56"/>
                  </a:moveTo>
                  <a:cubicBezTo>
                    <a:pt x="1492" y="25"/>
                    <a:pt x="1467" y="0"/>
                    <a:pt x="1434" y="0"/>
                  </a:cubicBezTo>
                  <a:cubicBezTo>
                    <a:pt x="1402" y="0"/>
                    <a:pt x="1377" y="25"/>
                    <a:pt x="1377" y="56"/>
                  </a:cubicBezTo>
                  <a:cubicBezTo>
                    <a:pt x="1377" y="87"/>
                    <a:pt x="1402" y="111"/>
                    <a:pt x="1434" y="111"/>
                  </a:cubicBezTo>
                  <a:cubicBezTo>
                    <a:pt x="1467" y="111"/>
                    <a:pt x="1492" y="87"/>
                    <a:pt x="1492" y="56"/>
                  </a:cubicBezTo>
                  <a:close/>
                  <a:moveTo>
                    <a:pt x="1369" y="2"/>
                  </a:moveTo>
                  <a:cubicBezTo>
                    <a:pt x="1279" y="2"/>
                    <a:pt x="1279" y="2"/>
                    <a:pt x="1279" y="2"/>
                  </a:cubicBezTo>
                  <a:cubicBezTo>
                    <a:pt x="1279" y="9"/>
                    <a:pt x="1279" y="9"/>
                    <a:pt x="1279" y="9"/>
                  </a:cubicBezTo>
                  <a:cubicBezTo>
                    <a:pt x="1320" y="9"/>
                    <a:pt x="1320" y="9"/>
                    <a:pt x="1320" y="9"/>
                  </a:cubicBezTo>
                  <a:cubicBezTo>
                    <a:pt x="1320" y="110"/>
                    <a:pt x="1320" y="110"/>
                    <a:pt x="1320" y="110"/>
                  </a:cubicBezTo>
                  <a:cubicBezTo>
                    <a:pt x="1328" y="110"/>
                    <a:pt x="1328" y="110"/>
                    <a:pt x="1328" y="110"/>
                  </a:cubicBezTo>
                  <a:cubicBezTo>
                    <a:pt x="1328" y="9"/>
                    <a:pt x="1328" y="9"/>
                    <a:pt x="1328" y="9"/>
                  </a:cubicBezTo>
                  <a:cubicBezTo>
                    <a:pt x="1369" y="9"/>
                    <a:pt x="1369" y="9"/>
                    <a:pt x="1369" y="9"/>
                  </a:cubicBezTo>
                  <a:lnTo>
                    <a:pt x="1369" y="2"/>
                  </a:lnTo>
                  <a:close/>
                  <a:moveTo>
                    <a:pt x="1256" y="7"/>
                  </a:moveTo>
                  <a:cubicBezTo>
                    <a:pt x="1248" y="3"/>
                    <a:pt x="1239" y="0"/>
                    <a:pt x="1231" y="0"/>
                  </a:cubicBezTo>
                  <a:cubicBezTo>
                    <a:pt x="1214" y="0"/>
                    <a:pt x="1200" y="13"/>
                    <a:pt x="1200" y="29"/>
                  </a:cubicBezTo>
                  <a:cubicBezTo>
                    <a:pt x="1200" y="65"/>
                    <a:pt x="1251" y="51"/>
                    <a:pt x="1251" y="82"/>
                  </a:cubicBezTo>
                  <a:cubicBezTo>
                    <a:pt x="1251" y="94"/>
                    <a:pt x="1241" y="104"/>
                    <a:pt x="1229" y="104"/>
                  </a:cubicBezTo>
                  <a:cubicBezTo>
                    <a:pt x="1220" y="104"/>
                    <a:pt x="1213" y="101"/>
                    <a:pt x="1201" y="92"/>
                  </a:cubicBezTo>
                  <a:cubicBezTo>
                    <a:pt x="1201" y="102"/>
                    <a:pt x="1201" y="102"/>
                    <a:pt x="1201" y="102"/>
                  </a:cubicBezTo>
                  <a:cubicBezTo>
                    <a:pt x="1211" y="108"/>
                    <a:pt x="1220" y="111"/>
                    <a:pt x="1229" y="111"/>
                  </a:cubicBezTo>
                  <a:cubicBezTo>
                    <a:pt x="1247" y="111"/>
                    <a:pt x="1261" y="98"/>
                    <a:pt x="1261" y="82"/>
                  </a:cubicBezTo>
                  <a:cubicBezTo>
                    <a:pt x="1261" y="44"/>
                    <a:pt x="1209" y="58"/>
                    <a:pt x="1209" y="29"/>
                  </a:cubicBezTo>
                  <a:cubicBezTo>
                    <a:pt x="1209" y="17"/>
                    <a:pt x="1219" y="8"/>
                    <a:pt x="1232" y="8"/>
                  </a:cubicBezTo>
                  <a:cubicBezTo>
                    <a:pt x="1239" y="8"/>
                    <a:pt x="1245" y="10"/>
                    <a:pt x="1256" y="16"/>
                  </a:cubicBezTo>
                  <a:lnTo>
                    <a:pt x="1256" y="7"/>
                  </a:lnTo>
                  <a:close/>
                  <a:moveTo>
                    <a:pt x="1165" y="2"/>
                  </a:moveTo>
                  <a:cubicBezTo>
                    <a:pt x="1156" y="2"/>
                    <a:pt x="1156" y="2"/>
                    <a:pt x="1156" y="2"/>
                  </a:cubicBezTo>
                  <a:cubicBezTo>
                    <a:pt x="1156" y="110"/>
                    <a:pt x="1156" y="110"/>
                    <a:pt x="1156" y="110"/>
                  </a:cubicBezTo>
                  <a:cubicBezTo>
                    <a:pt x="1165" y="110"/>
                    <a:pt x="1165" y="110"/>
                    <a:pt x="1165" y="110"/>
                  </a:cubicBezTo>
                  <a:lnTo>
                    <a:pt x="1165" y="2"/>
                  </a:lnTo>
                  <a:close/>
                  <a:moveTo>
                    <a:pt x="1068" y="9"/>
                  </a:moveTo>
                  <a:cubicBezTo>
                    <a:pt x="1089" y="9"/>
                    <a:pt x="1089" y="9"/>
                    <a:pt x="1089" y="9"/>
                  </a:cubicBezTo>
                  <a:cubicBezTo>
                    <a:pt x="1108" y="9"/>
                    <a:pt x="1115" y="19"/>
                    <a:pt x="1115" y="31"/>
                  </a:cubicBezTo>
                  <a:cubicBezTo>
                    <a:pt x="1115" y="43"/>
                    <a:pt x="1108" y="52"/>
                    <a:pt x="1088" y="52"/>
                  </a:cubicBezTo>
                  <a:cubicBezTo>
                    <a:pt x="1068" y="52"/>
                    <a:pt x="1068" y="52"/>
                    <a:pt x="1068" y="52"/>
                  </a:cubicBezTo>
                  <a:lnTo>
                    <a:pt x="1068" y="9"/>
                  </a:lnTo>
                  <a:close/>
                  <a:moveTo>
                    <a:pt x="1059" y="2"/>
                  </a:moveTo>
                  <a:cubicBezTo>
                    <a:pt x="1059" y="110"/>
                    <a:pt x="1059" y="110"/>
                    <a:pt x="1059" y="110"/>
                  </a:cubicBezTo>
                  <a:cubicBezTo>
                    <a:pt x="1068" y="110"/>
                    <a:pt x="1068" y="110"/>
                    <a:pt x="1068" y="110"/>
                  </a:cubicBezTo>
                  <a:cubicBezTo>
                    <a:pt x="1068" y="59"/>
                    <a:pt x="1068" y="59"/>
                    <a:pt x="1068" y="59"/>
                  </a:cubicBezTo>
                  <a:cubicBezTo>
                    <a:pt x="1088" y="59"/>
                    <a:pt x="1088" y="59"/>
                    <a:pt x="1088" y="59"/>
                  </a:cubicBezTo>
                  <a:cubicBezTo>
                    <a:pt x="1116" y="59"/>
                    <a:pt x="1125" y="44"/>
                    <a:pt x="1125" y="30"/>
                  </a:cubicBezTo>
                  <a:cubicBezTo>
                    <a:pt x="1125" y="15"/>
                    <a:pt x="1115" y="2"/>
                    <a:pt x="1089" y="2"/>
                  </a:cubicBezTo>
                  <a:lnTo>
                    <a:pt x="1059" y="2"/>
                  </a:lnTo>
                  <a:close/>
                  <a:moveTo>
                    <a:pt x="1018" y="56"/>
                  </a:moveTo>
                  <a:cubicBezTo>
                    <a:pt x="1018" y="83"/>
                    <a:pt x="997" y="104"/>
                    <a:pt x="970" y="104"/>
                  </a:cubicBezTo>
                  <a:cubicBezTo>
                    <a:pt x="943" y="104"/>
                    <a:pt x="922" y="83"/>
                    <a:pt x="922" y="56"/>
                  </a:cubicBezTo>
                  <a:cubicBezTo>
                    <a:pt x="922" y="29"/>
                    <a:pt x="943" y="8"/>
                    <a:pt x="970" y="8"/>
                  </a:cubicBezTo>
                  <a:cubicBezTo>
                    <a:pt x="997" y="8"/>
                    <a:pt x="1018" y="29"/>
                    <a:pt x="1018" y="56"/>
                  </a:cubicBezTo>
                  <a:close/>
                  <a:moveTo>
                    <a:pt x="1027" y="56"/>
                  </a:moveTo>
                  <a:cubicBezTo>
                    <a:pt x="1027" y="25"/>
                    <a:pt x="1002" y="0"/>
                    <a:pt x="970" y="0"/>
                  </a:cubicBezTo>
                  <a:cubicBezTo>
                    <a:pt x="938" y="0"/>
                    <a:pt x="913" y="25"/>
                    <a:pt x="913" y="56"/>
                  </a:cubicBezTo>
                  <a:cubicBezTo>
                    <a:pt x="913" y="87"/>
                    <a:pt x="938" y="111"/>
                    <a:pt x="970" y="111"/>
                  </a:cubicBezTo>
                  <a:cubicBezTo>
                    <a:pt x="1002" y="111"/>
                    <a:pt x="1027" y="87"/>
                    <a:pt x="1027" y="56"/>
                  </a:cubicBezTo>
                  <a:close/>
                  <a:moveTo>
                    <a:pt x="877" y="2"/>
                  </a:moveTo>
                  <a:cubicBezTo>
                    <a:pt x="868" y="2"/>
                    <a:pt x="868" y="2"/>
                    <a:pt x="868" y="2"/>
                  </a:cubicBezTo>
                  <a:cubicBezTo>
                    <a:pt x="868" y="110"/>
                    <a:pt x="868" y="110"/>
                    <a:pt x="868" y="110"/>
                  </a:cubicBezTo>
                  <a:cubicBezTo>
                    <a:pt x="877" y="110"/>
                    <a:pt x="877" y="110"/>
                    <a:pt x="877" y="110"/>
                  </a:cubicBezTo>
                  <a:lnTo>
                    <a:pt x="877" y="2"/>
                  </a:lnTo>
                  <a:close/>
                  <a:moveTo>
                    <a:pt x="787" y="2"/>
                  </a:moveTo>
                  <a:cubicBezTo>
                    <a:pt x="778" y="2"/>
                    <a:pt x="778" y="2"/>
                    <a:pt x="778" y="2"/>
                  </a:cubicBezTo>
                  <a:cubicBezTo>
                    <a:pt x="778" y="110"/>
                    <a:pt x="778" y="110"/>
                    <a:pt x="778" y="110"/>
                  </a:cubicBezTo>
                  <a:cubicBezTo>
                    <a:pt x="840" y="110"/>
                    <a:pt x="840" y="110"/>
                    <a:pt x="840" y="110"/>
                  </a:cubicBezTo>
                  <a:cubicBezTo>
                    <a:pt x="840" y="103"/>
                    <a:pt x="840" y="103"/>
                    <a:pt x="840" y="103"/>
                  </a:cubicBezTo>
                  <a:cubicBezTo>
                    <a:pt x="787" y="103"/>
                    <a:pt x="787" y="103"/>
                    <a:pt x="787" y="103"/>
                  </a:cubicBezTo>
                  <a:lnTo>
                    <a:pt x="787" y="2"/>
                  </a:lnTo>
                  <a:close/>
                  <a:moveTo>
                    <a:pt x="750" y="2"/>
                  </a:moveTo>
                  <a:cubicBezTo>
                    <a:pt x="740" y="2"/>
                    <a:pt x="740" y="2"/>
                    <a:pt x="740" y="2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667" y="2"/>
                    <a:pt x="667" y="2"/>
                    <a:pt x="667" y="2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99" y="52"/>
                    <a:pt x="699" y="52"/>
                    <a:pt x="699" y="52"/>
                  </a:cubicBezTo>
                  <a:cubicBezTo>
                    <a:pt x="699" y="110"/>
                    <a:pt x="699" y="110"/>
                    <a:pt x="699" y="110"/>
                  </a:cubicBezTo>
                  <a:cubicBezTo>
                    <a:pt x="708" y="110"/>
                    <a:pt x="708" y="110"/>
                    <a:pt x="708" y="110"/>
                  </a:cubicBezTo>
                  <a:cubicBezTo>
                    <a:pt x="708" y="52"/>
                    <a:pt x="708" y="52"/>
                    <a:pt x="708" y="52"/>
                  </a:cubicBezTo>
                  <a:lnTo>
                    <a:pt x="750" y="2"/>
                  </a:lnTo>
                  <a:close/>
                  <a:moveTo>
                    <a:pt x="593" y="2"/>
                  </a:moveTo>
                  <a:cubicBezTo>
                    <a:pt x="584" y="2"/>
                    <a:pt x="584" y="2"/>
                    <a:pt x="584" y="2"/>
                  </a:cubicBezTo>
                  <a:cubicBezTo>
                    <a:pt x="584" y="96"/>
                    <a:pt x="584" y="96"/>
                    <a:pt x="584" y="96"/>
                  </a:cubicBezTo>
                  <a:cubicBezTo>
                    <a:pt x="502" y="2"/>
                    <a:pt x="502" y="2"/>
                    <a:pt x="502" y="2"/>
                  </a:cubicBezTo>
                  <a:cubicBezTo>
                    <a:pt x="495" y="2"/>
                    <a:pt x="495" y="2"/>
                    <a:pt x="495" y="2"/>
                  </a:cubicBezTo>
                  <a:cubicBezTo>
                    <a:pt x="495" y="110"/>
                    <a:pt x="495" y="110"/>
                    <a:pt x="495" y="110"/>
                  </a:cubicBezTo>
                  <a:cubicBezTo>
                    <a:pt x="503" y="110"/>
                    <a:pt x="503" y="110"/>
                    <a:pt x="503" y="110"/>
                  </a:cubicBezTo>
                  <a:cubicBezTo>
                    <a:pt x="503" y="15"/>
                    <a:pt x="503" y="15"/>
                    <a:pt x="503" y="15"/>
                  </a:cubicBezTo>
                  <a:cubicBezTo>
                    <a:pt x="586" y="110"/>
                    <a:pt x="586" y="110"/>
                    <a:pt x="586" y="110"/>
                  </a:cubicBezTo>
                  <a:cubicBezTo>
                    <a:pt x="593" y="110"/>
                    <a:pt x="593" y="110"/>
                    <a:pt x="593" y="110"/>
                  </a:cubicBezTo>
                  <a:lnTo>
                    <a:pt x="593" y="2"/>
                  </a:lnTo>
                  <a:close/>
                  <a:moveTo>
                    <a:pt x="448" y="2"/>
                  </a:moveTo>
                  <a:cubicBezTo>
                    <a:pt x="448" y="61"/>
                    <a:pt x="448" y="61"/>
                    <a:pt x="448" y="61"/>
                  </a:cubicBezTo>
                  <a:cubicBezTo>
                    <a:pt x="448" y="92"/>
                    <a:pt x="430" y="104"/>
                    <a:pt x="411" y="104"/>
                  </a:cubicBezTo>
                  <a:cubicBezTo>
                    <a:pt x="392" y="104"/>
                    <a:pt x="375" y="91"/>
                    <a:pt x="375" y="62"/>
                  </a:cubicBezTo>
                  <a:cubicBezTo>
                    <a:pt x="375" y="2"/>
                    <a:pt x="375" y="2"/>
                    <a:pt x="375" y="2"/>
                  </a:cubicBezTo>
                  <a:cubicBezTo>
                    <a:pt x="366" y="2"/>
                    <a:pt x="366" y="2"/>
                    <a:pt x="366" y="2"/>
                  </a:cubicBezTo>
                  <a:cubicBezTo>
                    <a:pt x="366" y="63"/>
                    <a:pt x="366" y="63"/>
                    <a:pt x="366" y="63"/>
                  </a:cubicBezTo>
                  <a:cubicBezTo>
                    <a:pt x="366" y="95"/>
                    <a:pt x="387" y="111"/>
                    <a:pt x="411" y="111"/>
                  </a:cubicBezTo>
                  <a:cubicBezTo>
                    <a:pt x="433" y="111"/>
                    <a:pt x="457" y="98"/>
                    <a:pt x="457" y="61"/>
                  </a:cubicBezTo>
                  <a:cubicBezTo>
                    <a:pt x="457" y="2"/>
                    <a:pt x="457" y="2"/>
                    <a:pt x="457" y="2"/>
                  </a:cubicBezTo>
                  <a:lnTo>
                    <a:pt x="448" y="2"/>
                  </a:lnTo>
                  <a:close/>
                  <a:moveTo>
                    <a:pt x="287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340" y="110"/>
                    <a:pt x="340" y="110"/>
                    <a:pt x="340" y="110"/>
                  </a:cubicBezTo>
                  <a:cubicBezTo>
                    <a:pt x="340" y="103"/>
                    <a:pt x="340" y="103"/>
                    <a:pt x="340" y="103"/>
                  </a:cubicBezTo>
                  <a:cubicBezTo>
                    <a:pt x="287" y="103"/>
                    <a:pt x="287" y="103"/>
                    <a:pt x="287" y="103"/>
                  </a:cubicBezTo>
                  <a:lnTo>
                    <a:pt x="287" y="2"/>
                  </a:lnTo>
                  <a:close/>
                  <a:moveTo>
                    <a:pt x="231" y="2"/>
                  </a:moveTo>
                  <a:cubicBezTo>
                    <a:pt x="231" y="61"/>
                    <a:pt x="231" y="61"/>
                    <a:pt x="231" y="61"/>
                  </a:cubicBezTo>
                  <a:cubicBezTo>
                    <a:pt x="231" y="92"/>
                    <a:pt x="213" y="104"/>
                    <a:pt x="194" y="104"/>
                  </a:cubicBezTo>
                  <a:cubicBezTo>
                    <a:pt x="175" y="104"/>
                    <a:pt x="157" y="91"/>
                    <a:pt x="157" y="62"/>
                  </a:cubicBezTo>
                  <a:cubicBezTo>
                    <a:pt x="157" y="2"/>
                    <a:pt x="157" y="2"/>
                    <a:pt x="157" y="2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95"/>
                    <a:pt x="170" y="111"/>
                    <a:pt x="194" y="111"/>
                  </a:cubicBezTo>
                  <a:cubicBezTo>
                    <a:pt x="216" y="111"/>
                    <a:pt x="240" y="98"/>
                    <a:pt x="240" y="61"/>
                  </a:cubicBezTo>
                  <a:cubicBezTo>
                    <a:pt x="240" y="2"/>
                    <a:pt x="240" y="2"/>
                    <a:pt x="240" y="2"/>
                  </a:cubicBezTo>
                  <a:lnTo>
                    <a:pt x="231" y="2"/>
                  </a:lnTo>
                  <a:close/>
                  <a:moveTo>
                    <a:pt x="106" y="56"/>
                  </a:moveTo>
                  <a:cubicBezTo>
                    <a:pt x="106" y="83"/>
                    <a:pt x="85" y="104"/>
                    <a:pt x="58" y="104"/>
                  </a:cubicBezTo>
                  <a:cubicBezTo>
                    <a:pt x="31" y="104"/>
                    <a:pt x="9" y="83"/>
                    <a:pt x="9" y="56"/>
                  </a:cubicBezTo>
                  <a:cubicBezTo>
                    <a:pt x="9" y="29"/>
                    <a:pt x="31" y="8"/>
                    <a:pt x="58" y="8"/>
                  </a:cubicBezTo>
                  <a:cubicBezTo>
                    <a:pt x="85" y="8"/>
                    <a:pt x="106" y="29"/>
                    <a:pt x="106" y="56"/>
                  </a:cubicBezTo>
                  <a:close/>
                  <a:moveTo>
                    <a:pt x="115" y="56"/>
                  </a:moveTo>
                  <a:cubicBezTo>
                    <a:pt x="115" y="25"/>
                    <a:pt x="90" y="0"/>
                    <a:pt x="58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87"/>
                    <a:pt x="26" y="111"/>
                    <a:pt x="58" y="111"/>
                  </a:cubicBezTo>
                  <a:cubicBezTo>
                    <a:pt x="90" y="111"/>
                    <a:pt x="115" y="87"/>
                    <a:pt x="115" y="5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49" name="Date Placeholder 100"/>
          <p:cNvSpPr>
            <a:spLocks noGrp="1"/>
          </p:cNvSpPr>
          <p:nvPr>
            <p:ph type="dt" sz="half" idx="2"/>
          </p:nvPr>
        </p:nvSpPr>
        <p:spPr>
          <a:xfrm>
            <a:off x="5307013" y="6343650"/>
            <a:ext cx="1071562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F8B4AEA9-404F-4933-BE5E-28A0992A10C4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sp>
        <p:nvSpPr>
          <p:cNvPr id="150" name="Footer Placeholder 101"/>
          <p:cNvSpPr>
            <a:spLocks noGrp="1"/>
          </p:cNvSpPr>
          <p:nvPr>
            <p:ph type="ftr" sz="quarter" idx="3"/>
          </p:nvPr>
        </p:nvSpPr>
        <p:spPr>
          <a:xfrm>
            <a:off x="303213" y="6343650"/>
            <a:ext cx="4605337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155" name="Title Placeholder 154"/>
          <p:cNvSpPr>
            <a:spLocks noGrp="1"/>
          </p:cNvSpPr>
          <p:nvPr>
            <p:ph type="title"/>
          </p:nvPr>
        </p:nvSpPr>
        <p:spPr>
          <a:xfrm>
            <a:off x="303213" y="1684338"/>
            <a:ext cx="858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fi-FI" noProof="0" dirty="0"/>
          </a:p>
        </p:txBody>
      </p:sp>
      <p:sp>
        <p:nvSpPr>
          <p:cNvPr id="1050" name="Text Placeholder 155"/>
          <p:cNvSpPr>
            <a:spLocks noGrp="1"/>
          </p:cNvSpPr>
          <p:nvPr>
            <p:ph type="body" idx="1"/>
          </p:nvPr>
        </p:nvSpPr>
        <p:spPr bwMode="auto">
          <a:xfrm>
            <a:off x="298450" y="3009900"/>
            <a:ext cx="8583613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9" r:id="rId3"/>
    <p:sldLayoutId id="2147483750" r:id="rId4"/>
    <p:sldLayoutId id="2147483751" r:id="rId5"/>
  </p:sldLayoutIdLst>
  <p:transition spd="slow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cap="all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9pPr>
    </p:titleStyle>
    <p:bodyStyle>
      <a:lvl1pPr marL="342900" indent="-179388" algn="l" rtl="0" eaLnBrk="1" fontAlgn="base" hangingPunct="1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4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179388" algn="l" rtl="0" eaLnBrk="1" fontAlgn="base" hangingPunct="1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000">
          <a:solidFill>
            <a:schemeClr val="tx1"/>
          </a:solidFill>
          <a:latin typeface="Trebuchet MS" pitchFamily="34" charset="0"/>
          <a:ea typeface="+mn-ea"/>
        </a:defRPr>
      </a:lvl2pPr>
      <a:lvl3pPr marL="1143000" indent="-179388" algn="l" rtl="0" eaLnBrk="1" fontAlgn="base" hangingPunct="1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3pPr>
      <a:lvl4pPr marL="1600200" indent="-179388" algn="l" rtl="0" eaLnBrk="1" fontAlgn="base" hangingPunct="1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4pPr>
      <a:lvl5pPr marL="2057400" indent="-179388" algn="l" rtl="0" eaLnBrk="1" fontAlgn="base" hangingPunct="1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39"/>
          <p:cNvGrpSpPr>
            <a:grpSpLocks/>
          </p:cNvGrpSpPr>
          <p:nvPr/>
        </p:nvGrpSpPr>
        <p:grpSpPr bwMode="auto">
          <a:xfrm>
            <a:off x="3608388" y="382588"/>
            <a:ext cx="1938337" cy="769937"/>
            <a:chOff x="3608081" y="382588"/>
            <a:chExt cx="1938675" cy="769938"/>
          </a:xfrm>
        </p:grpSpPr>
        <p:sp>
          <p:nvSpPr>
            <p:cNvPr id="2074" name="Freeform 169"/>
            <p:cNvSpPr>
              <a:spLocks/>
            </p:cNvSpPr>
            <p:nvPr/>
          </p:nvSpPr>
          <p:spPr bwMode="gray">
            <a:xfrm>
              <a:off x="4378019" y="382588"/>
              <a:ext cx="397648" cy="384969"/>
            </a:xfrm>
            <a:custGeom>
              <a:avLst/>
              <a:gdLst>
                <a:gd name="T0" fmla="*/ 0 w 401"/>
                <a:gd name="T1" fmla="*/ 388 h 388"/>
                <a:gd name="T2" fmla="*/ 0 w 401"/>
                <a:gd name="T3" fmla="*/ 0 h 388"/>
                <a:gd name="T4" fmla="*/ 401 w 401"/>
                <a:gd name="T5" fmla="*/ 0 h 388"/>
                <a:gd name="T6" fmla="*/ 401 w 401"/>
                <a:gd name="T7" fmla="*/ 388 h 388"/>
                <a:gd name="T8" fmla="*/ 0 w 401"/>
                <a:gd name="T9" fmla="*/ 388 h 388"/>
                <a:gd name="T10" fmla="*/ 0 w 401"/>
                <a:gd name="T11" fmla="*/ 3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1" h="388">
                  <a:moveTo>
                    <a:pt x="0" y="388"/>
                  </a:moveTo>
                  <a:lnTo>
                    <a:pt x="0" y="0"/>
                  </a:lnTo>
                  <a:lnTo>
                    <a:pt x="401" y="0"/>
                  </a:lnTo>
                  <a:lnTo>
                    <a:pt x="401" y="388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75" name="Freeform 170"/>
            <p:cNvSpPr>
              <a:spLocks noEditPoints="1"/>
            </p:cNvSpPr>
            <p:nvPr/>
          </p:nvSpPr>
          <p:spPr bwMode="black">
            <a:xfrm>
              <a:off x="4378019" y="382588"/>
              <a:ext cx="397648" cy="384969"/>
            </a:xfrm>
            <a:custGeom>
              <a:avLst/>
              <a:gdLst>
                <a:gd name="T0" fmla="*/ 285 w 401"/>
                <a:gd name="T1" fmla="*/ 388 h 388"/>
                <a:gd name="T2" fmla="*/ 297 w 401"/>
                <a:gd name="T3" fmla="*/ 325 h 388"/>
                <a:gd name="T4" fmla="*/ 378 w 401"/>
                <a:gd name="T5" fmla="*/ 348 h 388"/>
                <a:gd name="T6" fmla="*/ 351 w 401"/>
                <a:gd name="T7" fmla="*/ 388 h 388"/>
                <a:gd name="T8" fmla="*/ 356 w 401"/>
                <a:gd name="T9" fmla="*/ 0 h 388"/>
                <a:gd name="T10" fmla="*/ 401 w 401"/>
                <a:gd name="T11" fmla="*/ 136 h 388"/>
                <a:gd name="T12" fmla="*/ 353 w 401"/>
                <a:gd name="T13" fmla="*/ 89 h 388"/>
                <a:gd name="T14" fmla="*/ 356 w 401"/>
                <a:gd name="T15" fmla="*/ 0 h 388"/>
                <a:gd name="T16" fmla="*/ 338 w 401"/>
                <a:gd name="T17" fmla="*/ 0 h 388"/>
                <a:gd name="T18" fmla="*/ 333 w 401"/>
                <a:gd name="T19" fmla="*/ 83 h 388"/>
                <a:gd name="T20" fmla="*/ 401 w 401"/>
                <a:gd name="T21" fmla="*/ 153 h 388"/>
                <a:gd name="T22" fmla="*/ 369 w 401"/>
                <a:gd name="T23" fmla="*/ 388 h 388"/>
                <a:gd name="T24" fmla="*/ 399 w 401"/>
                <a:gd name="T25" fmla="*/ 353 h 388"/>
                <a:gd name="T26" fmla="*/ 276 w 401"/>
                <a:gd name="T27" fmla="*/ 320 h 388"/>
                <a:gd name="T28" fmla="*/ 254 w 401"/>
                <a:gd name="T29" fmla="*/ 388 h 388"/>
                <a:gd name="T30" fmla="*/ 227 w 401"/>
                <a:gd name="T31" fmla="*/ 375 h 388"/>
                <a:gd name="T32" fmla="*/ 230 w 401"/>
                <a:gd name="T33" fmla="*/ 313 h 388"/>
                <a:gd name="T34" fmla="*/ 189 w 401"/>
                <a:gd name="T35" fmla="*/ 311 h 388"/>
                <a:gd name="T36" fmla="*/ 195 w 401"/>
                <a:gd name="T37" fmla="*/ 251 h 388"/>
                <a:gd name="T38" fmla="*/ 151 w 401"/>
                <a:gd name="T39" fmla="*/ 247 h 388"/>
                <a:gd name="T40" fmla="*/ 235 w 401"/>
                <a:gd name="T41" fmla="*/ 253 h 388"/>
                <a:gd name="T42" fmla="*/ 263 w 401"/>
                <a:gd name="T43" fmla="*/ 126 h 388"/>
                <a:gd name="T44" fmla="*/ 190 w 401"/>
                <a:gd name="T45" fmla="*/ 89 h 388"/>
                <a:gd name="T46" fmla="*/ 229 w 401"/>
                <a:gd name="T47" fmla="*/ 110 h 388"/>
                <a:gd name="T48" fmla="*/ 253 w 401"/>
                <a:gd name="T49" fmla="*/ 51 h 388"/>
                <a:gd name="T50" fmla="*/ 292 w 401"/>
                <a:gd name="T51" fmla="*/ 72 h 388"/>
                <a:gd name="T52" fmla="*/ 316 w 401"/>
                <a:gd name="T53" fmla="*/ 13 h 388"/>
                <a:gd name="T54" fmla="*/ 338 w 401"/>
                <a:gd name="T55" fmla="*/ 0 h 388"/>
                <a:gd name="T56" fmla="*/ 0 w 401"/>
                <a:gd name="T57" fmla="*/ 0 h 388"/>
                <a:gd name="T58" fmla="*/ 296 w 401"/>
                <a:gd name="T59" fmla="*/ 7 h 388"/>
                <a:gd name="T60" fmla="*/ 298 w 401"/>
                <a:gd name="T61" fmla="*/ 51 h 388"/>
                <a:gd name="T62" fmla="*/ 232 w 401"/>
                <a:gd name="T63" fmla="*/ 45 h 388"/>
                <a:gd name="T64" fmla="*/ 234 w 401"/>
                <a:gd name="T65" fmla="*/ 89 h 388"/>
                <a:gd name="T66" fmla="*/ 168 w 401"/>
                <a:gd name="T67" fmla="*/ 83 h 388"/>
                <a:gd name="T68" fmla="*/ 257 w 401"/>
                <a:gd name="T69" fmla="*/ 147 h 388"/>
                <a:gd name="T70" fmla="*/ 241 w 401"/>
                <a:gd name="T71" fmla="*/ 231 h 388"/>
                <a:gd name="T72" fmla="*/ 129 w 401"/>
                <a:gd name="T73" fmla="*/ 242 h 388"/>
                <a:gd name="T74" fmla="*/ 189 w 401"/>
                <a:gd name="T75" fmla="*/ 272 h 388"/>
                <a:gd name="T76" fmla="*/ 168 w 401"/>
                <a:gd name="T77" fmla="*/ 307 h 388"/>
                <a:gd name="T78" fmla="*/ 226 w 401"/>
                <a:gd name="T79" fmla="*/ 333 h 388"/>
                <a:gd name="T80" fmla="*/ 205 w 401"/>
                <a:gd name="T81" fmla="*/ 369 h 388"/>
                <a:gd name="T82" fmla="*/ 0 w 401"/>
                <a:gd name="T83" fmla="*/ 388 h 38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01" h="388">
                  <a:moveTo>
                    <a:pt x="351" y="388"/>
                  </a:moveTo>
                  <a:lnTo>
                    <a:pt x="285" y="388"/>
                  </a:lnTo>
                  <a:lnTo>
                    <a:pt x="322" y="366"/>
                  </a:lnTo>
                  <a:lnTo>
                    <a:pt x="297" y="325"/>
                  </a:lnTo>
                  <a:lnTo>
                    <a:pt x="346" y="295"/>
                  </a:lnTo>
                  <a:lnTo>
                    <a:pt x="378" y="348"/>
                  </a:lnTo>
                  <a:lnTo>
                    <a:pt x="340" y="370"/>
                  </a:lnTo>
                  <a:lnTo>
                    <a:pt x="351" y="388"/>
                  </a:lnTo>
                  <a:close/>
                  <a:moveTo>
                    <a:pt x="356" y="0"/>
                  </a:moveTo>
                  <a:lnTo>
                    <a:pt x="401" y="0"/>
                  </a:lnTo>
                  <a:lnTo>
                    <a:pt x="401" y="136"/>
                  </a:lnTo>
                  <a:lnTo>
                    <a:pt x="387" y="144"/>
                  </a:lnTo>
                  <a:lnTo>
                    <a:pt x="353" y="89"/>
                  </a:lnTo>
                  <a:lnTo>
                    <a:pt x="394" y="64"/>
                  </a:lnTo>
                  <a:lnTo>
                    <a:pt x="356" y="0"/>
                  </a:lnTo>
                  <a:close/>
                  <a:moveTo>
                    <a:pt x="338" y="0"/>
                  </a:moveTo>
                  <a:lnTo>
                    <a:pt x="374" y="60"/>
                  </a:lnTo>
                  <a:lnTo>
                    <a:pt x="333" y="83"/>
                  </a:lnTo>
                  <a:lnTo>
                    <a:pt x="382" y="165"/>
                  </a:lnTo>
                  <a:lnTo>
                    <a:pt x="401" y="153"/>
                  </a:lnTo>
                  <a:lnTo>
                    <a:pt x="401" y="388"/>
                  </a:lnTo>
                  <a:lnTo>
                    <a:pt x="369" y="388"/>
                  </a:lnTo>
                  <a:lnTo>
                    <a:pt x="362" y="376"/>
                  </a:lnTo>
                  <a:lnTo>
                    <a:pt x="399" y="353"/>
                  </a:lnTo>
                  <a:lnTo>
                    <a:pt x="351" y="274"/>
                  </a:lnTo>
                  <a:lnTo>
                    <a:pt x="276" y="320"/>
                  </a:lnTo>
                  <a:lnTo>
                    <a:pt x="301" y="362"/>
                  </a:lnTo>
                  <a:lnTo>
                    <a:pt x="254" y="388"/>
                  </a:lnTo>
                  <a:lnTo>
                    <a:pt x="234" y="388"/>
                  </a:lnTo>
                  <a:lnTo>
                    <a:pt x="227" y="375"/>
                  </a:lnTo>
                  <a:lnTo>
                    <a:pt x="258" y="356"/>
                  </a:lnTo>
                  <a:lnTo>
                    <a:pt x="230" y="313"/>
                  </a:lnTo>
                  <a:lnTo>
                    <a:pt x="201" y="330"/>
                  </a:lnTo>
                  <a:lnTo>
                    <a:pt x="189" y="311"/>
                  </a:lnTo>
                  <a:lnTo>
                    <a:pt x="220" y="293"/>
                  </a:lnTo>
                  <a:lnTo>
                    <a:pt x="195" y="251"/>
                  </a:lnTo>
                  <a:lnTo>
                    <a:pt x="164" y="270"/>
                  </a:lnTo>
                  <a:lnTo>
                    <a:pt x="151" y="247"/>
                  </a:lnTo>
                  <a:lnTo>
                    <a:pt x="210" y="211"/>
                  </a:lnTo>
                  <a:lnTo>
                    <a:pt x="235" y="253"/>
                  </a:lnTo>
                  <a:lnTo>
                    <a:pt x="312" y="208"/>
                  </a:lnTo>
                  <a:lnTo>
                    <a:pt x="263" y="126"/>
                  </a:lnTo>
                  <a:lnTo>
                    <a:pt x="226" y="148"/>
                  </a:lnTo>
                  <a:lnTo>
                    <a:pt x="190" y="89"/>
                  </a:lnTo>
                  <a:lnTo>
                    <a:pt x="209" y="77"/>
                  </a:lnTo>
                  <a:lnTo>
                    <a:pt x="229" y="110"/>
                  </a:lnTo>
                  <a:lnTo>
                    <a:pt x="273" y="83"/>
                  </a:lnTo>
                  <a:lnTo>
                    <a:pt x="253" y="51"/>
                  </a:lnTo>
                  <a:lnTo>
                    <a:pt x="273" y="39"/>
                  </a:lnTo>
                  <a:lnTo>
                    <a:pt x="292" y="72"/>
                  </a:lnTo>
                  <a:lnTo>
                    <a:pt x="337" y="45"/>
                  </a:lnTo>
                  <a:lnTo>
                    <a:pt x="316" y="13"/>
                  </a:lnTo>
                  <a:lnTo>
                    <a:pt x="338" y="0"/>
                  </a:lnTo>
                  <a:close/>
                  <a:moveTo>
                    <a:pt x="0" y="388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296" y="7"/>
                  </a:lnTo>
                  <a:lnTo>
                    <a:pt x="315" y="40"/>
                  </a:lnTo>
                  <a:lnTo>
                    <a:pt x="298" y="51"/>
                  </a:lnTo>
                  <a:lnTo>
                    <a:pt x="278" y="18"/>
                  </a:lnTo>
                  <a:lnTo>
                    <a:pt x="232" y="45"/>
                  </a:lnTo>
                  <a:lnTo>
                    <a:pt x="252" y="79"/>
                  </a:lnTo>
                  <a:lnTo>
                    <a:pt x="234" y="89"/>
                  </a:lnTo>
                  <a:lnTo>
                    <a:pt x="215" y="56"/>
                  </a:lnTo>
                  <a:lnTo>
                    <a:pt x="168" y="83"/>
                  </a:lnTo>
                  <a:lnTo>
                    <a:pt x="220" y="169"/>
                  </a:lnTo>
                  <a:lnTo>
                    <a:pt x="257" y="147"/>
                  </a:lnTo>
                  <a:lnTo>
                    <a:pt x="290" y="202"/>
                  </a:lnTo>
                  <a:lnTo>
                    <a:pt x="241" y="231"/>
                  </a:lnTo>
                  <a:lnTo>
                    <a:pt x="216" y="190"/>
                  </a:lnTo>
                  <a:lnTo>
                    <a:pt x="129" y="242"/>
                  </a:lnTo>
                  <a:lnTo>
                    <a:pt x="158" y="290"/>
                  </a:lnTo>
                  <a:lnTo>
                    <a:pt x="189" y="272"/>
                  </a:lnTo>
                  <a:lnTo>
                    <a:pt x="198" y="289"/>
                  </a:lnTo>
                  <a:lnTo>
                    <a:pt x="168" y="307"/>
                  </a:lnTo>
                  <a:lnTo>
                    <a:pt x="195" y="352"/>
                  </a:lnTo>
                  <a:lnTo>
                    <a:pt x="226" y="333"/>
                  </a:lnTo>
                  <a:lnTo>
                    <a:pt x="236" y="351"/>
                  </a:lnTo>
                  <a:lnTo>
                    <a:pt x="205" y="369"/>
                  </a:lnTo>
                  <a:lnTo>
                    <a:pt x="216" y="388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76" name="Freeform 139"/>
            <p:cNvSpPr>
              <a:spLocks/>
            </p:cNvSpPr>
            <p:nvPr/>
          </p:nvSpPr>
          <p:spPr bwMode="black">
            <a:xfrm>
              <a:off x="3608081" y="895496"/>
              <a:ext cx="107192" cy="130244"/>
            </a:xfrm>
            <a:custGeom>
              <a:avLst/>
              <a:gdLst>
                <a:gd name="T0" fmla="*/ 83 w 91"/>
                <a:gd name="T1" fmla="*/ 0 h 110"/>
                <a:gd name="T2" fmla="*/ 83 w 91"/>
                <a:gd name="T3" fmla="*/ 60 h 110"/>
                <a:gd name="T4" fmla="*/ 46 w 91"/>
                <a:gd name="T5" fmla="*/ 102 h 110"/>
                <a:gd name="T6" fmla="*/ 9 w 91"/>
                <a:gd name="T7" fmla="*/ 61 h 110"/>
                <a:gd name="T8" fmla="*/ 9 w 91"/>
                <a:gd name="T9" fmla="*/ 0 h 110"/>
                <a:gd name="T10" fmla="*/ 0 w 91"/>
                <a:gd name="T11" fmla="*/ 0 h 110"/>
                <a:gd name="T12" fmla="*/ 0 w 91"/>
                <a:gd name="T13" fmla="*/ 61 h 110"/>
                <a:gd name="T14" fmla="*/ 46 w 91"/>
                <a:gd name="T15" fmla="*/ 110 h 110"/>
                <a:gd name="T16" fmla="*/ 91 w 91"/>
                <a:gd name="T17" fmla="*/ 59 h 110"/>
                <a:gd name="T18" fmla="*/ 91 w 91"/>
                <a:gd name="T19" fmla="*/ 0 h 110"/>
                <a:gd name="T20" fmla="*/ 83 w 91"/>
                <a:gd name="T21" fmla="*/ 0 h 1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1" h="110">
                  <a:moveTo>
                    <a:pt x="83" y="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90"/>
                    <a:pt x="64" y="102"/>
                    <a:pt x="46" y="102"/>
                  </a:cubicBezTo>
                  <a:cubicBezTo>
                    <a:pt x="26" y="102"/>
                    <a:pt x="9" y="89"/>
                    <a:pt x="9" y="6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4"/>
                    <a:pt x="21" y="110"/>
                    <a:pt x="46" y="110"/>
                  </a:cubicBezTo>
                  <a:cubicBezTo>
                    <a:pt x="68" y="110"/>
                    <a:pt x="91" y="96"/>
                    <a:pt x="91" y="5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77" name="Freeform 140"/>
            <p:cNvSpPr>
              <a:spLocks/>
            </p:cNvSpPr>
            <p:nvPr/>
          </p:nvSpPr>
          <p:spPr bwMode="black">
            <a:xfrm>
              <a:off x="3759072" y="895496"/>
              <a:ext cx="115260" cy="127939"/>
            </a:xfrm>
            <a:custGeom>
              <a:avLst/>
              <a:gdLst>
                <a:gd name="T0" fmla="*/ 116 w 116"/>
                <a:gd name="T1" fmla="*/ 0 h 129"/>
                <a:gd name="T2" fmla="*/ 107 w 116"/>
                <a:gd name="T3" fmla="*/ 0 h 129"/>
                <a:gd name="T4" fmla="*/ 107 w 116"/>
                <a:gd name="T5" fmla="*/ 113 h 129"/>
                <a:gd name="T6" fmla="*/ 9 w 116"/>
                <a:gd name="T7" fmla="*/ 0 h 129"/>
                <a:gd name="T8" fmla="*/ 0 w 116"/>
                <a:gd name="T9" fmla="*/ 0 h 129"/>
                <a:gd name="T10" fmla="*/ 0 w 116"/>
                <a:gd name="T11" fmla="*/ 129 h 129"/>
                <a:gd name="T12" fmla="*/ 10 w 116"/>
                <a:gd name="T13" fmla="*/ 129 h 129"/>
                <a:gd name="T14" fmla="*/ 10 w 116"/>
                <a:gd name="T15" fmla="*/ 16 h 129"/>
                <a:gd name="T16" fmla="*/ 108 w 116"/>
                <a:gd name="T17" fmla="*/ 129 h 129"/>
                <a:gd name="T18" fmla="*/ 116 w 116"/>
                <a:gd name="T19" fmla="*/ 129 h 129"/>
                <a:gd name="T20" fmla="*/ 116 w 116"/>
                <a:gd name="T21" fmla="*/ 0 h 129"/>
                <a:gd name="T22" fmla="*/ 116 w 116"/>
                <a:gd name="T23" fmla="*/ 0 h 1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129">
                  <a:moveTo>
                    <a:pt x="116" y="0"/>
                  </a:moveTo>
                  <a:lnTo>
                    <a:pt x="107" y="0"/>
                  </a:lnTo>
                  <a:lnTo>
                    <a:pt x="107" y="113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" y="129"/>
                  </a:lnTo>
                  <a:lnTo>
                    <a:pt x="10" y="16"/>
                  </a:lnTo>
                  <a:lnTo>
                    <a:pt x="108" y="129"/>
                  </a:lnTo>
                  <a:lnTo>
                    <a:pt x="116" y="129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78" name="Freeform 141"/>
            <p:cNvSpPr>
              <a:spLocks/>
            </p:cNvSpPr>
            <p:nvPr/>
          </p:nvSpPr>
          <p:spPr bwMode="black">
            <a:xfrm>
              <a:off x="3922741" y="895496"/>
              <a:ext cx="9221" cy="127939"/>
            </a:xfrm>
            <a:custGeom>
              <a:avLst/>
              <a:gdLst>
                <a:gd name="T0" fmla="*/ 10 w 10"/>
                <a:gd name="T1" fmla="*/ 0 h 129"/>
                <a:gd name="T2" fmla="*/ 0 w 10"/>
                <a:gd name="T3" fmla="*/ 0 h 129"/>
                <a:gd name="T4" fmla="*/ 0 w 10"/>
                <a:gd name="T5" fmla="*/ 129 h 129"/>
                <a:gd name="T6" fmla="*/ 10 w 10"/>
                <a:gd name="T7" fmla="*/ 129 h 129"/>
                <a:gd name="T8" fmla="*/ 10 w 10"/>
                <a:gd name="T9" fmla="*/ 0 h 129"/>
                <a:gd name="T10" fmla="*/ 10 w 10"/>
                <a:gd name="T11" fmla="*/ 0 h 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9">
                  <a:moveTo>
                    <a:pt x="10" y="0"/>
                  </a:moveTo>
                  <a:lnTo>
                    <a:pt x="0" y="0"/>
                  </a:lnTo>
                  <a:lnTo>
                    <a:pt x="0" y="129"/>
                  </a:lnTo>
                  <a:lnTo>
                    <a:pt x="10" y="1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79" name="Freeform 142"/>
            <p:cNvSpPr>
              <a:spLocks/>
            </p:cNvSpPr>
            <p:nvPr/>
          </p:nvSpPr>
          <p:spPr bwMode="black">
            <a:xfrm>
              <a:off x="3960777" y="895496"/>
              <a:ext cx="112955" cy="129091"/>
            </a:xfrm>
            <a:custGeom>
              <a:avLst/>
              <a:gdLst>
                <a:gd name="T0" fmla="*/ 113 w 113"/>
                <a:gd name="T1" fmla="*/ 0 h 130"/>
                <a:gd name="T2" fmla="*/ 102 w 113"/>
                <a:gd name="T3" fmla="*/ 0 h 130"/>
                <a:gd name="T4" fmla="*/ 56 w 113"/>
                <a:gd name="T5" fmla="*/ 109 h 130"/>
                <a:gd name="T6" fmla="*/ 11 w 113"/>
                <a:gd name="T7" fmla="*/ 0 h 130"/>
                <a:gd name="T8" fmla="*/ 0 w 113"/>
                <a:gd name="T9" fmla="*/ 0 h 130"/>
                <a:gd name="T10" fmla="*/ 55 w 113"/>
                <a:gd name="T11" fmla="*/ 130 h 130"/>
                <a:gd name="T12" fmla="*/ 58 w 113"/>
                <a:gd name="T13" fmla="*/ 130 h 130"/>
                <a:gd name="T14" fmla="*/ 113 w 113"/>
                <a:gd name="T15" fmla="*/ 0 h 130"/>
                <a:gd name="T16" fmla="*/ 113 w 113"/>
                <a:gd name="T17" fmla="*/ 0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130">
                  <a:moveTo>
                    <a:pt x="113" y="0"/>
                  </a:moveTo>
                  <a:lnTo>
                    <a:pt x="102" y="0"/>
                  </a:lnTo>
                  <a:lnTo>
                    <a:pt x="56" y="109"/>
                  </a:lnTo>
                  <a:lnTo>
                    <a:pt x="11" y="0"/>
                  </a:lnTo>
                  <a:lnTo>
                    <a:pt x="0" y="0"/>
                  </a:lnTo>
                  <a:lnTo>
                    <a:pt x="55" y="130"/>
                  </a:lnTo>
                  <a:lnTo>
                    <a:pt x="58" y="13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0" name="Freeform 143"/>
            <p:cNvSpPr>
              <a:spLocks/>
            </p:cNvSpPr>
            <p:nvPr/>
          </p:nvSpPr>
          <p:spPr bwMode="black">
            <a:xfrm>
              <a:off x="4102547" y="895496"/>
              <a:ext cx="71461" cy="127939"/>
            </a:xfrm>
            <a:custGeom>
              <a:avLst/>
              <a:gdLst>
                <a:gd name="T0" fmla="*/ 71 w 72"/>
                <a:gd name="T1" fmla="*/ 0 h 129"/>
                <a:gd name="T2" fmla="*/ 0 w 72"/>
                <a:gd name="T3" fmla="*/ 0 h 129"/>
                <a:gd name="T4" fmla="*/ 0 w 72"/>
                <a:gd name="T5" fmla="*/ 129 h 129"/>
                <a:gd name="T6" fmla="*/ 72 w 72"/>
                <a:gd name="T7" fmla="*/ 129 h 129"/>
                <a:gd name="T8" fmla="*/ 72 w 72"/>
                <a:gd name="T9" fmla="*/ 120 h 129"/>
                <a:gd name="T10" fmla="*/ 10 w 72"/>
                <a:gd name="T11" fmla="*/ 120 h 129"/>
                <a:gd name="T12" fmla="*/ 10 w 72"/>
                <a:gd name="T13" fmla="*/ 68 h 129"/>
                <a:gd name="T14" fmla="*/ 70 w 72"/>
                <a:gd name="T15" fmla="*/ 68 h 129"/>
                <a:gd name="T16" fmla="*/ 70 w 72"/>
                <a:gd name="T17" fmla="*/ 59 h 129"/>
                <a:gd name="T18" fmla="*/ 10 w 72"/>
                <a:gd name="T19" fmla="*/ 59 h 129"/>
                <a:gd name="T20" fmla="*/ 10 w 72"/>
                <a:gd name="T21" fmla="*/ 8 h 129"/>
                <a:gd name="T22" fmla="*/ 71 w 72"/>
                <a:gd name="T23" fmla="*/ 8 h 129"/>
                <a:gd name="T24" fmla="*/ 71 w 72"/>
                <a:gd name="T25" fmla="*/ 0 h 129"/>
                <a:gd name="T26" fmla="*/ 71 w 72"/>
                <a:gd name="T27" fmla="*/ 0 h 1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2" h="129">
                  <a:moveTo>
                    <a:pt x="71" y="0"/>
                  </a:moveTo>
                  <a:lnTo>
                    <a:pt x="0" y="0"/>
                  </a:lnTo>
                  <a:lnTo>
                    <a:pt x="0" y="129"/>
                  </a:lnTo>
                  <a:lnTo>
                    <a:pt x="72" y="129"/>
                  </a:lnTo>
                  <a:lnTo>
                    <a:pt x="72" y="120"/>
                  </a:lnTo>
                  <a:lnTo>
                    <a:pt x="10" y="120"/>
                  </a:lnTo>
                  <a:lnTo>
                    <a:pt x="10" y="68"/>
                  </a:lnTo>
                  <a:lnTo>
                    <a:pt x="70" y="68"/>
                  </a:lnTo>
                  <a:lnTo>
                    <a:pt x="70" y="59"/>
                  </a:lnTo>
                  <a:lnTo>
                    <a:pt x="10" y="59"/>
                  </a:lnTo>
                  <a:lnTo>
                    <a:pt x="10" y="8"/>
                  </a:lnTo>
                  <a:lnTo>
                    <a:pt x="71" y="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1" name="Freeform 144"/>
            <p:cNvSpPr>
              <a:spLocks noEditPoints="1"/>
            </p:cNvSpPr>
            <p:nvPr/>
          </p:nvSpPr>
          <p:spPr bwMode="black">
            <a:xfrm>
              <a:off x="4213197" y="895496"/>
              <a:ext cx="96818" cy="127939"/>
            </a:xfrm>
            <a:custGeom>
              <a:avLst/>
              <a:gdLst>
                <a:gd name="T0" fmla="*/ 0 w 81"/>
                <a:gd name="T1" fmla="*/ 0 h 108"/>
                <a:gd name="T2" fmla="*/ 0 w 81"/>
                <a:gd name="T3" fmla="*/ 108 h 108"/>
                <a:gd name="T4" fmla="*/ 8 w 81"/>
                <a:gd name="T5" fmla="*/ 108 h 108"/>
                <a:gd name="T6" fmla="*/ 8 w 81"/>
                <a:gd name="T7" fmla="*/ 56 h 108"/>
                <a:gd name="T8" fmla="*/ 23 w 81"/>
                <a:gd name="T9" fmla="*/ 56 h 108"/>
                <a:gd name="T10" fmla="*/ 53 w 81"/>
                <a:gd name="T11" fmla="*/ 79 h 108"/>
                <a:gd name="T12" fmla="*/ 72 w 81"/>
                <a:gd name="T13" fmla="*/ 108 h 108"/>
                <a:gd name="T14" fmla="*/ 81 w 81"/>
                <a:gd name="T15" fmla="*/ 108 h 108"/>
                <a:gd name="T16" fmla="*/ 57 w 81"/>
                <a:gd name="T17" fmla="*/ 71 h 108"/>
                <a:gd name="T18" fmla="*/ 43 w 81"/>
                <a:gd name="T19" fmla="*/ 54 h 108"/>
                <a:gd name="T20" fmla="*/ 63 w 81"/>
                <a:gd name="T21" fmla="*/ 28 h 108"/>
                <a:gd name="T22" fmla="*/ 27 w 81"/>
                <a:gd name="T23" fmla="*/ 0 h 108"/>
                <a:gd name="T24" fmla="*/ 0 w 81"/>
                <a:gd name="T25" fmla="*/ 0 h 108"/>
                <a:gd name="T26" fmla="*/ 8 w 81"/>
                <a:gd name="T27" fmla="*/ 7 h 108"/>
                <a:gd name="T28" fmla="*/ 26 w 81"/>
                <a:gd name="T29" fmla="*/ 7 h 108"/>
                <a:gd name="T30" fmla="*/ 54 w 81"/>
                <a:gd name="T31" fmla="*/ 28 h 108"/>
                <a:gd name="T32" fmla="*/ 26 w 81"/>
                <a:gd name="T33" fmla="*/ 49 h 108"/>
                <a:gd name="T34" fmla="*/ 8 w 81"/>
                <a:gd name="T35" fmla="*/ 49 h 108"/>
                <a:gd name="T36" fmla="*/ 8 w 81"/>
                <a:gd name="T37" fmla="*/ 7 h 10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1" h="108">
                  <a:moveTo>
                    <a:pt x="0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36" y="56"/>
                    <a:pt x="40" y="58"/>
                    <a:pt x="53" y="79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2" y="63"/>
                    <a:pt x="48" y="57"/>
                    <a:pt x="43" y="54"/>
                  </a:cubicBezTo>
                  <a:cubicBezTo>
                    <a:pt x="56" y="49"/>
                    <a:pt x="63" y="41"/>
                    <a:pt x="63" y="28"/>
                  </a:cubicBezTo>
                  <a:cubicBezTo>
                    <a:pt x="63" y="14"/>
                    <a:pt x="54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8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45" y="7"/>
                    <a:pt x="54" y="16"/>
                    <a:pt x="54" y="28"/>
                  </a:cubicBezTo>
                  <a:cubicBezTo>
                    <a:pt x="54" y="41"/>
                    <a:pt x="45" y="49"/>
                    <a:pt x="26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2" name="Freeform 145"/>
            <p:cNvSpPr>
              <a:spLocks/>
            </p:cNvSpPr>
            <p:nvPr/>
          </p:nvSpPr>
          <p:spPr bwMode="black">
            <a:xfrm>
              <a:off x="4333067" y="893190"/>
              <a:ext cx="72614" cy="132549"/>
            </a:xfrm>
            <a:custGeom>
              <a:avLst/>
              <a:gdLst>
                <a:gd name="T0" fmla="*/ 56 w 61"/>
                <a:gd name="T1" fmla="*/ 6 h 111"/>
                <a:gd name="T2" fmla="*/ 31 w 61"/>
                <a:gd name="T3" fmla="*/ 0 h 111"/>
                <a:gd name="T4" fmla="*/ 0 w 61"/>
                <a:gd name="T5" fmla="*/ 28 h 111"/>
                <a:gd name="T6" fmla="*/ 52 w 61"/>
                <a:gd name="T7" fmla="*/ 81 h 111"/>
                <a:gd name="T8" fmla="*/ 29 w 61"/>
                <a:gd name="T9" fmla="*/ 103 h 111"/>
                <a:gd name="T10" fmla="*/ 2 w 61"/>
                <a:gd name="T11" fmla="*/ 91 h 111"/>
                <a:gd name="T12" fmla="*/ 2 w 61"/>
                <a:gd name="T13" fmla="*/ 101 h 111"/>
                <a:gd name="T14" fmla="*/ 29 w 61"/>
                <a:gd name="T15" fmla="*/ 111 h 111"/>
                <a:gd name="T16" fmla="*/ 61 w 61"/>
                <a:gd name="T17" fmla="*/ 81 h 111"/>
                <a:gd name="T18" fmla="*/ 9 w 61"/>
                <a:gd name="T19" fmla="*/ 28 h 111"/>
                <a:gd name="T20" fmla="*/ 32 w 61"/>
                <a:gd name="T21" fmla="*/ 7 h 111"/>
                <a:gd name="T22" fmla="*/ 56 w 61"/>
                <a:gd name="T23" fmla="*/ 16 h 111"/>
                <a:gd name="T24" fmla="*/ 56 w 61"/>
                <a:gd name="T25" fmla="*/ 6 h 1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" h="111">
                  <a:moveTo>
                    <a:pt x="56" y="6"/>
                  </a:moveTo>
                  <a:cubicBezTo>
                    <a:pt x="48" y="2"/>
                    <a:pt x="40" y="0"/>
                    <a:pt x="31" y="0"/>
                  </a:cubicBezTo>
                  <a:cubicBezTo>
                    <a:pt x="14" y="0"/>
                    <a:pt x="0" y="12"/>
                    <a:pt x="0" y="28"/>
                  </a:cubicBezTo>
                  <a:cubicBezTo>
                    <a:pt x="0" y="64"/>
                    <a:pt x="52" y="51"/>
                    <a:pt x="52" y="81"/>
                  </a:cubicBezTo>
                  <a:cubicBezTo>
                    <a:pt x="52" y="94"/>
                    <a:pt x="42" y="103"/>
                    <a:pt x="29" y="103"/>
                  </a:cubicBezTo>
                  <a:cubicBezTo>
                    <a:pt x="20" y="103"/>
                    <a:pt x="14" y="100"/>
                    <a:pt x="2" y="91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11" y="108"/>
                    <a:pt x="20" y="111"/>
                    <a:pt x="29" y="111"/>
                  </a:cubicBezTo>
                  <a:cubicBezTo>
                    <a:pt x="47" y="111"/>
                    <a:pt x="61" y="98"/>
                    <a:pt x="61" y="81"/>
                  </a:cubicBezTo>
                  <a:cubicBezTo>
                    <a:pt x="61" y="43"/>
                    <a:pt x="9" y="57"/>
                    <a:pt x="9" y="28"/>
                  </a:cubicBezTo>
                  <a:cubicBezTo>
                    <a:pt x="9" y="16"/>
                    <a:pt x="19" y="7"/>
                    <a:pt x="32" y="7"/>
                  </a:cubicBezTo>
                  <a:cubicBezTo>
                    <a:pt x="40" y="7"/>
                    <a:pt x="45" y="9"/>
                    <a:pt x="56" y="16"/>
                  </a:cubicBezTo>
                  <a:cubicBezTo>
                    <a:pt x="56" y="6"/>
                    <a:pt x="56" y="6"/>
                    <a:pt x="56" y="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3" name="Freeform 146"/>
            <p:cNvSpPr>
              <a:spLocks/>
            </p:cNvSpPr>
            <p:nvPr/>
          </p:nvSpPr>
          <p:spPr bwMode="black">
            <a:xfrm>
              <a:off x="4446022" y="895496"/>
              <a:ext cx="10374" cy="127939"/>
            </a:xfrm>
            <a:custGeom>
              <a:avLst/>
              <a:gdLst>
                <a:gd name="T0" fmla="*/ 10 w 10"/>
                <a:gd name="T1" fmla="*/ 0 h 129"/>
                <a:gd name="T2" fmla="*/ 0 w 10"/>
                <a:gd name="T3" fmla="*/ 0 h 129"/>
                <a:gd name="T4" fmla="*/ 0 w 10"/>
                <a:gd name="T5" fmla="*/ 129 h 129"/>
                <a:gd name="T6" fmla="*/ 10 w 10"/>
                <a:gd name="T7" fmla="*/ 129 h 129"/>
                <a:gd name="T8" fmla="*/ 10 w 10"/>
                <a:gd name="T9" fmla="*/ 0 h 129"/>
                <a:gd name="T10" fmla="*/ 10 w 10"/>
                <a:gd name="T11" fmla="*/ 0 h 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9">
                  <a:moveTo>
                    <a:pt x="10" y="0"/>
                  </a:moveTo>
                  <a:lnTo>
                    <a:pt x="0" y="0"/>
                  </a:lnTo>
                  <a:lnTo>
                    <a:pt x="0" y="129"/>
                  </a:lnTo>
                  <a:lnTo>
                    <a:pt x="10" y="1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4" name="Freeform 147"/>
            <p:cNvSpPr>
              <a:spLocks/>
            </p:cNvSpPr>
            <p:nvPr/>
          </p:nvSpPr>
          <p:spPr bwMode="black">
            <a:xfrm>
              <a:off x="4481753" y="895496"/>
              <a:ext cx="106039" cy="127939"/>
            </a:xfrm>
            <a:custGeom>
              <a:avLst/>
              <a:gdLst>
                <a:gd name="T0" fmla="*/ 107 w 107"/>
                <a:gd name="T1" fmla="*/ 0 h 129"/>
                <a:gd name="T2" fmla="*/ 0 w 107"/>
                <a:gd name="T3" fmla="*/ 0 h 129"/>
                <a:gd name="T4" fmla="*/ 0 w 107"/>
                <a:gd name="T5" fmla="*/ 8 h 129"/>
                <a:gd name="T6" fmla="*/ 49 w 107"/>
                <a:gd name="T7" fmla="*/ 8 h 129"/>
                <a:gd name="T8" fmla="*/ 49 w 107"/>
                <a:gd name="T9" fmla="*/ 129 h 129"/>
                <a:gd name="T10" fmla="*/ 58 w 107"/>
                <a:gd name="T11" fmla="*/ 129 h 129"/>
                <a:gd name="T12" fmla="*/ 58 w 107"/>
                <a:gd name="T13" fmla="*/ 8 h 129"/>
                <a:gd name="T14" fmla="*/ 107 w 107"/>
                <a:gd name="T15" fmla="*/ 8 h 129"/>
                <a:gd name="T16" fmla="*/ 107 w 107"/>
                <a:gd name="T17" fmla="*/ 0 h 129"/>
                <a:gd name="T18" fmla="*/ 107 w 107"/>
                <a:gd name="T19" fmla="*/ 0 h 1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7" h="129">
                  <a:moveTo>
                    <a:pt x="107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9" y="8"/>
                  </a:lnTo>
                  <a:lnTo>
                    <a:pt x="49" y="129"/>
                  </a:lnTo>
                  <a:lnTo>
                    <a:pt x="58" y="129"/>
                  </a:lnTo>
                  <a:lnTo>
                    <a:pt x="58" y="8"/>
                  </a:lnTo>
                  <a:lnTo>
                    <a:pt x="107" y="8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5" name="Freeform 148"/>
            <p:cNvSpPr>
              <a:spLocks/>
            </p:cNvSpPr>
            <p:nvPr/>
          </p:nvSpPr>
          <p:spPr bwMode="black">
            <a:xfrm>
              <a:off x="4606234" y="895496"/>
              <a:ext cx="110650" cy="127939"/>
            </a:xfrm>
            <a:custGeom>
              <a:avLst/>
              <a:gdLst>
                <a:gd name="T0" fmla="*/ 111 w 111"/>
                <a:gd name="T1" fmla="*/ 0 h 129"/>
                <a:gd name="T2" fmla="*/ 99 w 111"/>
                <a:gd name="T3" fmla="*/ 0 h 129"/>
                <a:gd name="T4" fmla="*/ 57 w 111"/>
                <a:gd name="T5" fmla="*/ 51 h 129"/>
                <a:gd name="T6" fmla="*/ 12 w 111"/>
                <a:gd name="T7" fmla="*/ 0 h 129"/>
                <a:gd name="T8" fmla="*/ 0 w 111"/>
                <a:gd name="T9" fmla="*/ 0 h 129"/>
                <a:gd name="T10" fmla="*/ 51 w 111"/>
                <a:gd name="T11" fmla="*/ 59 h 129"/>
                <a:gd name="T12" fmla="*/ 51 w 111"/>
                <a:gd name="T13" fmla="*/ 129 h 129"/>
                <a:gd name="T14" fmla="*/ 61 w 111"/>
                <a:gd name="T15" fmla="*/ 129 h 129"/>
                <a:gd name="T16" fmla="*/ 61 w 111"/>
                <a:gd name="T17" fmla="*/ 59 h 129"/>
                <a:gd name="T18" fmla="*/ 111 w 111"/>
                <a:gd name="T19" fmla="*/ 0 h 129"/>
                <a:gd name="T20" fmla="*/ 111 w 111"/>
                <a:gd name="T21" fmla="*/ 0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1" h="129">
                  <a:moveTo>
                    <a:pt x="111" y="0"/>
                  </a:moveTo>
                  <a:lnTo>
                    <a:pt x="99" y="0"/>
                  </a:lnTo>
                  <a:lnTo>
                    <a:pt x="57" y="51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1" y="59"/>
                  </a:lnTo>
                  <a:lnTo>
                    <a:pt x="51" y="129"/>
                  </a:lnTo>
                  <a:lnTo>
                    <a:pt x="61" y="129"/>
                  </a:lnTo>
                  <a:lnTo>
                    <a:pt x="61" y="5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6" name="Freeform 149"/>
            <p:cNvSpPr>
              <a:spLocks noEditPoints="1"/>
            </p:cNvSpPr>
            <p:nvPr/>
          </p:nvSpPr>
          <p:spPr bwMode="black">
            <a:xfrm>
              <a:off x="4768751" y="938142"/>
              <a:ext cx="86445" cy="87598"/>
            </a:xfrm>
            <a:custGeom>
              <a:avLst/>
              <a:gdLst>
                <a:gd name="T0" fmla="*/ 73 w 73"/>
                <a:gd name="T1" fmla="*/ 37 h 74"/>
                <a:gd name="T2" fmla="*/ 37 w 73"/>
                <a:gd name="T3" fmla="*/ 0 h 74"/>
                <a:gd name="T4" fmla="*/ 0 w 73"/>
                <a:gd name="T5" fmla="*/ 37 h 74"/>
                <a:gd name="T6" fmla="*/ 37 w 73"/>
                <a:gd name="T7" fmla="*/ 74 h 74"/>
                <a:gd name="T8" fmla="*/ 73 w 73"/>
                <a:gd name="T9" fmla="*/ 37 h 74"/>
                <a:gd name="T10" fmla="*/ 65 w 73"/>
                <a:gd name="T11" fmla="*/ 37 h 74"/>
                <a:gd name="T12" fmla="*/ 37 w 73"/>
                <a:gd name="T13" fmla="*/ 66 h 74"/>
                <a:gd name="T14" fmla="*/ 8 w 73"/>
                <a:gd name="T15" fmla="*/ 37 h 74"/>
                <a:gd name="T16" fmla="*/ 37 w 73"/>
                <a:gd name="T17" fmla="*/ 7 h 74"/>
                <a:gd name="T18" fmla="*/ 65 w 73"/>
                <a:gd name="T19" fmla="*/ 37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3" h="74">
                  <a:moveTo>
                    <a:pt x="73" y="37"/>
                  </a:moveTo>
                  <a:cubicBezTo>
                    <a:pt x="73" y="15"/>
                    <a:pt x="57" y="0"/>
                    <a:pt x="37" y="0"/>
                  </a:cubicBezTo>
                  <a:cubicBezTo>
                    <a:pt x="16" y="0"/>
                    <a:pt x="0" y="15"/>
                    <a:pt x="0" y="37"/>
                  </a:cubicBezTo>
                  <a:cubicBezTo>
                    <a:pt x="0" y="58"/>
                    <a:pt x="16" y="74"/>
                    <a:pt x="37" y="74"/>
                  </a:cubicBezTo>
                  <a:cubicBezTo>
                    <a:pt x="57" y="74"/>
                    <a:pt x="73" y="58"/>
                    <a:pt x="73" y="37"/>
                  </a:cubicBezTo>
                  <a:close/>
                  <a:moveTo>
                    <a:pt x="65" y="37"/>
                  </a:moveTo>
                  <a:cubicBezTo>
                    <a:pt x="65" y="54"/>
                    <a:pt x="53" y="66"/>
                    <a:pt x="37" y="66"/>
                  </a:cubicBezTo>
                  <a:cubicBezTo>
                    <a:pt x="20" y="66"/>
                    <a:pt x="8" y="54"/>
                    <a:pt x="8" y="37"/>
                  </a:cubicBezTo>
                  <a:cubicBezTo>
                    <a:pt x="8" y="20"/>
                    <a:pt x="20" y="7"/>
                    <a:pt x="37" y="7"/>
                  </a:cubicBezTo>
                  <a:cubicBezTo>
                    <a:pt x="53" y="7"/>
                    <a:pt x="65" y="20"/>
                    <a:pt x="65" y="3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7" name="Freeform 150"/>
            <p:cNvSpPr>
              <a:spLocks/>
            </p:cNvSpPr>
            <p:nvPr/>
          </p:nvSpPr>
          <p:spPr bwMode="black">
            <a:xfrm>
              <a:off x="4884011" y="893190"/>
              <a:ext cx="59935" cy="130244"/>
            </a:xfrm>
            <a:custGeom>
              <a:avLst/>
              <a:gdLst>
                <a:gd name="T0" fmla="*/ 51 w 51"/>
                <a:gd name="T1" fmla="*/ 3 h 109"/>
                <a:gd name="T2" fmla="*/ 38 w 51"/>
                <a:gd name="T3" fmla="*/ 0 h 109"/>
                <a:gd name="T4" fmla="*/ 13 w 51"/>
                <a:gd name="T5" fmla="*/ 26 h 109"/>
                <a:gd name="T6" fmla="*/ 13 w 51"/>
                <a:gd name="T7" fmla="*/ 38 h 109"/>
                <a:gd name="T8" fmla="*/ 0 w 51"/>
                <a:gd name="T9" fmla="*/ 38 h 109"/>
                <a:gd name="T10" fmla="*/ 0 w 51"/>
                <a:gd name="T11" fmla="*/ 44 h 109"/>
                <a:gd name="T12" fmla="*/ 13 w 51"/>
                <a:gd name="T13" fmla="*/ 44 h 109"/>
                <a:gd name="T14" fmla="*/ 13 w 51"/>
                <a:gd name="T15" fmla="*/ 109 h 109"/>
                <a:gd name="T16" fmla="*/ 21 w 51"/>
                <a:gd name="T17" fmla="*/ 109 h 109"/>
                <a:gd name="T18" fmla="*/ 21 w 51"/>
                <a:gd name="T19" fmla="*/ 44 h 109"/>
                <a:gd name="T20" fmla="*/ 35 w 51"/>
                <a:gd name="T21" fmla="*/ 44 h 109"/>
                <a:gd name="T22" fmla="*/ 35 w 51"/>
                <a:gd name="T23" fmla="*/ 38 h 109"/>
                <a:gd name="T24" fmla="*/ 21 w 51"/>
                <a:gd name="T25" fmla="*/ 38 h 109"/>
                <a:gd name="T26" fmla="*/ 21 w 51"/>
                <a:gd name="T27" fmla="*/ 29 h 109"/>
                <a:gd name="T28" fmla="*/ 38 w 51"/>
                <a:gd name="T29" fmla="*/ 7 h 109"/>
                <a:gd name="T30" fmla="*/ 51 w 51"/>
                <a:gd name="T31" fmla="*/ 10 h 109"/>
                <a:gd name="T32" fmla="*/ 51 w 51"/>
                <a:gd name="T33" fmla="*/ 3 h 1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109">
                  <a:moveTo>
                    <a:pt x="51" y="3"/>
                  </a:moveTo>
                  <a:cubicBezTo>
                    <a:pt x="46" y="0"/>
                    <a:pt x="43" y="0"/>
                    <a:pt x="38" y="0"/>
                  </a:cubicBezTo>
                  <a:cubicBezTo>
                    <a:pt x="26" y="0"/>
                    <a:pt x="13" y="8"/>
                    <a:pt x="13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14"/>
                    <a:pt x="26" y="7"/>
                    <a:pt x="38" y="7"/>
                  </a:cubicBezTo>
                  <a:cubicBezTo>
                    <a:pt x="42" y="7"/>
                    <a:pt x="45" y="8"/>
                    <a:pt x="51" y="10"/>
                  </a:cubicBezTo>
                  <a:cubicBezTo>
                    <a:pt x="51" y="3"/>
                    <a:pt x="51" y="3"/>
                    <a:pt x="51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8" name="Freeform 151"/>
            <p:cNvSpPr>
              <a:spLocks noEditPoints="1"/>
            </p:cNvSpPr>
            <p:nvPr/>
          </p:nvSpPr>
          <p:spPr bwMode="black">
            <a:xfrm>
              <a:off x="5008492" y="893190"/>
              <a:ext cx="134855" cy="132549"/>
            </a:xfrm>
            <a:custGeom>
              <a:avLst/>
              <a:gdLst>
                <a:gd name="T0" fmla="*/ 114 w 114"/>
                <a:gd name="T1" fmla="*/ 55 h 111"/>
                <a:gd name="T2" fmla="*/ 57 w 114"/>
                <a:gd name="T3" fmla="*/ 0 h 111"/>
                <a:gd name="T4" fmla="*/ 0 w 114"/>
                <a:gd name="T5" fmla="*/ 55 h 111"/>
                <a:gd name="T6" fmla="*/ 57 w 114"/>
                <a:gd name="T7" fmla="*/ 111 h 111"/>
                <a:gd name="T8" fmla="*/ 114 w 114"/>
                <a:gd name="T9" fmla="*/ 55 h 111"/>
                <a:gd name="T10" fmla="*/ 105 w 114"/>
                <a:gd name="T11" fmla="*/ 55 h 111"/>
                <a:gd name="T12" fmla="*/ 57 w 114"/>
                <a:gd name="T13" fmla="*/ 103 h 111"/>
                <a:gd name="T14" fmla="*/ 9 w 114"/>
                <a:gd name="T15" fmla="*/ 55 h 111"/>
                <a:gd name="T16" fmla="*/ 57 w 114"/>
                <a:gd name="T17" fmla="*/ 7 h 111"/>
                <a:gd name="T18" fmla="*/ 105 w 114"/>
                <a:gd name="T19" fmla="*/ 55 h 1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4" h="111">
                  <a:moveTo>
                    <a:pt x="114" y="55"/>
                  </a:moveTo>
                  <a:cubicBezTo>
                    <a:pt x="114" y="24"/>
                    <a:pt x="89" y="0"/>
                    <a:pt x="57" y="0"/>
                  </a:cubicBezTo>
                  <a:cubicBezTo>
                    <a:pt x="25" y="0"/>
                    <a:pt x="0" y="24"/>
                    <a:pt x="0" y="55"/>
                  </a:cubicBezTo>
                  <a:cubicBezTo>
                    <a:pt x="0" y="86"/>
                    <a:pt x="25" y="111"/>
                    <a:pt x="57" y="111"/>
                  </a:cubicBezTo>
                  <a:cubicBezTo>
                    <a:pt x="89" y="111"/>
                    <a:pt x="114" y="86"/>
                    <a:pt x="114" y="55"/>
                  </a:cubicBezTo>
                  <a:close/>
                  <a:moveTo>
                    <a:pt x="105" y="55"/>
                  </a:moveTo>
                  <a:cubicBezTo>
                    <a:pt x="105" y="82"/>
                    <a:pt x="84" y="103"/>
                    <a:pt x="57" y="103"/>
                  </a:cubicBezTo>
                  <a:cubicBezTo>
                    <a:pt x="30" y="103"/>
                    <a:pt x="9" y="82"/>
                    <a:pt x="9" y="55"/>
                  </a:cubicBezTo>
                  <a:cubicBezTo>
                    <a:pt x="9" y="28"/>
                    <a:pt x="30" y="7"/>
                    <a:pt x="57" y="7"/>
                  </a:cubicBezTo>
                  <a:cubicBezTo>
                    <a:pt x="84" y="7"/>
                    <a:pt x="105" y="28"/>
                    <a:pt x="105" y="5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89" name="Freeform 152"/>
            <p:cNvSpPr>
              <a:spLocks/>
            </p:cNvSpPr>
            <p:nvPr/>
          </p:nvSpPr>
          <p:spPr bwMode="black">
            <a:xfrm>
              <a:off x="5181382" y="895496"/>
              <a:ext cx="108345" cy="130244"/>
            </a:xfrm>
            <a:custGeom>
              <a:avLst/>
              <a:gdLst>
                <a:gd name="T0" fmla="*/ 82 w 91"/>
                <a:gd name="T1" fmla="*/ 0 h 110"/>
                <a:gd name="T2" fmla="*/ 82 w 91"/>
                <a:gd name="T3" fmla="*/ 60 h 110"/>
                <a:gd name="T4" fmla="*/ 45 w 91"/>
                <a:gd name="T5" fmla="*/ 102 h 110"/>
                <a:gd name="T6" fmla="*/ 8 w 91"/>
                <a:gd name="T7" fmla="*/ 61 h 110"/>
                <a:gd name="T8" fmla="*/ 8 w 91"/>
                <a:gd name="T9" fmla="*/ 0 h 110"/>
                <a:gd name="T10" fmla="*/ 0 w 91"/>
                <a:gd name="T11" fmla="*/ 0 h 110"/>
                <a:gd name="T12" fmla="*/ 0 w 91"/>
                <a:gd name="T13" fmla="*/ 61 h 110"/>
                <a:gd name="T14" fmla="*/ 45 w 91"/>
                <a:gd name="T15" fmla="*/ 110 h 110"/>
                <a:gd name="T16" fmla="*/ 91 w 91"/>
                <a:gd name="T17" fmla="*/ 59 h 110"/>
                <a:gd name="T18" fmla="*/ 91 w 91"/>
                <a:gd name="T19" fmla="*/ 0 h 110"/>
                <a:gd name="T20" fmla="*/ 82 w 91"/>
                <a:gd name="T21" fmla="*/ 0 h 1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1" h="110">
                  <a:moveTo>
                    <a:pt x="82" y="0"/>
                  </a:moveTo>
                  <a:cubicBezTo>
                    <a:pt x="82" y="60"/>
                    <a:pt x="82" y="60"/>
                    <a:pt x="82" y="60"/>
                  </a:cubicBezTo>
                  <a:cubicBezTo>
                    <a:pt x="82" y="90"/>
                    <a:pt x="64" y="102"/>
                    <a:pt x="45" y="102"/>
                  </a:cubicBezTo>
                  <a:cubicBezTo>
                    <a:pt x="26" y="102"/>
                    <a:pt x="8" y="89"/>
                    <a:pt x="8" y="6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4"/>
                    <a:pt x="21" y="110"/>
                    <a:pt x="45" y="110"/>
                  </a:cubicBezTo>
                  <a:cubicBezTo>
                    <a:pt x="67" y="110"/>
                    <a:pt x="91" y="96"/>
                    <a:pt x="91" y="5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2" y="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0" name="Freeform 153"/>
            <p:cNvSpPr>
              <a:spLocks/>
            </p:cNvSpPr>
            <p:nvPr/>
          </p:nvSpPr>
          <p:spPr bwMode="black">
            <a:xfrm>
              <a:off x="5334677" y="895496"/>
              <a:ext cx="72614" cy="127939"/>
            </a:xfrm>
            <a:custGeom>
              <a:avLst/>
              <a:gdLst>
                <a:gd name="T0" fmla="*/ 11 w 74"/>
                <a:gd name="T1" fmla="*/ 0 h 129"/>
                <a:gd name="T2" fmla="*/ 0 w 74"/>
                <a:gd name="T3" fmla="*/ 0 h 129"/>
                <a:gd name="T4" fmla="*/ 0 w 74"/>
                <a:gd name="T5" fmla="*/ 129 h 129"/>
                <a:gd name="T6" fmla="*/ 74 w 74"/>
                <a:gd name="T7" fmla="*/ 129 h 129"/>
                <a:gd name="T8" fmla="*/ 74 w 74"/>
                <a:gd name="T9" fmla="*/ 120 h 129"/>
                <a:gd name="T10" fmla="*/ 11 w 74"/>
                <a:gd name="T11" fmla="*/ 120 h 129"/>
                <a:gd name="T12" fmla="*/ 11 w 74"/>
                <a:gd name="T13" fmla="*/ 0 h 129"/>
                <a:gd name="T14" fmla="*/ 11 w 74"/>
                <a:gd name="T15" fmla="*/ 0 h 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4" h="129">
                  <a:moveTo>
                    <a:pt x="11" y="0"/>
                  </a:moveTo>
                  <a:lnTo>
                    <a:pt x="0" y="0"/>
                  </a:lnTo>
                  <a:lnTo>
                    <a:pt x="0" y="129"/>
                  </a:lnTo>
                  <a:lnTo>
                    <a:pt x="74" y="129"/>
                  </a:lnTo>
                  <a:lnTo>
                    <a:pt x="74" y="120"/>
                  </a:lnTo>
                  <a:lnTo>
                    <a:pt x="11" y="12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1" name="Freeform 154"/>
            <p:cNvSpPr>
              <a:spLocks/>
            </p:cNvSpPr>
            <p:nvPr/>
          </p:nvSpPr>
          <p:spPr bwMode="black">
            <a:xfrm>
              <a:off x="5438411" y="895496"/>
              <a:ext cx="108345" cy="130244"/>
            </a:xfrm>
            <a:custGeom>
              <a:avLst/>
              <a:gdLst>
                <a:gd name="T0" fmla="*/ 82 w 91"/>
                <a:gd name="T1" fmla="*/ 0 h 110"/>
                <a:gd name="T2" fmla="*/ 82 w 91"/>
                <a:gd name="T3" fmla="*/ 60 h 110"/>
                <a:gd name="T4" fmla="*/ 45 w 91"/>
                <a:gd name="T5" fmla="*/ 102 h 110"/>
                <a:gd name="T6" fmla="*/ 8 w 91"/>
                <a:gd name="T7" fmla="*/ 61 h 110"/>
                <a:gd name="T8" fmla="*/ 8 w 91"/>
                <a:gd name="T9" fmla="*/ 0 h 110"/>
                <a:gd name="T10" fmla="*/ 0 w 91"/>
                <a:gd name="T11" fmla="*/ 0 h 110"/>
                <a:gd name="T12" fmla="*/ 0 w 91"/>
                <a:gd name="T13" fmla="*/ 61 h 110"/>
                <a:gd name="T14" fmla="*/ 45 w 91"/>
                <a:gd name="T15" fmla="*/ 110 h 110"/>
                <a:gd name="T16" fmla="*/ 91 w 91"/>
                <a:gd name="T17" fmla="*/ 59 h 110"/>
                <a:gd name="T18" fmla="*/ 91 w 91"/>
                <a:gd name="T19" fmla="*/ 0 h 110"/>
                <a:gd name="T20" fmla="*/ 82 w 91"/>
                <a:gd name="T21" fmla="*/ 0 h 1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1" h="110">
                  <a:moveTo>
                    <a:pt x="82" y="0"/>
                  </a:moveTo>
                  <a:cubicBezTo>
                    <a:pt x="82" y="60"/>
                    <a:pt x="82" y="60"/>
                    <a:pt x="82" y="60"/>
                  </a:cubicBezTo>
                  <a:cubicBezTo>
                    <a:pt x="82" y="90"/>
                    <a:pt x="64" y="102"/>
                    <a:pt x="45" y="102"/>
                  </a:cubicBezTo>
                  <a:cubicBezTo>
                    <a:pt x="26" y="102"/>
                    <a:pt x="8" y="89"/>
                    <a:pt x="8" y="6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4"/>
                    <a:pt x="21" y="110"/>
                    <a:pt x="45" y="110"/>
                  </a:cubicBezTo>
                  <a:cubicBezTo>
                    <a:pt x="67" y="110"/>
                    <a:pt x="91" y="96"/>
                    <a:pt x="91" y="5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2" y="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2" name="Freeform 155"/>
            <p:cNvSpPr>
              <a:spLocks noEditPoints="1"/>
            </p:cNvSpPr>
            <p:nvPr/>
          </p:nvSpPr>
          <p:spPr bwMode="black">
            <a:xfrm>
              <a:off x="4124446" y="1085675"/>
              <a:ext cx="69156" cy="66851"/>
            </a:xfrm>
            <a:custGeom>
              <a:avLst/>
              <a:gdLst>
                <a:gd name="T0" fmla="*/ 29 w 58"/>
                <a:gd name="T1" fmla="*/ 56 h 56"/>
                <a:gd name="T2" fmla="*/ 0 w 58"/>
                <a:gd name="T3" fmla="*/ 28 h 56"/>
                <a:gd name="T4" fmla="*/ 29 w 58"/>
                <a:gd name="T5" fmla="*/ 0 h 56"/>
                <a:gd name="T6" fmla="*/ 58 w 58"/>
                <a:gd name="T7" fmla="*/ 28 h 56"/>
                <a:gd name="T8" fmla="*/ 29 w 58"/>
                <a:gd name="T9" fmla="*/ 56 h 56"/>
                <a:gd name="T10" fmla="*/ 29 w 58"/>
                <a:gd name="T11" fmla="*/ 6 h 56"/>
                <a:gd name="T12" fmla="*/ 7 w 58"/>
                <a:gd name="T13" fmla="*/ 28 h 56"/>
                <a:gd name="T14" fmla="*/ 29 w 58"/>
                <a:gd name="T15" fmla="*/ 50 h 56"/>
                <a:gd name="T16" fmla="*/ 51 w 58"/>
                <a:gd name="T17" fmla="*/ 28 h 56"/>
                <a:gd name="T18" fmla="*/ 29 w 58"/>
                <a:gd name="T19" fmla="*/ 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8" h="56">
                  <a:moveTo>
                    <a:pt x="29" y="56"/>
                  </a:moveTo>
                  <a:cubicBezTo>
                    <a:pt x="13" y="56"/>
                    <a:pt x="0" y="43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8" y="12"/>
                    <a:pt x="58" y="28"/>
                  </a:cubicBezTo>
                  <a:cubicBezTo>
                    <a:pt x="58" y="43"/>
                    <a:pt x="45" y="56"/>
                    <a:pt x="29" y="56"/>
                  </a:cubicBezTo>
                  <a:close/>
                  <a:moveTo>
                    <a:pt x="29" y="6"/>
                  </a:moveTo>
                  <a:cubicBezTo>
                    <a:pt x="17" y="6"/>
                    <a:pt x="7" y="15"/>
                    <a:pt x="7" y="28"/>
                  </a:cubicBezTo>
                  <a:cubicBezTo>
                    <a:pt x="7" y="40"/>
                    <a:pt x="17" y="50"/>
                    <a:pt x="29" y="50"/>
                  </a:cubicBezTo>
                  <a:cubicBezTo>
                    <a:pt x="42" y="50"/>
                    <a:pt x="51" y="40"/>
                    <a:pt x="51" y="28"/>
                  </a:cubicBezTo>
                  <a:cubicBezTo>
                    <a:pt x="51" y="15"/>
                    <a:pt x="42" y="6"/>
                    <a:pt x="29" y="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3" name="Freeform 156"/>
            <p:cNvSpPr>
              <a:spLocks/>
            </p:cNvSpPr>
            <p:nvPr/>
          </p:nvSpPr>
          <p:spPr bwMode="black">
            <a:xfrm>
              <a:off x="4212044" y="1086827"/>
              <a:ext cx="55325" cy="65699"/>
            </a:xfrm>
            <a:custGeom>
              <a:avLst/>
              <a:gdLst>
                <a:gd name="T0" fmla="*/ 46 w 46"/>
                <a:gd name="T1" fmla="*/ 0 h 55"/>
                <a:gd name="T2" fmla="*/ 46 w 46"/>
                <a:gd name="T3" fmla="*/ 29 h 55"/>
                <a:gd name="T4" fmla="*/ 23 w 46"/>
                <a:gd name="T5" fmla="*/ 55 h 55"/>
                <a:gd name="T6" fmla="*/ 0 w 46"/>
                <a:gd name="T7" fmla="*/ 30 h 55"/>
                <a:gd name="T8" fmla="*/ 0 w 46"/>
                <a:gd name="T9" fmla="*/ 0 h 55"/>
                <a:gd name="T10" fmla="*/ 6 w 46"/>
                <a:gd name="T11" fmla="*/ 0 h 55"/>
                <a:gd name="T12" fmla="*/ 6 w 46"/>
                <a:gd name="T13" fmla="*/ 30 h 55"/>
                <a:gd name="T14" fmla="*/ 23 w 46"/>
                <a:gd name="T15" fmla="*/ 49 h 55"/>
                <a:gd name="T16" fmla="*/ 39 w 46"/>
                <a:gd name="T17" fmla="*/ 29 h 55"/>
                <a:gd name="T18" fmla="*/ 39 w 46"/>
                <a:gd name="T19" fmla="*/ 0 h 55"/>
                <a:gd name="T20" fmla="*/ 46 w 46"/>
                <a:gd name="T21" fmla="*/ 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" h="55">
                  <a:moveTo>
                    <a:pt x="46" y="0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8"/>
                    <a:pt x="34" y="55"/>
                    <a:pt x="23" y="55"/>
                  </a:cubicBezTo>
                  <a:cubicBezTo>
                    <a:pt x="10" y="55"/>
                    <a:pt x="0" y="46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43"/>
                    <a:pt x="14" y="49"/>
                    <a:pt x="23" y="49"/>
                  </a:cubicBezTo>
                  <a:cubicBezTo>
                    <a:pt x="31" y="49"/>
                    <a:pt x="39" y="44"/>
                    <a:pt x="39" y="2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6" y="0"/>
                    <a:pt x="46" y="0"/>
                    <a:pt x="4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4" name="Freeform 157"/>
            <p:cNvSpPr>
              <a:spLocks/>
            </p:cNvSpPr>
            <p:nvPr/>
          </p:nvSpPr>
          <p:spPr bwMode="black">
            <a:xfrm>
              <a:off x="4289269" y="1086827"/>
              <a:ext cx="38036" cy="63393"/>
            </a:xfrm>
            <a:custGeom>
              <a:avLst/>
              <a:gdLst>
                <a:gd name="T0" fmla="*/ 7 w 38"/>
                <a:gd name="T1" fmla="*/ 57 h 64"/>
                <a:gd name="T2" fmla="*/ 38 w 38"/>
                <a:gd name="T3" fmla="*/ 57 h 64"/>
                <a:gd name="T4" fmla="*/ 38 w 38"/>
                <a:gd name="T5" fmla="*/ 64 h 64"/>
                <a:gd name="T6" fmla="*/ 0 w 38"/>
                <a:gd name="T7" fmla="*/ 64 h 64"/>
                <a:gd name="T8" fmla="*/ 0 w 38"/>
                <a:gd name="T9" fmla="*/ 0 h 64"/>
                <a:gd name="T10" fmla="*/ 7 w 38"/>
                <a:gd name="T11" fmla="*/ 0 h 64"/>
                <a:gd name="T12" fmla="*/ 7 w 38"/>
                <a:gd name="T13" fmla="*/ 57 h 64"/>
                <a:gd name="T14" fmla="*/ 7 w 38"/>
                <a:gd name="T15" fmla="*/ 57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64">
                  <a:moveTo>
                    <a:pt x="7" y="57"/>
                  </a:moveTo>
                  <a:lnTo>
                    <a:pt x="38" y="57"/>
                  </a:lnTo>
                  <a:lnTo>
                    <a:pt x="3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5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5" name="Freeform 158"/>
            <p:cNvSpPr>
              <a:spLocks/>
            </p:cNvSpPr>
            <p:nvPr/>
          </p:nvSpPr>
          <p:spPr bwMode="black">
            <a:xfrm>
              <a:off x="4344593" y="1086827"/>
              <a:ext cx="51867" cy="65699"/>
            </a:xfrm>
            <a:custGeom>
              <a:avLst/>
              <a:gdLst>
                <a:gd name="T0" fmla="*/ 45 w 45"/>
                <a:gd name="T1" fmla="*/ 0 h 55"/>
                <a:gd name="T2" fmla="*/ 45 w 45"/>
                <a:gd name="T3" fmla="*/ 29 h 55"/>
                <a:gd name="T4" fmla="*/ 22 w 45"/>
                <a:gd name="T5" fmla="*/ 55 h 55"/>
                <a:gd name="T6" fmla="*/ 0 w 45"/>
                <a:gd name="T7" fmla="*/ 30 h 55"/>
                <a:gd name="T8" fmla="*/ 0 w 45"/>
                <a:gd name="T9" fmla="*/ 0 h 55"/>
                <a:gd name="T10" fmla="*/ 6 w 45"/>
                <a:gd name="T11" fmla="*/ 0 h 55"/>
                <a:gd name="T12" fmla="*/ 6 w 45"/>
                <a:gd name="T13" fmla="*/ 30 h 55"/>
                <a:gd name="T14" fmla="*/ 22 w 45"/>
                <a:gd name="T15" fmla="*/ 49 h 55"/>
                <a:gd name="T16" fmla="*/ 39 w 45"/>
                <a:gd name="T17" fmla="*/ 29 h 55"/>
                <a:gd name="T18" fmla="*/ 39 w 45"/>
                <a:gd name="T19" fmla="*/ 0 h 55"/>
                <a:gd name="T20" fmla="*/ 45 w 45"/>
                <a:gd name="T21" fmla="*/ 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5" h="55">
                  <a:moveTo>
                    <a:pt x="45" y="0"/>
                  </a:moveTo>
                  <a:cubicBezTo>
                    <a:pt x="45" y="29"/>
                    <a:pt x="45" y="29"/>
                    <a:pt x="45" y="29"/>
                  </a:cubicBezTo>
                  <a:cubicBezTo>
                    <a:pt x="45" y="48"/>
                    <a:pt x="34" y="55"/>
                    <a:pt x="22" y="55"/>
                  </a:cubicBezTo>
                  <a:cubicBezTo>
                    <a:pt x="10" y="55"/>
                    <a:pt x="0" y="46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43"/>
                    <a:pt x="14" y="49"/>
                    <a:pt x="22" y="49"/>
                  </a:cubicBezTo>
                  <a:cubicBezTo>
                    <a:pt x="31" y="49"/>
                    <a:pt x="39" y="44"/>
                    <a:pt x="39" y="2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5" y="0"/>
                    <a:pt x="45" y="0"/>
                    <a:pt x="4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6" name="Freeform 159"/>
            <p:cNvSpPr>
              <a:spLocks/>
            </p:cNvSpPr>
            <p:nvPr/>
          </p:nvSpPr>
          <p:spPr bwMode="black">
            <a:xfrm>
              <a:off x="4420665" y="1086827"/>
              <a:ext cx="58783" cy="63393"/>
            </a:xfrm>
            <a:custGeom>
              <a:avLst/>
              <a:gdLst>
                <a:gd name="T0" fmla="*/ 59 w 59"/>
                <a:gd name="T1" fmla="*/ 64 h 64"/>
                <a:gd name="T2" fmla="*/ 53 w 59"/>
                <a:gd name="T3" fmla="*/ 64 h 64"/>
                <a:gd name="T4" fmla="*/ 7 w 59"/>
                <a:gd name="T5" fmla="*/ 12 h 64"/>
                <a:gd name="T6" fmla="*/ 7 w 59"/>
                <a:gd name="T7" fmla="*/ 64 h 64"/>
                <a:gd name="T8" fmla="*/ 0 w 59"/>
                <a:gd name="T9" fmla="*/ 64 h 64"/>
                <a:gd name="T10" fmla="*/ 0 w 59"/>
                <a:gd name="T11" fmla="*/ 0 h 64"/>
                <a:gd name="T12" fmla="*/ 6 w 59"/>
                <a:gd name="T13" fmla="*/ 0 h 64"/>
                <a:gd name="T14" fmla="*/ 51 w 59"/>
                <a:gd name="T15" fmla="*/ 52 h 64"/>
                <a:gd name="T16" fmla="*/ 51 w 59"/>
                <a:gd name="T17" fmla="*/ 0 h 64"/>
                <a:gd name="T18" fmla="*/ 59 w 59"/>
                <a:gd name="T19" fmla="*/ 0 h 64"/>
                <a:gd name="T20" fmla="*/ 59 w 59"/>
                <a:gd name="T21" fmla="*/ 64 h 64"/>
                <a:gd name="T22" fmla="*/ 59 w 59"/>
                <a:gd name="T23" fmla="*/ 64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9" h="64">
                  <a:moveTo>
                    <a:pt x="59" y="64"/>
                  </a:moveTo>
                  <a:lnTo>
                    <a:pt x="53" y="64"/>
                  </a:lnTo>
                  <a:lnTo>
                    <a:pt x="7" y="12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6" y="0"/>
                  </a:lnTo>
                  <a:lnTo>
                    <a:pt x="51" y="52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59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7" name="Freeform 160"/>
            <p:cNvSpPr>
              <a:spLocks/>
            </p:cNvSpPr>
            <p:nvPr/>
          </p:nvSpPr>
          <p:spPr bwMode="black">
            <a:xfrm>
              <a:off x="4518636" y="1086827"/>
              <a:ext cx="58783" cy="63393"/>
            </a:xfrm>
            <a:custGeom>
              <a:avLst/>
              <a:gdLst>
                <a:gd name="T0" fmla="*/ 32 w 59"/>
                <a:gd name="T1" fmla="*/ 30 h 64"/>
                <a:gd name="T2" fmla="*/ 32 w 59"/>
                <a:gd name="T3" fmla="*/ 64 h 64"/>
                <a:gd name="T4" fmla="*/ 25 w 59"/>
                <a:gd name="T5" fmla="*/ 64 h 64"/>
                <a:gd name="T6" fmla="*/ 25 w 59"/>
                <a:gd name="T7" fmla="*/ 30 h 64"/>
                <a:gd name="T8" fmla="*/ 0 w 59"/>
                <a:gd name="T9" fmla="*/ 0 h 64"/>
                <a:gd name="T10" fmla="*/ 9 w 59"/>
                <a:gd name="T11" fmla="*/ 0 h 64"/>
                <a:gd name="T12" fmla="*/ 29 w 59"/>
                <a:gd name="T13" fmla="*/ 24 h 64"/>
                <a:gd name="T14" fmla="*/ 49 w 59"/>
                <a:gd name="T15" fmla="*/ 0 h 64"/>
                <a:gd name="T16" fmla="*/ 59 w 59"/>
                <a:gd name="T17" fmla="*/ 0 h 64"/>
                <a:gd name="T18" fmla="*/ 32 w 59"/>
                <a:gd name="T19" fmla="*/ 30 h 64"/>
                <a:gd name="T20" fmla="*/ 32 w 59"/>
                <a:gd name="T21" fmla="*/ 30 h 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9" h="64">
                  <a:moveTo>
                    <a:pt x="32" y="30"/>
                  </a:moveTo>
                  <a:lnTo>
                    <a:pt x="32" y="64"/>
                  </a:lnTo>
                  <a:lnTo>
                    <a:pt x="25" y="64"/>
                  </a:lnTo>
                  <a:lnTo>
                    <a:pt x="25" y="30"/>
                  </a:lnTo>
                  <a:lnTo>
                    <a:pt x="0" y="0"/>
                  </a:lnTo>
                  <a:lnTo>
                    <a:pt x="9" y="0"/>
                  </a:lnTo>
                  <a:lnTo>
                    <a:pt x="29" y="24"/>
                  </a:lnTo>
                  <a:lnTo>
                    <a:pt x="49" y="0"/>
                  </a:lnTo>
                  <a:lnTo>
                    <a:pt x="59" y="0"/>
                  </a:lnTo>
                  <a:lnTo>
                    <a:pt x="32" y="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8" name="Freeform 161"/>
            <p:cNvSpPr>
              <a:spLocks/>
            </p:cNvSpPr>
            <p:nvPr/>
          </p:nvSpPr>
          <p:spPr bwMode="black">
            <a:xfrm>
              <a:off x="4592402" y="1086827"/>
              <a:ext cx="38036" cy="63393"/>
            </a:xfrm>
            <a:custGeom>
              <a:avLst/>
              <a:gdLst>
                <a:gd name="T0" fmla="*/ 7 w 38"/>
                <a:gd name="T1" fmla="*/ 57 h 64"/>
                <a:gd name="T2" fmla="*/ 38 w 38"/>
                <a:gd name="T3" fmla="*/ 57 h 64"/>
                <a:gd name="T4" fmla="*/ 38 w 38"/>
                <a:gd name="T5" fmla="*/ 64 h 64"/>
                <a:gd name="T6" fmla="*/ 0 w 38"/>
                <a:gd name="T7" fmla="*/ 64 h 64"/>
                <a:gd name="T8" fmla="*/ 0 w 38"/>
                <a:gd name="T9" fmla="*/ 0 h 64"/>
                <a:gd name="T10" fmla="*/ 7 w 38"/>
                <a:gd name="T11" fmla="*/ 0 h 64"/>
                <a:gd name="T12" fmla="*/ 7 w 38"/>
                <a:gd name="T13" fmla="*/ 57 h 64"/>
                <a:gd name="T14" fmla="*/ 7 w 38"/>
                <a:gd name="T15" fmla="*/ 57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64">
                  <a:moveTo>
                    <a:pt x="7" y="57"/>
                  </a:moveTo>
                  <a:lnTo>
                    <a:pt x="38" y="57"/>
                  </a:lnTo>
                  <a:lnTo>
                    <a:pt x="3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5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099" name="Freeform 162"/>
            <p:cNvSpPr>
              <a:spLocks/>
            </p:cNvSpPr>
            <p:nvPr/>
          </p:nvSpPr>
          <p:spPr bwMode="black">
            <a:xfrm>
              <a:off x="4647727" y="1086827"/>
              <a:ext cx="6916" cy="63393"/>
            </a:xfrm>
            <a:custGeom>
              <a:avLst/>
              <a:gdLst>
                <a:gd name="T0" fmla="*/ 7 w 7"/>
                <a:gd name="T1" fmla="*/ 64 h 64"/>
                <a:gd name="T2" fmla="*/ 0 w 7"/>
                <a:gd name="T3" fmla="*/ 64 h 64"/>
                <a:gd name="T4" fmla="*/ 0 w 7"/>
                <a:gd name="T5" fmla="*/ 0 h 64"/>
                <a:gd name="T6" fmla="*/ 7 w 7"/>
                <a:gd name="T7" fmla="*/ 0 h 64"/>
                <a:gd name="T8" fmla="*/ 7 w 7"/>
                <a:gd name="T9" fmla="*/ 64 h 64"/>
                <a:gd name="T10" fmla="*/ 7 w 7"/>
                <a:gd name="T11" fmla="*/ 64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" h="64">
                  <a:moveTo>
                    <a:pt x="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0" name="Freeform 163"/>
            <p:cNvSpPr>
              <a:spLocks noEditPoints="1"/>
            </p:cNvSpPr>
            <p:nvPr/>
          </p:nvSpPr>
          <p:spPr bwMode="black">
            <a:xfrm>
              <a:off x="4676543" y="1085675"/>
              <a:ext cx="68004" cy="66851"/>
            </a:xfrm>
            <a:custGeom>
              <a:avLst/>
              <a:gdLst>
                <a:gd name="T0" fmla="*/ 29 w 58"/>
                <a:gd name="T1" fmla="*/ 56 h 56"/>
                <a:gd name="T2" fmla="*/ 0 w 58"/>
                <a:gd name="T3" fmla="*/ 28 h 56"/>
                <a:gd name="T4" fmla="*/ 29 w 58"/>
                <a:gd name="T5" fmla="*/ 0 h 56"/>
                <a:gd name="T6" fmla="*/ 58 w 58"/>
                <a:gd name="T7" fmla="*/ 28 h 56"/>
                <a:gd name="T8" fmla="*/ 29 w 58"/>
                <a:gd name="T9" fmla="*/ 56 h 56"/>
                <a:gd name="T10" fmla="*/ 29 w 58"/>
                <a:gd name="T11" fmla="*/ 6 h 56"/>
                <a:gd name="T12" fmla="*/ 7 w 58"/>
                <a:gd name="T13" fmla="*/ 28 h 56"/>
                <a:gd name="T14" fmla="*/ 29 w 58"/>
                <a:gd name="T15" fmla="*/ 50 h 56"/>
                <a:gd name="T16" fmla="*/ 51 w 58"/>
                <a:gd name="T17" fmla="*/ 28 h 56"/>
                <a:gd name="T18" fmla="*/ 29 w 58"/>
                <a:gd name="T19" fmla="*/ 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8" h="56">
                  <a:moveTo>
                    <a:pt x="29" y="56"/>
                  </a:moveTo>
                  <a:cubicBezTo>
                    <a:pt x="13" y="56"/>
                    <a:pt x="0" y="43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8" y="12"/>
                    <a:pt x="58" y="28"/>
                  </a:cubicBezTo>
                  <a:cubicBezTo>
                    <a:pt x="58" y="43"/>
                    <a:pt x="45" y="56"/>
                    <a:pt x="29" y="56"/>
                  </a:cubicBezTo>
                  <a:close/>
                  <a:moveTo>
                    <a:pt x="29" y="6"/>
                  </a:moveTo>
                  <a:cubicBezTo>
                    <a:pt x="17" y="6"/>
                    <a:pt x="7" y="15"/>
                    <a:pt x="7" y="28"/>
                  </a:cubicBezTo>
                  <a:cubicBezTo>
                    <a:pt x="7" y="40"/>
                    <a:pt x="17" y="50"/>
                    <a:pt x="29" y="50"/>
                  </a:cubicBezTo>
                  <a:cubicBezTo>
                    <a:pt x="42" y="50"/>
                    <a:pt x="51" y="40"/>
                    <a:pt x="51" y="28"/>
                  </a:cubicBezTo>
                  <a:cubicBezTo>
                    <a:pt x="51" y="15"/>
                    <a:pt x="42" y="6"/>
                    <a:pt x="29" y="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1" name="Freeform 164"/>
            <p:cNvSpPr>
              <a:spLocks noEditPoints="1"/>
            </p:cNvSpPr>
            <p:nvPr/>
          </p:nvSpPr>
          <p:spPr bwMode="black">
            <a:xfrm>
              <a:off x="4764140" y="1086827"/>
              <a:ext cx="40341" cy="63393"/>
            </a:xfrm>
            <a:custGeom>
              <a:avLst/>
              <a:gdLst>
                <a:gd name="T0" fmla="*/ 16 w 34"/>
                <a:gd name="T1" fmla="*/ 0 h 54"/>
                <a:gd name="T2" fmla="*/ 34 w 34"/>
                <a:gd name="T3" fmla="*/ 14 h 54"/>
                <a:gd name="T4" fmla="*/ 15 w 34"/>
                <a:gd name="T5" fmla="*/ 30 h 54"/>
                <a:gd name="T6" fmla="*/ 6 w 34"/>
                <a:gd name="T7" fmla="*/ 30 h 54"/>
                <a:gd name="T8" fmla="*/ 6 w 34"/>
                <a:gd name="T9" fmla="*/ 54 h 54"/>
                <a:gd name="T10" fmla="*/ 0 w 34"/>
                <a:gd name="T11" fmla="*/ 54 h 54"/>
                <a:gd name="T12" fmla="*/ 0 w 34"/>
                <a:gd name="T13" fmla="*/ 0 h 54"/>
                <a:gd name="T14" fmla="*/ 16 w 34"/>
                <a:gd name="T15" fmla="*/ 0 h 54"/>
                <a:gd name="T16" fmla="*/ 6 w 34"/>
                <a:gd name="T17" fmla="*/ 24 h 54"/>
                <a:gd name="T18" fmla="*/ 15 w 34"/>
                <a:gd name="T19" fmla="*/ 24 h 54"/>
                <a:gd name="T20" fmla="*/ 27 w 34"/>
                <a:gd name="T21" fmla="*/ 15 h 54"/>
                <a:gd name="T22" fmla="*/ 16 w 34"/>
                <a:gd name="T23" fmla="*/ 5 h 54"/>
                <a:gd name="T24" fmla="*/ 6 w 34"/>
                <a:gd name="T25" fmla="*/ 5 h 54"/>
                <a:gd name="T26" fmla="*/ 6 w 34"/>
                <a:gd name="T27" fmla="*/ 24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54">
                  <a:moveTo>
                    <a:pt x="16" y="0"/>
                  </a:moveTo>
                  <a:cubicBezTo>
                    <a:pt x="29" y="0"/>
                    <a:pt x="34" y="6"/>
                    <a:pt x="34" y="14"/>
                  </a:cubicBezTo>
                  <a:cubicBezTo>
                    <a:pt x="34" y="22"/>
                    <a:pt x="30" y="30"/>
                    <a:pt x="1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6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4" y="24"/>
                    <a:pt x="27" y="20"/>
                    <a:pt x="27" y="15"/>
                  </a:cubicBezTo>
                  <a:cubicBezTo>
                    <a:pt x="27" y="10"/>
                    <a:pt x="24" y="5"/>
                    <a:pt x="1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4"/>
                    <a:pt x="6" y="24"/>
                    <a:pt x="6" y="2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2" name="Freeform 165"/>
            <p:cNvSpPr>
              <a:spLocks/>
            </p:cNvSpPr>
            <p:nvPr/>
          </p:nvSpPr>
          <p:spPr bwMode="black">
            <a:xfrm>
              <a:off x="4822923" y="1086827"/>
              <a:ext cx="8069" cy="63393"/>
            </a:xfrm>
            <a:custGeom>
              <a:avLst/>
              <a:gdLst>
                <a:gd name="T0" fmla="*/ 7 w 7"/>
                <a:gd name="T1" fmla="*/ 64 h 64"/>
                <a:gd name="T2" fmla="*/ 0 w 7"/>
                <a:gd name="T3" fmla="*/ 64 h 64"/>
                <a:gd name="T4" fmla="*/ 0 w 7"/>
                <a:gd name="T5" fmla="*/ 0 h 64"/>
                <a:gd name="T6" fmla="*/ 7 w 7"/>
                <a:gd name="T7" fmla="*/ 0 h 64"/>
                <a:gd name="T8" fmla="*/ 7 w 7"/>
                <a:gd name="T9" fmla="*/ 64 h 64"/>
                <a:gd name="T10" fmla="*/ 7 w 7"/>
                <a:gd name="T11" fmla="*/ 64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" h="64">
                  <a:moveTo>
                    <a:pt x="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3" name="Freeform 166"/>
            <p:cNvSpPr>
              <a:spLocks/>
            </p:cNvSpPr>
            <p:nvPr/>
          </p:nvSpPr>
          <p:spPr bwMode="black">
            <a:xfrm>
              <a:off x="4851738" y="1085675"/>
              <a:ext cx="38036" cy="66851"/>
            </a:xfrm>
            <a:custGeom>
              <a:avLst/>
              <a:gdLst>
                <a:gd name="T0" fmla="*/ 29 w 32"/>
                <a:gd name="T1" fmla="*/ 11 h 56"/>
                <a:gd name="T2" fmla="*/ 28 w 32"/>
                <a:gd name="T3" fmla="*/ 10 h 56"/>
                <a:gd name="T4" fmla="*/ 17 w 32"/>
                <a:gd name="T5" fmla="*/ 6 h 56"/>
                <a:gd name="T6" fmla="*/ 7 w 32"/>
                <a:gd name="T7" fmla="*/ 15 h 56"/>
                <a:gd name="T8" fmla="*/ 10 w 32"/>
                <a:gd name="T9" fmla="*/ 21 h 56"/>
                <a:gd name="T10" fmla="*/ 14 w 32"/>
                <a:gd name="T11" fmla="*/ 23 h 56"/>
                <a:gd name="T12" fmla="*/ 18 w 32"/>
                <a:gd name="T13" fmla="*/ 25 h 56"/>
                <a:gd name="T14" fmla="*/ 32 w 32"/>
                <a:gd name="T15" fmla="*/ 40 h 56"/>
                <a:gd name="T16" fmla="*/ 15 w 32"/>
                <a:gd name="T17" fmla="*/ 56 h 56"/>
                <a:gd name="T18" fmla="*/ 1 w 32"/>
                <a:gd name="T19" fmla="*/ 51 h 56"/>
                <a:gd name="T20" fmla="*/ 1 w 32"/>
                <a:gd name="T21" fmla="*/ 51 h 56"/>
                <a:gd name="T22" fmla="*/ 1 w 32"/>
                <a:gd name="T23" fmla="*/ 43 h 56"/>
                <a:gd name="T24" fmla="*/ 3 w 32"/>
                <a:gd name="T25" fmla="*/ 44 h 56"/>
                <a:gd name="T26" fmla="*/ 15 w 32"/>
                <a:gd name="T27" fmla="*/ 50 h 56"/>
                <a:gd name="T28" fmla="*/ 25 w 32"/>
                <a:gd name="T29" fmla="*/ 40 h 56"/>
                <a:gd name="T30" fmla="*/ 22 w 32"/>
                <a:gd name="T31" fmla="*/ 33 h 56"/>
                <a:gd name="T32" fmla="*/ 18 w 32"/>
                <a:gd name="T33" fmla="*/ 31 h 56"/>
                <a:gd name="T34" fmla="*/ 13 w 32"/>
                <a:gd name="T35" fmla="*/ 29 h 56"/>
                <a:gd name="T36" fmla="*/ 0 w 32"/>
                <a:gd name="T37" fmla="*/ 15 h 56"/>
                <a:gd name="T38" fmla="*/ 16 w 32"/>
                <a:gd name="T39" fmla="*/ 0 h 56"/>
                <a:gd name="T40" fmla="*/ 29 w 32"/>
                <a:gd name="T41" fmla="*/ 3 h 56"/>
                <a:gd name="T42" fmla="*/ 29 w 32"/>
                <a:gd name="T43" fmla="*/ 4 h 56"/>
                <a:gd name="T44" fmla="*/ 29 w 32"/>
                <a:gd name="T45" fmla="*/ 11 h 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2" h="56">
                  <a:moveTo>
                    <a:pt x="29" y="11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3" y="7"/>
                    <a:pt x="20" y="6"/>
                    <a:pt x="17" y="6"/>
                  </a:cubicBezTo>
                  <a:cubicBezTo>
                    <a:pt x="11" y="6"/>
                    <a:pt x="7" y="10"/>
                    <a:pt x="7" y="15"/>
                  </a:cubicBezTo>
                  <a:cubicBezTo>
                    <a:pt x="7" y="18"/>
                    <a:pt x="8" y="20"/>
                    <a:pt x="10" y="21"/>
                  </a:cubicBezTo>
                  <a:cubicBezTo>
                    <a:pt x="11" y="22"/>
                    <a:pt x="12" y="23"/>
                    <a:pt x="14" y="23"/>
                  </a:cubicBezTo>
                  <a:cubicBezTo>
                    <a:pt x="15" y="24"/>
                    <a:pt x="17" y="24"/>
                    <a:pt x="18" y="25"/>
                  </a:cubicBezTo>
                  <a:cubicBezTo>
                    <a:pt x="25" y="27"/>
                    <a:pt x="32" y="30"/>
                    <a:pt x="32" y="40"/>
                  </a:cubicBezTo>
                  <a:cubicBezTo>
                    <a:pt x="32" y="49"/>
                    <a:pt x="24" y="56"/>
                    <a:pt x="15" y="56"/>
                  </a:cubicBezTo>
                  <a:cubicBezTo>
                    <a:pt x="11" y="56"/>
                    <a:pt x="6" y="54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8" y="49"/>
                    <a:pt x="11" y="50"/>
                    <a:pt x="15" y="50"/>
                  </a:cubicBezTo>
                  <a:cubicBezTo>
                    <a:pt x="21" y="50"/>
                    <a:pt x="25" y="46"/>
                    <a:pt x="25" y="40"/>
                  </a:cubicBezTo>
                  <a:cubicBezTo>
                    <a:pt x="25" y="37"/>
                    <a:pt x="24" y="35"/>
                    <a:pt x="22" y="33"/>
                  </a:cubicBezTo>
                  <a:cubicBezTo>
                    <a:pt x="21" y="33"/>
                    <a:pt x="19" y="32"/>
                    <a:pt x="18" y="31"/>
                  </a:cubicBezTo>
                  <a:cubicBezTo>
                    <a:pt x="16" y="31"/>
                    <a:pt x="15" y="30"/>
                    <a:pt x="13" y="29"/>
                  </a:cubicBezTo>
                  <a:cubicBezTo>
                    <a:pt x="7" y="27"/>
                    <a:pt x="0" y="24"/>
                    <a:pt x="0" y="15"/>
                  </a:cubicBezTo>
                  <a:cubicBezTo>
                    <a:pt x="0" y="6"/>
                    <a:pt x="8" y="0"/>
                    <a:pt x="16" y="0"/>
                  </a:cubicBezTo>
                  <a:cubicBezTo>
                    <a:pt x="21" y="0"/>
                    <a:pt x="25" y="1"/>
                    <a:pt x="29" y="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11"/>
                    <a:pt x="29" y="11"/>
                    <a:pt x="29" y="1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4" name="Freeform 167"/>
            <p:cNvSpPr>
              <a:spLocks/>
            </p:cNvSpPr>
            <p:nvPr/>
          </p:nvSpPr>
          <p:spPr bwMode="black">
            <a:xfrm>
              <a:off x="4901299" y="1086827"/>
              <a:ext cx="53020" cy="63393"/>
            </a:xfrm>
            <a:custGeom>
              <a:avLst/>
              <a:gdLst>
                <a:gd name="T0" fmla="*/ 54 w 54"/>
                <a:gd name="T1" fmla="*/ 6 h 64"/>
                <a:gd name="T2" fmla="*/ 31 w 54"/>
                <a:gd name="T3" fmla="*/ 6 h 64"/>
                <a:gd name="T4" fmla="*/ 31 w 54"/>
                <a:gd name="T5" fmla="*/ 64 h 64"/>
                <a:gd name="T6" fmla="*/ 23 w 54"/>
                <a:gd name="T7" fmla="*/ 64 h 64"/>
                <a:gd name="T8" fmla="*/ 23 w 54"/>
                <a:gd name="T9" fmla="*/ 6 h 64"/>
                <a:gd name="T10" fmla="*/ 0 w 54"/>
                <a:gd name="T11" fmla="*/ 6 h 64"/>
                <a:gd name="T12" fmla="*/ 0 w 54"/>
                <a:gd name="T13" fmla="*/ 0 h 64"/>
                <a:gd name="T14" fmla="*/ 54 w 54"/>
                <a:gd name="T15" fmla="*/ 0 h 64"/>
                <a:gd name="T16" fmla="*/ 54 w 54"/>
                <a:gd name="T17" fmla="*/ 6 h 64"/>
                <a:gd name="T18" fmla="*/ 54 w 54"/>
                <a:gd name="T19" fmla="*/ 6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4" h="64">
                  <a:moveTo>
                    <a:pt x="54" y="6"/>
                  </a:moveTo>
                  <a:lnTo>
                    <a:pt x="31" y="6"/>
                  </a:lnTo>
                  <a:lnTo>
                    <a:pt x="31" y="64"/>
                  </a:lnTo>
                  <a:lnTo>
                    <a:pt x="23" y="64"/>
                  </a:lnTo>
                  <a:lnTo>
                    <a:pt x="23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2105" name="Freeform 168"/>
            <p:cNvSpPr>
              <a:spLocks noEditPoints="1"/>
            </p:cNvSpPr>
            <p:nvPr/>
          </p:nvSpPr>
          <p:spPr bwMode="black">
            <a:xfrm>
              <a:off x="4960082" y="1085675"/>
              <a:ext cx="69156" cy="66851"/>
            </a:xfrm>
            <a:custGeom>
              <a:avLst/>
              <a:gdLst>
                <a:gd name="T0" fmla="*/ 29 w 58"/>
                <a:gd name="T1" fmla="*/ 56 h 56"/>
                <a:gd name="T2" fmla="*/ 0 w 58"/>
                <a:gd name="T3" fmla="*/ 28 h 56"/>
                <a:gd name="T4" fmla="*/ 29 w 58"/>
                <a:gd name="T5" fmla="*/ 0 h 56"/>
                <a:gd name="T6" fmla="*/ 58 w 58"/>
                <a:gd name="T7" fmla="*/ 28 h 56"/>
                <a:gd name="T8" fmla="*/ 29 w 58"/>
                <a:gd name="T9" fmla="*/ 56 h 56"/>
                <a:gd name="T10" fmla="*/ 29 w 58"/>
                <a:gd name="T11" fmla="*/ 6 h 56"/>
                <a:gd name="T12" fmla="*/ 7 w 58"/>
                <a:gd name="T13" fmla="*/ 28 h 56"/>
                <a:gd name="T14" fmla="*/ 29 w 58"/>
                <a:gd name="T15" fmla="*/ 50 h 56"/>
                <a:gd name="T16" fmla="*/ 51 w 58"/>
                <a:gd name="T17" fmla="*/ 28 h 56"/>
                <a:gd name="T18" fmla="*/ 29 w 58"/>
                <a:gd name="T19" fmla="*/ 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8" h="56">
                  <a:moveTo>
                    <a:pt x="29" y="56"/>
                  </a:moveTo>
                  <a:cubicBezTo>
                    <a:pt x="13" y="56"/>
                    <a:pt x="0" y="43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8" y="12"/>
                    <a:pt x="58" y="28"/>
                  </a:cubicBezTo>
                  <a:cubicBezTo>
                    <a:pt x="58" y="43"/>
                    <a:pt x="45" y="56"/>
                    <a:pt x="29" y="56"/>
                  </a:cubicBezTo>
                  <a:close/>
                  <a:moveTo>
                    <a:pt x="29" y="6"/>
                  </a:moveTo>
                  <a:cubicBezTo>
                    <a:pt x="17" y="6"/>
                    <a:pt x="7" y="15"/>
                    <a:pt x="7" y="28"/>
                  </a:cubicBezTo>
                  <a:cubicBezTo>
                    <a:pt x="7" y="40"/>
                    <a:pt x="17" y="50"/>
                    <a:pt x="29" y="50"/>
                  </a:cubicBezTo>
                  <a:cubicBezTo>
                    <a:pt x="42" y="50"/>
                    <a:pt x="51" y="40"/>
                    <a:pt x="51" y="28"/>
                  </a:cubicBezTo>
                  <a:cubicBezTo>
                    <a:pt x="51" y="15"/>
                    <a:pt x="42" y="6"/>
                    <a:pt x="29" y="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051" name="Freeform 47"/>
          <p:cNvSpPr>
            <a:spLocks noEditPoints="1"/>
          </p:cNvSpPr>
          <p:nvPr/>
        </p:nvSpPr>
        <p:spPr bwMode="hidden">
          <a:xfrm>
            <a:off x="0" y="0"/>
            <a:ext cx="9158288" cy="6869113"/>
          </a:xfrm>
          <a:custGeom>
            <a:avLst/>
            <a:gdLst>
              <a:gd name="T0" fmla="*/ 9066213 w 5769"/>
              <a:gd name="T1" fmla="*/ 92075 h 4327"/>
              <a:gd name="T2" fmla="*/ 9066213 w 5769"/>
              <a:gd name="T3" fmla="*/ 6777038 h 4327"/>
              <a:gd name="T4" fmla="*/ 92075 w 5769"/>
              <a:gd name="T5" fmla="*/ 6777038 h 4327"/>
              <a:gd name="T6" fmla="*/ 92075 w 5769"/>
              <a:gd name="T7" fmla="*/ 92075 h 4327"/>
              <a:gd name="T8" fmla="*/ 9066213 w 5769"/>
              <a:gd name="T9" fmla="*/ 92075 h 4327"/>
              <a:gd name="T10" fmla="*/ 9158288 w 5769"/>
              <a:gd name="T11" fmla="*/ 0 h 4327"/>
              <a:gd name="T12" fmla="*/ 0 w 5769"/>
              <a:gd name="T13" fmla="*/ 0 h 4327"/>
              <a:gd name="T14" fmla="*/ 0 w 5769"/>
              <a:gd name="T15" fmla="*/ 6869113 h 4327"/>
              <a:gd name="T16" fmla="*/ 9158288 w 5769"/>
              <a:gd name="T17" fmla="*/ 6869113 h 4327"/>
              <a:gd name="T18" fmla="*/ 9158288 w 5769"/>
              <a:gd name="T19" fmla="*/ 0 h 4327"/>
              <a:gd name="T20" fmla="*/ 9158288 w 5769"/>
              <a:gd name="T21" fmla="*/ 0 h 43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769" h="4327">
                <a:moveTo>
                  <a:pt x="5711" y="58"/>
                </a:moveTo>
                <a:lnTo>
                  <a:pt x="5711" y="4269"/>
                </a:lnTo>
                <a:lnTo>
                  <a:pt x="58" y="4269"/>
                </a:lnTo>
                <a:lnTo>
                  <a:pt x="58" y="58"/>
                </a:lnTo>
                <a:lnTo>
                  <a:pt x="5711" y="58"/>
                </a:lnTo>
                <a:close/>
                <a:moveTo>
                  <a:pt x="5769" y="0"/>
                </a:moveTo>
                <a:lnTo>
                  <a:pt x="0" y="0"/>
                </a:lnTo>
                <a:lnTo>
                  <a:pt x="0" y="4327"/>
                </a:lnTo>
                <a:lnTo>
                  <a:pt x="5769" y="4327"/>
                </a:lnTo>
                <a:lnTo>
                  <a:pt x="5769" y="0"/>
                </a:lnTo>
                <a:close/>
              </a:path>
            </a:pathLst>
          </a:custGeom>
          <a:solidFill>
            <a:srgbClr val="8E8E8B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2" name="Rectangle 50"/>
          <p:cNvSpPr>
            <a:spLocks noChangeArrowheads="1"/>
          </p:cNvSpPr>
          <p:nvPr/>
        </p:nvSpPr>
        <p:spPr bwMode="ltGray">
          <a:xfrm>
            <a:off x="8978900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3" name="Rectangle 51"/>
          <p:cNvSpPr>
            <a:spLocks noChangeArrowheads="1"/>
          </p:cNvSpPr>
          <p:nvPr/>
        </p:nvSpPr>
        <p:spPr bwMode="ltGray">
          <a:xfrm>
            <a:off x="8885238" y="1419225"/>
            <a:ext cx="93662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4" name="Rectangle 52"/>
          <p:cNvSpPr>
            <a:spLocks noChangeArrowheads="1"/>
          </p:cNvSpPr>
          <p:nvPr/>
        </p:nvSpPr>
        <p:spPr bwMode="ltGray">
          <a:xfrm>
            <a:off x="8701088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5" name="Rectangle 53"/>
          <p:cNvSpPr>
            <a:spLocks noChangeArrowheads="1"/>
          </p:cNvSpPr>
          <p:nvPr/>
        </p:nvSpPr>
        <p:spPr bwMode="ltGray">
          <a:xfrm>
            <a:off x="8423275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6" name="Rectangle 54"/>
          <p:cNvSpPr>
            <a:spLocks noChangeArrowheads="1"/>
          </p:cNvSpPr>
          <p:nvPr/>
        </p:nvSpPr>
        <p:spPr bwMode="ltGray">
          <a:xfrm>
            <a:off x="8329613" y="1419225"/>
            <a:ext cx="93662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7" name="Rectangle 55"/>
          <p:cNvSpPr>
            <a:spLocks noChangeArrowheads="1"/>
          </p:cNvSpPr>
          <p:nvPr/>
        </p:nvSpPr>
        <p:spPr bwMode="ltGray">
          <a:xfrm>
            <a:off x="8235950" y="1419225"/>
            <a:ext cx="93663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8" name="Rectangle 56"/>
          <p:cNvSpPr>
            <a:spLocks noChangeArrowheads="1"/>
          </p:cNvSpPr>
          <p:nvPr/>
        </p:nvSpPr>
        <p:spPr bwMode="ltGray">
          <a:xfrm>
            <a:off x="8145463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59" name="Rectangle 57"/>
          <p:cNvSpPr>
            <a:spLocks noChangeArrowheads="1"/>
          </p:cNvSpPr>
          <p:nvPr/>
        </p:nvSpPr>
        <p:spPr bwMode="ltGray">
          <a:xfrm>
            <a:off x="7961313" y="1419225"/>
            <a:ext cx="92075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0" name="Rectangle 58"/>
          <p:cNvSpPr>
            <a:spLocks noChangeArrowheads="1"/>
          </p:cNvSpPr>
          <p:nvPr/>
        </p:nvSpPr>
        <p:spPr bwMode="ltGray">
          <a:xfrm>
            <a:off x="7867650" y="1419225"/>
            <a:ext cx="93663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1" name="Rectangle 59"/>
          <p:cNvSpPr>
            <a:spLocks noChangeArrowheads="1"/>
          </p:cNvSpPr>
          <p:nvPr/>
        </p:nvSpPr>
        <p:spPr bwMode="ltGray">
          <a:xfrm>
            <a:off x="7775575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2" name="Rectangle 60"/>
          <p:cNvSpPr>
            <a:spLocks noChangeArrowheads="1"/>
          </p:cNvSpPr>
          <p:nvPr/>
        </p:nvSpPr>
        <p:spPr bwMode="ltGray">
          <a:xfrm>
            <a:off x="7591425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3" name="Rectangle 61"/>
          <p:cNvSpPr>
            <a:spLocks noChangeArrowheads="1"/>
          </p:cNvSpPr>
          <p:nvPr/>
        </p:nvSpPr>
        <p:spPr bwMode="ltGray">
          <a:xfrm>
            <a:off x="7499350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4" name="Rectangle 62"/>
          <p:cNvSpPr>
            <a:spLocks noChangeArrowheads="1"/>
          </p:cNvSpPr>
          <p:nvPr/>
        </p:nvSpPr>
        <p:spPr bwMode="ltGray">
          <a:xfrm>
            <a:off x="7405688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5" name="Rectangle 63"/>
          <p:cNvSpPr>
            <a:spLocks noChangeArrowheads="1"/>
          </p:cNvSpPr>
          <p:nvPr/>
        </p:nvSpPr>
        <p:spPr bwMode="ltGray">
          <a:xfrm>
            <a:off x="7219950" y="1419225"/>
            <a:ext cx="92075" cy="93663"/>
          </a:xfrm>
          <a:prstGeom prst="rect">
            <a:avLst/>
          </a:prstGeom>
          <a:solidFill>
            <a:srgbClr val="0040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6" name="Rectangle 64"/>
          <p:cNvSpPr>
            <a:spLocks noChangeArrowheads="1"/>
          </p:cNvSpPr>
          <p:nvPr/>
        </p:nvSpPr>
        <p:spPr bwMode="ltGray">
          <a:xfrm>
            <a:off x="7126288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7" name="Rectangle 65"/>
          <p:cNvSpPr>
            <a:spLocks noChangeArrowheads="1"/>
          </p:cNvSpPr>
          <p:nvPr/>
        </p:nvSpPr>
        <p:spPr bwMode="ltGray">
          <a:xfrm>
            <a:off x="7035800" y="1419225"/>
            <a:ext cx="92075" cy="93663"/>
          </a:xfrm>
          <a:prstGeom prst="rect">
            <a:avLst/>
          </a:prstGeom>
          <a:solidFill>
            <a:srgbClr val="8F8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2068" name="Rectangle 66"/>
          <p:cNvSpPr>
            <a:spLocks noChangeArrowheads="1"/>
          </p:cNvSpPr>
          <p:nvPr/>
        </p:nvSpPr>
        <p:spPr bwMode="ltGray">
          <a:xfrm>
            <a:off x="6850063" y="1419225"/>
            <a:ext cx="93662" cy="93663"/>
          </a:xfrm>
          <a:prstGeom prst="rect">
            <a:avLst/>
          </a:prstGeom>
          <a:solidFill>
            <a:srgbClr val="C7C7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3" name="Slide Number Placeholder 102"/>
          <p:cNvSpPr>
            <a:spLocks noGrp="1"/>
          </p:cNvSpPr>
          <p:nvPr>
            <p:ph type="sldNum" sz="quarter" idx="4"/>
          </p:nvPr>
        </p:nvSpPr>
        <p:spPr>
          <a:xfrm>
            <a:off x="8191500" y="285750"/>
            <a:ext cx="6985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2"/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E5154A65-FE3A-4CC0-B208-0074BC192B80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144" name="Date Placeholder 100"/>
          <p:cNvSpPr>
            <a:spLocks noGrp="1"/>
          </p:cNvSpPr>
          <p:nvPr>
            <p:ph type="dt" sz="half" idx="2"/>
          </p:nvPr>
        </p:nvSpPr>
        <p:spPr>
          <a:xfrm>
            <a:off x="5307013" y="6343650"/>
            <a:ext cx="1071562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6F2AE170-4C75-4DE6-ADC4-97F11BBAC880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sp>
        <p:nvSpPr>
          <p:cNvPr id="145" name="Footer Placeholder 101"/>
          <p:cNvSpPr>
            <a:spLocks noGrp="1"/>
          </p:cNvSpPr>
          <p:nvPr>
            <p:ph type="ftr" sz="quarter" idx="3"/>
          </p:nvPr>
        </p:nvSpPr>
        <p:spPr>
          <a:xfrm>
            <a:off x="303213" y="6343650"/>
            <a:ext cx="4605337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TIEDEKUNTA </a:t>
            </a:r>
            <a:r>
              <a:rPr lang="fi-FI" err="1"/>
              <a:t>TIEDEKUNTA</a:t>
            </a:r>
            <a:r>
              <a:rPr lang="fi-FI"/>
              <a:t> / osasto </a:t>
            </a:r>
            <a:r>
              <a:rPr lang="fi-FI" err="1"/>
              <a:t>osasto</a:t>
            </a:r>
            <a:r>
              <a:rPr lang="fi-FI"/>
              <a:t> osaston osasto / Etuniminen </a:t>
            </a:r>
            <a:r>
              <a:rPr lang="fi-FI" err="1"/>
              <a:t>Sukuniminen-Sukuniminen</a:t>
            </a:r>
            <a:endParaRPr lang="fi-FI"/>
          </a:p>
        </p:txBody>
      </p:sp>
      <p:sp>
        <p:nvSpPr>
          <p:cNvPr id="146" name="Title Placeholder 145"/>
          <p:cNvSpPr>
            <a:spLocks noGrp="1"/>
          </p:cNvSpPr>
          <p:nvPr>
            <p:ph type="title"/>
          </p:nvPr>
        </p:nvSpPr>
        <p:spPr>
          <a:xfrm>
            <a:off x="303213" y="1774825"/>
            <a:ext cx="85820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073" name="Text Placeholder 146"/>
          <p:cNvSpPr>
            <a:spLocks noGrp="1"/>
          </p:cNvSpPr>
          <p:nvPr>
            <p:ph type="body" idx="1"/>
          </p:nvPr>
        </p:nvSpPr>
        <p:spPr bwMode="auto">
          <a:xfrm>
            <a:off x="303213" y="3100388"/>
            <a:ext cx="8586787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52" r:id="rId3"/>
    <p:sldLayoutId id="2147483753" r:id="rId4"/>
    <p:sldLayoutId id="2147483754" r:id="rId5"/>
    <p:sldLayoutId id="2147483755" r:id="rId6"/>
    <p:sldLayoutId id="2147483756" r:id="rId7"/>
  </p:sldLayoutIdLst>
  <p:transition spd="slow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cap="all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rebuchet MS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9pPr>
    </p:titleStyle>
    <p:bodyStyle>
      <a:lvl1pPr marL="3429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4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000">
          <a:solidFill>
            <a:schemeClr val="tx1"/>
          </a:solidFill>
          <a:latin typeface="Trebuchet MS" pitchFamily="34" charset="0"/>
          <a:ea typeface="+mn-ea"/>
        </a:defRPr>
      </a:lvl2pPr>
      <a:lvl3pPr marL="11430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3pPr>
      <a:lvl4pPr marL="16002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4pPr>
      <a:lvl5pPr marL="20574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47"/>
          <p:cNvSpPr>
            <a:spLocks noEditPoints="1"/>
          </p:cNvSpPr>
          <p:nvPr/>
        </p:nvSpPr>
        <p:spPr bwMode="hidden">
          <a:xfrm>
            <a:off x="0" y="0"/>
            <a:ext cx="9158288" cy="6869113"/>
          </a:xfrm>
          <a:custGeom>
            <a:avLst/>
            <a:gdLst>
              <a:gd name="T0" fmla="*/ 9066213 w 5769"/>
              <a:gd name="T1" fmla="*/ 92075 h 4327"/>
              <a:gd name="T2" fmla="*/ 9066213 w 5769"/>
              <a:gd name="T3" fmla="*/ 6777038 h 4327"/>
              <a:gd name="T4" fmla="*/ 92075 w 5769"/>
              <a:gd name="T5" fmla="*/ 6777038 h 4327"/>
              <a:gd name="T6" fmla="*/ 92075 w 5769"/>
              <a:gd name="T7" fmla="*/ 92075 h 4327"/>
              <a:gd name="T8" fmla="*/ 9066213 w 5769"/>
              <a:gd name="T9" fmla="*/ 92075 h 4327"/>
              <a:gd name="T10" fmla="*/ 9158288 w 5769"/>
              <a:gd name="T11" fmla="*/ 0 h 4327"/>
              <a:gd name="T12" fmla="*/ 0 w 5769"/>
              <a:gd name="T13" fmla="*/ 0 h 4327"/>
              <a:gd name="T14" fmla="*/ 0 w 5769"/>
              <a:gd name="T15" fmla="*/ 6869113 h 4327"/>
              <a:gd name="T16" fmla="*/ 9158288 w 5769"/>
              <a:gd name="T17" fmla="*/ 6869113 h 4327"/>
              <a:gd name="T18" fmla="*/ 9158288 w 5769"/>
              <a:gd name="T19" fmla="*/ 0 h 4327"/>
              <a:gd name="T20" fmla="*/ 9158288 w 5769"/>
              <a:gd name="T21" fmla="*/ 0 h 43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769" h="4327">
                <a:moveTo>
                  <a:pt x="5711" y="58"/>
                </a:moveTo>
                <a:lnTo>
                  <a:pt x="5711" y="4269"/>
                </a:lnTo>
                <a:lnTo>
                  <a:pt x="58" y="4269"/>
                </a:lnTo>
                <a:lnTo>
                  <a:pt x="58" y="58"/>
                </a:lnTo>
                <a:lnTo>
                  <a:pt x="5711" y="58"/>
                </a:lnTo>
                <a:close/>
                <a:moveTo>
                  <a:pt x="5769" y="0"/>
                </a:moveTo>
                <a:lnTo>
                  <a:pt x="0" y="0"/>
                </a:lnTo>
                <a:lnTo>
                  <a:pt x="0" y="4327"/>
                </a:lnTo>
                <a:lnTo>
                  <a:pt x="5769" y="4327"/>
                </a:lnTo>
                <a:lnTo>
                  <a:pt x="5769" y="0"/>
                </a:lnTo>
                <a:close/>
              </a:path>
            </a:pathLst>
          </a:custGeom>
          <a:solidFill>
            <a:srgbClr val="8E8E8B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grpSp>
        <p:nvGrpSpPr>
          <p:cNvPr id="3075" name="Group 1"/>
          <p:cNvGrpSpPr>
            <a:grpSpLocks/>
          </p:cNvGrpSpPr>
          <p:nvPr/>
        </p:nvGrpSpPr>
        <p:grpSpPr bwMode="auto">
          <a:xfrm>
            <a:off x="6850063" y="5940425"/>
            <a:ext cx="2220912" cy="93663"/>
            <a:chOff x="6850063" y="1419225"/>
            <a:chExt cx="2220912" cy="93663"/>
          </a:xfrm>
        </p:grpSpPr>
        <p:sp>
          <p:nvSpPr>
            <p:cNvPr id="3085" name="Rectangle 50"/>
            <p:cNvSpPr>
              <a:spLocks noChangeArrowheads="1"/>
            </p:cNvSpPr>
            <p:nvPr/>
          </p:nvSpPr>
          <p:spPr bwMode="ltGray">
            <a:xfrm>
              <a:off x="8978900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6" name="Rectangle 51"/>
            <p:cNvSpPr>
              <a:spLocks noChangeArrowheads="1"/>
            </p:cNvSpPr>
            <p:nvPr/>
          </p:nvSpPr>
          <p:spPr bwMode="ltGray">
            <a:xfrm>
              <a:off x="8885238" y="1419225"/>
              <a:ext cx="93663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7" name="Rectangle 52"/>
            <p:cNvSpPr>
              <a:spLocks noChangeArrowheads="1"/>
            </p:cNvSpPr>
            <p:nvPr/>
          </p:nvSpPr>
          <p:spPr bwMode="ltGray">
            <a:xfrm>
              <a:off x="8701088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8" name="Rectangle 53"/>
            <p:cNvSpPr>
              <a:spLocks noChangeArrowheads="1"/>
            </p:cNvSpPr>
            <p:nvPr/>
          </p:nvSpPr>
          <p:spPr bwMode="ltGray">
            <a:xfrm>
              <a:off x="8423275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9" name="Rectangle 54"/>
            <p:cNvSpPr>
              <a:spLocks noChangeArrowheads="1"/>
            </p:cNvSpPr>
            <p:nvPr/>
          </p:nvSpPr>
          <p:spPr bwMode="ltGray">
            <a:xfrm>
              <a:off x="8329613" y="1419225"/>
              <a:ext cx="93663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0" name="Rectangle 55"/>
            <p:cNvSpPr>
              <a:spLocks noChangeArrowheads="1"/>
            </p:cNvSpPr>
            <p:nvPr/>
          </p:nvSpPr>
          <p:spPr bwMode="ltGray">
            <a:xfrm>
              <a:off x="8235950" y="14192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1" name="Rectangle 56"/>
            <p:cNvSpPr>
              <a:spLocks noChangeArrowheads="1"/>
            </p:cNvSpPr>
            <p:nvPr/>
          </p:nvSpPr>
          <p:spPr bwMode="ltGray">
            <a:xfrm>
              <a:off x="8145463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2" name="Rectangle 57"/>
            <p:cNvSpPr>
              <a:spLocks noChangeArrowheads="1"/>
            </p:cNvSpPr>
            <p:nvPr/>
          </p:nvSpPr>
          <p:spPr bwMode="ltGray">
            <a:xfrm>
              <a:off x="7961313" y="1419225"/>
              <a:ext cx="92075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3" name="Rectangle 58"/>
            <p:cNvSpPr>
              <a:spLocks noChangeArrowheads="1"/>
            </p:cNvSpPr>
            <p:nvPr/>
          </p:nvSpPr>
          <p:spPr bwMode="ltGray">
            <a:xfrm>
              <a:off x="7867650" y="1419225"/>
              <a:ext cx="93663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4" name="Rectangle 59"/>
            <p:cNvSpPr>
              <a:spLocks noChangeArrowheads="1"/>
            </p:cNvSpPr>
            <p:nvPr/>
          </p:nvSpPr>
          <p:spPr bwMode="ltGray">
            <a:xfrm>
              <a:off x="7775575" y="14192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5" name="Rectangle 60"/>
            <p:cNvSpPr>
              <a:spLocks noChangeArrowheads="1"/>
            </p:cNvSpPr>
            <p:nvPr/>
          </p:nvSpPr>
          <p:spPr bwMode="ltGray">
            <a:xfrm>
              <a:off x="7591425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6" name="Rectangle 61"/>
            <p:cNvSpPr>
              <a:spLocks noChangeArrowheads="1"/>
            </p:cNvSpPr>
            <p:nvPr/>
          </p:nvSpPr>
          <p:spPr bwMode="ltGray">
            <a:xfrm>
              <a:off x="7499350" y="14192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7" name="Rectangle 62"/>
            <p:cNvSpPr>
              <a:spLocks noChangeArrowheads="1"/>
            </p:cNvSpPr>
            <p:nvPr/>
          </p:nvSpPr>
          <p:spPr bwMode="ltGray">
            <a:xfrm>
              <a:off x="7405688" y="14192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8" name="Rectangle 63"/>
            <p:cNvSpPr>
              <a:spLocks noChangeArrowheads="1"/>
            </p:cNvSpPr>
            <p:nvPr/>
          </p:nvSpPr>
          <p:spPr bwMode="ltGray">
            <a:xfrm>
              <a:off x="7219950" y="14192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99" name="Rectangle 64"/>
            <p:cNvSpPr>
              <a:spLocks noChangeArrowheads="1"/>
            </p:cNvSpPr>
            <p:nvPr/>
          </p:nvSpPr>
          <p:spPr bwMode="ltGray">
            <a:xfrm>
              <a:off x="7126288" y="14192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100" name="Rectangle 65"/>
            <p:cNvSpPr>
              <a:spLocks noChangeArrowheads="1"/>
            </p:cNvSpPr>
            <p:nvPr/>
          </p:nvSpPr>
          <p:spPr bwMode="ltGray">
            <a:xfrm>
              <a:off x="7035800" y="14192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101" name="Rectangle 66"/>
            <p:cNvSpPr>
              <a:spLocks noChangeArrowheads="1"/>
            </p:cNvSpPr>
            <p:nvPr/>
          </p:nvSpPr>
          <p:spPr bwMode="ltGray">
            <a:xfrm>
              <a:off x="6850063" y="14192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01" name="Date Placeholder 100"/>
          <p:cNvSpPr>
            <a:spLocks noGrp="1"/>
          </p:cNvSpPr>
          <p:nvPr>
            <p:ph type="dt" sz="half" idx="2"/>
          </p:nvPr>
        </p:nvSpPr>
        <p:spPr>
          <a:xfrm>
            <a:off x="5307013" y="6343650"/>
            <a:ext cx="1071562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FA79D0AA-C76A-4700-A0B6-B4FE6516CA03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grpSp>
        <p:nvGrpSpPr>
          <p:cNvPr id="3077" name="Group 2"/>
          <p:cNvGrpSpPr>
            <a:grpSpLocks/>
          </p:cNvGrpSpPr>
          <p:nvPr/>
        </p:nvGrpSpPr>
        <p:grpSpPr bwMode="auto">
          <a:xfrm>
            <a:off x="6911975" y="6211888"/>
            <a:ext cx="1963738" cy="376237"/>
            <a:chOff x="6912042" y="6211749"/>
            <a:chExt cx="1963669" cy="376185"/>
          </a:xfrm>
        </p:grpSpPr>
        <p:sp>
          <p:nvSpPr>
            <p:cNvPr id="3082" name="Rectangle 177"/>
            <p:cNvSpPr>
              <a:spLocks noChangeArrowheads="1"/>
            </p:cNvSpPr>
            <p:nvPr/>
          </p:nvSpPr>
          <p:spPr bwMode="white">
            <a:xfrm>
              <a:off x="8487284" y="6211749"/>
              <a:ext cx="388427" cy="3761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3" name="Freeform 178"/>
            <p:cNvSpPr>
              <a:spLocks noEditPoints="1"/>
            </p:cNvSpPr>
            <p:nvPr/>
          </p:nvSpPr>
          <p:spPr bwMode="black">
            <a:xfrm>
              <a:off x="8487284" y="6211749"/>
              <a:ext cx="388427" cy="376185"/>
            </a:xfrm>
            <a:custGeom>
              <a:avLst/>
              <a:gdLst>
                <a:gd name="T0" fmla="*/ 333 w 469"/>
                <a:gd name="T1" fmla="*/ 454 h 454"/>
                <a:gd name="T2" fmla="*/ 347 w 469"/>
                <a:gd name="T3" fmla="*/ 380 h 454"/>
                <a:gd name="T4" fmla="*/ 442 w 469"/>
                <a:gd name="T5" fmla="*/ 407 h 454"/>
                <a:gd name="T6" fmla="*/ 410 w 469"/>
                <a:gd name="T7" fmla="*/ 454 h 454"/>
                <a:gd name="T8" fmla="*/ 469 w 469"/>
                <a:gd name="T9" fmla="*/ 0 h 454"/>
                <a:gd name="T10" fmla="*/ 452 w 469"/>
                <a:gd name="T11" fmla="*/ 169 h 454"/>
                <a:gd name="T12" fmla="*/ 461 w 469"/>
                <a:gd name="T13" fmla="*/ 76 h 454"/>
                <a:gd name="T14" fmla="*/ 395 w 469"/>
                <a:gd name="T15" fmla="*/ 0 h 454"/>
                <a:gd name="T16" fmla="*/ 389 w 469"/>
                <a:gd name="T17" fmla="*/ 98 h 454"/>
                <a:gd name="T18" fmla="*/ 469 w 469"/>
                <a:gd name="T19" fmla="*/ 179 h 454"/>
                <a:gd name="T20" fmla="*/ 431 w 469"/>
                <a:gd name="T21" fmla="*/ 454 h 454"/>
                <a:gd name="T22" fmla="*/ 467 w 469"/>
                <a:gd name="T23" fmla="*/ 413 h 454"/>
                <a:gd name="T24" fmla="*/ 322 w 469"/>
                <a:gd name="T25" fmla="*/ 374 h 454"/>
                <a:gd name="T26" fmla="*/ 297 w 469"/>
                <a:gd name="T27" fmla="*/ 454 h 454"/>
                <a:gd name="T28" fmla="*/ 265 w 469"/>
                <a:gd name="T29" fmla="*/ 438 h 454"/>
                <a:gd name="T30" fmla="*/ 270 w 469"/>
                <a:gd name="T31" fmla="*/ 366 h 454"/>
                <a:gd name="T32" fmla="*/ 221 w 469"/>
                <a:gd name="T33" fmla="*/ 366 h 454"/>
                <a:gd name="T34" fmla="*/ 227 w 469"/>
                <a:gd name="T35" fmla="*/ 294 h 454"/>
                <a:gd name="T36" fmla="*/ 176 w 469"/>
                <a:gd name="T37" fmla="*/ 289 h 454"/>
                <a:gd name="T38" fmla="*/ 276 w 469"/>
                <a:gd name="T39" fmla="*/ 295 h 454"/>
                <a:gd name="T40" fmla="*/ 307 w 469"/>
                <a:gd name="T41" fmla="*/ 147 h 454"/>
                <a:gd name="T42" fmla="*/ 222 w 469"/>
                <a:gd name="T43" fmla="*/ 104 h 454"/>
                <a:gd name="T44" fmla="*/ 267 w 469"/>
                <a:gd name="T45" fmla="*/ 129 h 454"/>
                <a:gd name="T46" fmla="*/ 296 w 469"/>
                <a:gd name="T47" fmla="*/ 60 h 454"/>
                <a:gd name="T48" fmla="*/ 343 w 469"/>
                <a:gd name="T49" fmla="*/ 84 h 454"/>
                <a:gd name="T50" fmla="*/ 370 w 469"/>
                <a:gd name="T51" fmla="*/ 15 h 454"/>
                <a:gd name="T52" fmla="*/ 0 w 469"/>
                <a:gd name="T53" fmla="*/ 454 h 454"/>
                <a:gd name="T54" fmla="*/ 359 w 469"/>
                <a:gd name="T55" fmla="*/ 0 h 454"/>
                <a:gd name="T56" fmla="*/ 369 w 469"/>
                <a:gd name="T57" fmla="*/ 47 h 454"/>
                <a:gd name="T58" fmla="*/ 326 w 469"/>
                <a:gd name="T59" fmla="*/ 21 h 454"/>
                <a:gd name="T60" fmla="*/ 295 w 469"/>
                <a:gd name="T61" fmla="*/ 92 h 454"/>
                <a:gd name="T62" fmla="*/ 251 w 469"/>
                <a:gd name="T63" fmla="*/ 66 h 454"/>
                <a:gd name="T64" fmla="*/ 257 w 469"/>
                <a:gd name="T65" fmla="*/ 198 h 454"/>
                <a:gd name="T66" fmla="*/ 339 w 469"/>
                <a:gd name="T67" fmla="*/ 237 h 454"/>
                <a:gd name="T68" fmla="*/ 252 w 469"/>
                <a:gd name="T69" fmla="*/ 222 h 454"/>
                <a:gd name="T70" fmla="*/ 185 w 469"/>
                <a:gd name="T71" fmla="*/ 339 h 454"/>
                <a:gd name="T72" fmla="*/ 233 w 469"/>
                <a:gd name="T73" fmla="*/ 337 h 454"/>
                <a:gd name="T74" fmla="*/ 228 w 469"/>
                <a:gd name="T75" fmla="*/ 412 h 454"/>
                <a:gd name="T76" fmla="*/ 276 w 469"/>
                <a:gd name="T77" fmla="*/ 411 h 454"/>
                <a:gd name="T78" fmla="*/ 253 w 469"/>
                <a:gd name="T79" fmla="*/ 454 h 4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69" h="454">
                  <a:moveTo>
                    <a:pt x="410" y="454"/>
                  </a:moveTo>
                  <a:lnTo>
                    <a:pt x="333" y="454"/>
                  </a:lnTo>
                  <a:lnTo>
                    <a:pt x="376" y="429"/>
                  </a:lnTo>
                  <a:lnTo>
                    <a:pt x="347" y="380"/>
                  </a:lnTo>
                  <a:lnTo>
                    <a:pt x="405" y="345"/>
                  </a:lnTo>
                  <a:lnTo>
                    <a:pt x="442" y="407"/>
                  </a:lnTo>
                  <a:lnTo>
                    <a:pt x="399" y="434"/>
                  </a:lnTo>
                  <a:lnTo>
                    <a:pt x="410" y="454"/>
                  </a:lnTo>
                  <a:close/>
                  <a:moveTo>
                    <a:pt x="416" y="0"/>
                  </a:moveTo>
                  <a:lnTo>
                    <a:pt x="469" y="0"/>
                  </a:lnTo>
                  <a:lnTo>
                    <a:pt x="469" y="159"/>
                  </a:lnTo>
                  <a:lnTo>
                    <a:pt x="452" y="169"/>
                  </a:lnTo>
                  <a:lnTo>
                    <a:pt x="414" y="104"/>
                  </a:lnTo>
                  <a:lnTo>
                    <a:pt x="461" y="76"/>
                  </a:lnTo>
                  <a:lnTo>
                    <a:pt x="416" y="0"/>
                  </a:lnTo>
                  <a:close/>
                  <a:moveTo>
                    <a:pt x="395" y="0"/>
                  </a:moveTo>
                  <a:lnTo>
                    <a:pt x="437" y="70"/>
                  </a:lnTo>
                  <a:lnTo>
                    <a:pt x="389" y="98"/>
                  </a:lnTo>
                  <a:lnTo>
                    <a:pt x="446" y="194"/>
                  </a:lnTo>
                  <a:lnTo>
                    <a:pt x="469" y="179"/>
                  </a:lnTo>
                  <a:lnTo>
                    <a:pt x="469" y="454"/>
                  </a:lnTo>
                  <a:lnTo>
                    <a:pt x="431" y="454"/>
                  </a:lnTo>
                  <a:lnTo>
                    <a:pt x="422" y="440"/>
                  </a:lnTo>
                  <a:lnTo>
                    <a:pt x="467" y="413"/>
                  </a:lnTo>
                  <a:lnTo>
                    <a:pt x="410" y="320"/>
                  </a:lnTo>
                  <a:lnTo>
                    <a:pt x="322" y="374"/>
                  </a:lnTo>
                  <a:lnTo>
                    <a:pt x="352" y="423"/>
                  </a:lnTo>
                  <a:lnTo>
                    <a:pt x="297" y="454"/>
                  </a:lnTo>
                  <a:lnTo>
                    <a:pt x="273" y="454"/>
                  </a:lnTo>
                  <a:lnTo>
                    <a:pt x="265" y="438"/>
                  </a:lnTo>
                  <a:lnTo>
                    <a:pt x="301" y="417"/>
                  </a:lnTo>
                  <a:lnTo>
                    <a:pt x="270" y="366"/>
                  </a:lnTo>
                  <a:lnTo>
                    <a:pt x="234" y="387"/>
                  </a:lnTo>
                  <a:lnTo>
                    <a:pt x="221" y="366"/>
                  </a:lnTo>
                  <a:lnTo>
                    <a:pt x="257" y="344"/>
                  </a:lnTo>
                  <a:lnTo>
                    <a:pt x="227" y="294"/>
                  </a:lnTo>
                  <a:lnTo>
                    <a:pt x="191" y="315"/>
                  </a:lnTo>
                  <a:lnTo>
                    <a:pt x="176" y="289"/>
                  </a:lnTo>
                  <a:lnTo>
                    <a:pt x="246" y="247"/>
                  </a:lnTo>
                  <a:lnTo>
                    <a:pt x="276" y="295"/>
                  </a:lnTo>
                  <a:lnTo>
                    <a:pt x="364" y="243"/>
                  </a:lnTo>
                  <a:lnTo>
                    <a:pt x="307" y="147"/>
                  </a:lnTo>
                  <a:lnTo>
                    <a:pt x="264" y="173"/>
                  </a:lnTo>
                  <a:lnTo>
                    <a:pt x="222" y="104"/>
                  </a:lnTo>
                  <a:lnTo>
                    <a:pt x="245" y="91"/>
                  </a:lnTo>
                  <a:lnTo>
                    <a:pt x="267" y="129"/>
                  </a:lnTo>
                  <a:lnTo>
                    <a:pt x="319" y="98"/>
                  </a:lnTo>
                  <a:lnTo>
                    <a:pt x="296" y="60"/>
                  </a:lnTo>
                  <a:lnTo>
                    <a:pt x="319" y="46"/>
                  </a:lnTo>
                  <a:lnTo>
                    <a:pt x="343" y="84"/>
                  </a:lnTo>
                  <a:lnTo>
                    <a:pt x="394" y="53"/>
                  </a:lnTo>
                  <a:lnTo>
                    <a:pt x="370" y="15"/>
                  </a:lnTo>
                  <a:lnTo>
                    <a:pt x="395" y="0"/>
                  </a:lnTo>
                  <a:close/>
                  <a:moveTo>
                    <a:pt x="0" y="454"/>
                  </a:moveTo>
                  <a:lnTo>
                    <a:pt x="0" y="0"/>
                  </a:lnTo>
                  <a:lnTo>
                    <a:pt x="359" y="0"/>
                  </a:lnTo>
                  <a:lnTo>
                    <a:pt x="346" y="9"/>
                  </a:lnTo>
                  <a:lnTo>
                    <a:pt x="369" y="47"/>
                  </a:lnTo>
                  <a:lnTo>
                    <a:pt x="348" y="60"/>
                  </a:lnTo>
                  <a:lnTo>
                    <a:pt x="326" y="21"/>
                  </a:lnTo>
                  <a:lnTo>
                    <a:pt x="271" y="54"/>
                  </a:lnTo>
                  <a:lnTo>
                    <a:pt x="295" y="92"/>
                  </a:lnTo>
                  <a:lnTo>
                    <a:pt x="275" y="104"/>
                  </a:lnTo>
                  <a:lnTo>
                    <a:pt x="251" y="66"/>
                  </a:lnTo>
                  <a:lnTo>
                    <a:pt x="197" y="98"/>
                  </a:lnTo>
                  <a:lnTo>
                    <a:pt x="257" y="198"/>
                  </a:lnTo>
                  <a:lnTo>
                    <a:pt x="301" y="172"/>
                  </a:lnTo>
                  <a:lnTo>
                    <a:pt x="339" y="237"/>
                  </a:lnTo>
                  <a:lnTo>
                    <a:pt x="282" y="271"/>
                  </a:lnTo>
                  <a:lnTo>
                    <a:pt x="252" y="222"/>
                  </a:lnTo>
                  <a:lnTo>
                    <a:pt x="150" y="283"/>
                  </a:lnTo>
                  <a:lnTo>
                    <a:pt x="185" y="339"/>
                  </a:lnTo>
                  <a:lnTo>
                    <a:pt x="221" y="318"/>
                  </a:lnTo>
                  <a:lnTo>
                    <a:pt x="233" y="337"/>
                  </a:lnTo>
                  <a:lnTo>
                    <a:pt x="197" y="358"/>
                  </a:lnTo>
                  <a:lnTo>
                    <a:pt x="228" y="412"/>
                  </a:lnTo>
                  <a:lnTo>
                    <a:pt x="264" y="389"/>
                  </a:lnTo>
                  <a:lnTo>
                    <a:pt x="276" y="411"/>
                  </a:lnTo>
                  <a:lnTo>
                    <a:pt x="241" y="432"/>
                  </a:lnTo>
                  <a:lnTo>
                    <a:pt x="253" y="454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3084" name="Freeform 179"/>
            <p:cNvSpPr>
              <a:spLocks noEditPoints="1"/>
            </p:cNvSpPr>
            <p:nvPr/>
          </p:nvSpPr>
          <p:spPr bwMode="black">
            <a:xfrm>
              <a:off x="6912042" y="6344325"/>
              <a:ext cx="1476686" cy="217094"/>
            </a:xfrm>
            <a:custGeom>
              <a:avLst/>
              <a:gdLst>
                <a:gd name="T0" fmla="*/ 1441 w 1495"/>
                <a:gd name="T1" fmla="*/ 164 h 219"/>
                <a:gd name="T2" fmla="*/ 1480 w 1495"/>
                <a:gd name="T3" fmla="*/ 164 h 219"/>
                <a:gd name="T4" fmla="*/ 1395 w 1495"/>
                <a:gd name="T5" fmla="*/ 218 h 219"/>
                <a:gd name="T6" fmla="*/ 1375 w 1495"/>
                <a:gd name="T7" fmla="*/ 194 h 219"/>
                <a:gd name="T8" fmla="*/ 1336 w 1495"/>
                <a:gd name="T9" fmla="*/ 194 h 219"/>
                <a:gd name="T10" fmla="*/ 1283 w 1495"/>
                <a:gd name="T11" fmla="*/ 169 h 219"/>
                <a:gd name="T12" fmla="*/ 1283 w 1495"/>
                <a:gd name="T13" fmla="*/ 219 h 219"/>
                <a:gd name="T14" fmla="*/ 1228 w 1495"/>
                <a:gd name="T15" fmla="*/ 171 h 219"/>
                <a:gd name="T16" fmla="*/ 1220 w 1495"/>
                <a:gd name="T17" fmla="*/ 182 h 219"/>
                <a:gd name="T18" fmla="*/ 1207 w 1495"/>
                <a:gd name="T19" fmla="*/ 187 h 219"/>
                <a:gd name="T20" fmla="*/ 1220 w 1495"/>
                <a:gd name="T21" fmla="*/ 163 h 219"/>
                <a:gd name="T22" fmla="*/ 1170 w 1495"/>
                <a:gd name="T23" fmla="*/ 213 h 219"/>
                <a:gd name="T24" fmla="*/ 1170 w 1495"/>
                <a:gd name="T25" fmla="*/ 181 h 219"/>
                <a:gd name="T26" fmla="*/ 1099 w 1495"/>
                <a:gd name="T27" fmla="*/ 218 h 219"/>
                <a:gd name="T28" fmla="*/ 1119 w 1495"/>
                <a:gd name="T29" fmla="*/ 164 h 219"/>
                <a:gd name="T30" fmla="*/ 1050 w 1495"/>
                <a:gd name="T31" fmla="*/ 218 h 219"/>
                <a:gd name="T32" fmla="*/ 1070 w 1495"/>
                <a:gd name="T33" fmla="*/ 164 h 219"/>
                <a:gd name="T34" fmla="*/ 1010 w 1495"/>
                <a:gd name="T35" fmla="*/ 164 h 219"/>
                <a:gd name="T36" fmla="*/ 961 w 1495"/>
                <a:gd name="T37" fmla="*/ 178 h 219"/>
                <a:gd name="T38" fmla="*/ 970 w 1495"/>
                <a:gd name="T39" fmla="*/ 219 h 219"/>
                <a:gd name="T40" fmla="*/ 980 w 1495"/>
                <a:gd name="T41" fmla="*/ 204 h 219"/>
                <a:gd name="T42" fmla="*/ 971 w 1495"/>
                <a:gd name="T43" fmla="*/ 163 h 219"/>
                <a:gd name="T44" fmla="*/ 929 w 1495"/>
                <a:gd name="T45" fmla="*/ 179 h 219"/>
                <a:gd name="T46" fmla="*/ 935 w 1495"/>
                <a:gd name="T47" fmla="*/ 179 h 219"/>
                <a:gd name="T48" fmla="*/ 928 w 1495"/>
                <a:gd name="T49" fmla="*/ 204 h 219"/>
                <a:gd name="T50" fmla="*/ 903 w 1495"/>
                <a:gd name="T51" fmla="*/ 164 h 219"/>
                <a:gd name="T52" fmla="*/ 884 w 1495"/>
                <a:gd name="T53" fmla="*/ 188 h 219"/>
                <a:gd name="T54" fmla="*/ 885 w 1495"/>
                <a:gd name="T55" fmla="*/ 218 h 219"/>
                <a:gd name="T56" fmla="*/ 818 w 1495"/>
                <a:gd name="T57" fmla="*/ 219 h 219"/>
                <a:gd name="T58" fmla="*/ 835 w 1495"/>
                <a:gd name="T59" fmla="*/ 164 h 219"/>
                <a:gd name="T60" fmla="*/ 773 w 1495"/>
                <a:gd name="T61" fmla="*/ 164 h 219"/>
                <a:gd name="T62" fmla="*/ 709 w 1495"/>
                <a:gd name="T63" fmla="*/ 174 h 219"/>
                <a:gd name="T64" fmla="*/ 746 w 1495"/>
                <a:gd name="T65" fmla="*/ 208 h 219"/>
                <a:gd name="T66" fmla="*/ 686 w 1495"/>
                <a:gd name="T67" fmla="*/ 194 h 219"/>
                <a:gd name="T68" fmla="*/ 646 w 1495"/>
                <a:gd name="T69" fmla="*/ 194 h 219"/>
                <a:gd name="T70" fmla="*/ 1486 w 1495"/>
                <a:gd name="T71" fmla="*/ 56 h 219"/>
                <a:gd name="T72" fmla="*/ 1495 w 1495"/>
                <a:gd name="T73" fmla="*/ 56 h 219"/>
                <a:gd name="T74" fmla="*/ 1372 w 1495"/>
                <a:gd name="T75" fmla="*/ 2 h 219"/>
                <a:gd name="T76" fmla="*/ 1331 w 1495"/>
                <a:gd name="T77" fmla="*/ 110 h 219"/>
                <a:gd name="T78" fmla="*/ 1234 w 1495"/>
                <a:gd name="T79" fmla="*/ 0 h 219"/>
                <a:gd name="T80" fmla="*/ 1204 w 1495"/>
                <a:gd name="T81" fmla="*/ 102 h 219"/>
                <a:gd name="T82" fmla="*/ 1259 w 1495"/>
                <a:gd name="T83" fmla="*/ 16 h 219"/>
                <a:gd name="T84" fmla="*/ 1167 w 1495"/>
                <a:gd name="T85" fmla="*/ 110 h 219"/>
                <a:gd name="T86" fmla="*/ 1090 w 1495"/>
                <a:gd name="T87" fmla="*/ 53 h 219"/>
                <a:gd name="T88" fmla="*/ 1070 w 1495"/>
                <a:gd name="T89" fmla="*/ 110 h 219"/>
                <a:gd name="T90" fmla="*/ 1061 w 1495"/>
                <a:gd name="T91" fmla="*/ 2 h 219"/>
                <a:gd name="T92" fmla="*/ 1020 w 1495"/>
                <a:gd name="T93" fmla="*/ 56 h 219"/>
                <a:gd name="T94" fmla="*/ 1030 w 1495"/>
                <a:gd name="T95" fmla="*/ 56 h 219"/>
                <a:gd name="T96" fmla="*/ 878 w 1495"/>
                <a:gd name="T97" fmla="*/ 2 h 219"/>
                <a:gd name="T98" fmla="*/ 841 w 1495"/>
                <a:gd name="T99" fmla="*/ 103 h 219"/>
                <a:gd name="T100" fmla="*/ 705 w 1495"/>
                <a:gd name="T101" fmla="*/ 45 h 219"/>
                <a:gd name="T102" fmla="*/ 709 w 1495"/>
                <a:gd name="T103" fmla="*/ 110 h 219"/>
                <a:gd name="T104" fmla="*/ 585 w 1495"/>
                <a:gd name="T105" fmla="*/ 97 h 219"/>
                <a:gd name="T106" fmla="*/ 504 w 1495"/>
                <a:gd name="T107" fmla="*/ 15 h 219"/>
                <a:gd name="T108" fmla="*/ 449 w 1495"/>
                <a:gd name="T109" fmla="*/ 61 h 219"/>
                <a:gd name="T110" fmla="*/ 366 w 1495"/>
                <a:gd name="T111" fmla="*/ 63 h 219"/>
                <a:gd name="T112" fmla="*/ 286 w 1495"/>
                <a:gd name="T113" fmla="*/ 2 h 219"/>
                <a:gd name="T114" fmla="*/ 286 w 1495"/>
                <a:gd name="T115" fmla="*/ 103 h 219"/>
                <a:gd name="T116" fmla="*/ 157 w 1495"/>
                <a:gd name="T117" fmla="*/ 63 h 219"/>
                <a:gd name="T118" fmla="*/ 239 w 1495"/>
                <a:gd name="T119" fmla="*/ 61 h 219"/>
                <a:gd name="T120" fmla="*/ 9 w 1495"/>
                <a:gd name="T121" fmla="*/ 56 h 219"/>
                <a:gd name="T122" fmla="*/ 0 w 1495"/>
                <a:gd name="T123" fmla="*/ 56 h 21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95" h="219">
                  <a:moveTo>
                    <a:pt x="1486" y="164"/>
                  </a:moveTo>
                  <a:cubicBezTo>
                    <a:pt x="1486" y="194"/>
                    <a:pt x="1486" y="194"/>
                    <a:pt x="1486" y="194"/>
                  </a:cubicBezTo>
                  <a:cubicBezTo>
                    <a:pt x="1486" y="212"/>
                    <a:pt x="1475" y="219"/>
                    <a:pt x="1463" y="219"/>
                  </a:cubicBezTo>
                  <a:cubicBezTo>
                    <a:pt x="1451" y="219"/>
                    <a:pt x="1441" y="211"/>
                    <a:pt x="1441" y="194"/>
                  </a:cubicBezTo>
                  <a:cubicBezTo>
                    <a:pt x="1441" y="164"/>
                    <a:pt x="1441" y="164"/>
                    <a:pt x="1441" y="164"/>
                  </a:cubicBezTo>
                  <a:cubicBezTo>
                    <a:pt x="1447" y="164"/>
                    <a:pt x="1447" y="164"/>
                    <a:pt x="1447" y="164"/>
                  </a:cubicBezTo>
                  <a:cubicBezTo>
                    <a:pt x="1447" y="194"/>
                    <a:pt x="1447" y="194"/>
                    <a:pt x="1447" y="194"/>
                  </a:cubicBezTo>
                  <a:cubicBezTo>
                    <a:pt x="1447" y="207"/>
                    <a:pt x="1455" y="213"/>
                    <a:pt x="1463" y="213"/>
                  </a:cubicBezTo>
                  <a:cubicBezTo>
                    <a:pt x="1472" y="213"/>
                    <a:pt x="1480" y="208"/>
                    <a:pt x="1480" y="194"/>
                  </a:cubicBezTo>
                  <a:cubicBezTo>
                    <a:pt x="1480" y="164"/>
                    <a:pt x="1480" y="164"/>
                    <a:pt x="1480" y="164"/>
                  </a:cubicBezTo>
                  <a:lnTo>
                    <a:pt x="1486" y="164"/>
                  </a:lnTo>
                  <a:close/>
                  <a:moveTo>
                    <a:pt x="1401" y="213"/>
                  </a:moveTo>
                  <a:cubicBezTo>
                    <a:pt x="1427" y="213"/>
                    <a:pt x="1427" y="213"/>
                    <a:pt x="1427" y="213"/>
                  </a:cubicBezTo>
                  <a:cubicBezTo>
                    <a:pt x="1427" y="218"/>
                    <a:pt x="1427" y="218"/>
                    <a:pt x="1427" y="218"/>
                  </a:cubicBezTo>
                  <a:cubicBezTo>
                    <a:pt x="1395" y="218"/>
                    <a:pt x="1395" y="218"/>
                    <a:pt x="1395" y="218"/>
                  </a:cubicBezTo>
                  <a:cubicBezTo>
                    <a:pt x="1395" y="164"/>
                    <a:pt x="1395" y="164"/>
                    <a:pt x="1395" y="164"/>
                  </a:cubicBezTo>
                  <a:cubicBezTo>
                    <a:pt x="1401" y="164"/>
                    <a:pt x="1401" y="164"/>
                    <a:pt x="1401" y="164"/>
                  </a:cubicBezTo>
                  <a:lnTo>
                    <a:pt x="1401" y="213"/>
                  </a:lnTo>
                  <a:close/>
                  <a:moveTo>
                    <a:pt x="1375" y="164"/>
                  </a:moveTo>
                  <a:cubicBezTo>
                    <a:pt x="1375" y="194"/>
                    <a:pt x="1375" y="194"/>
                    <a:pt x="1375" y="194"/>
                  </a:cubicBezTo>
                  <a:cubicBezTo>
                    <a:pt x="1375" y="212"/>
                    <a:pt x="1364" y="219"/>
                    <a:pt x="1352" y="219"/>
                  </a:cubicBezTo>
                  <a:cubicBezTo>
                    <a:pt x="1340" y="219"/>
                    <a:pt x="1329" y="211"/>
                    <a:pt x="1329" y="194"/>
                  </a:cubicBezTo>
                  <a:cubicBezTo>
                    <a:pt x="1329" y="164"/>
                    <a:pt x="1329" y="164"/>
                    <a:pt x="1329" y="164"/>
                  </a:cubicBezTo>
                  <a:cubicBezTo>
                    <a:pt x="1336" y="164"/>
                    <a:pt x="1336" y="164"/>
                    <a:pt x="1336" y="164"/>
                  </a:cubicBezTo>
                  <a:cubicBezTo>
                    <a:pt x="1336" y="194"/>
                    <a:pt x="1336" y="194"/>
                    <a:pt x="1336" y="194"/>
                  </a:cubicBezTo>
                  <a:cubicBezTo>
                    <a:pt x="1336" y="207"/>
                    <a:pt x="1344" y="213"/>
                    <a:pt x="1352" y="213"/>
                  </a:cubicBezTo>
                  <a:cubicBezTo>
                    <a:pt x="1361" y="213"/>
                    <a:pt x="1369" y="208"/>
                    <a:pt x="1369" y="194"/>
                  </a:cubicBezTo>
                  <a:cubicBezTo>
                    <a:pt x="1369" y="164"/>
                    <a:pt x="1369" y="164"/>
                    <a:pt x="1369" y="164"/>
                  </a:cubicBezTo>
                  <a:lnTo>
                    <a:pt x="1375" y="164"/>
                  </a:lnTo>
                  <a:close/>
                  <a:moveTo>
                    <a:pt x="1283" y="169"/>
                  </a:moveTo>
                  <a:cubicBezTo>
                    <a:pt x="1271" y="169"/>
                    <a:pt x="1261" y="179"/>
                    <a:pt x="1261" y="191"/>
                  </a:cubicBezTo>
                  <a:cubicBezTo>
                    <a:pt x="1261" y="204"/>
                    <a:pt x="1271" y="213"/>
                    <a:pt x="1283" y="213"/>
                  </a:cubicBezTo>
                  <a:cubicBezTo>
                    <a:pt x="1296" y="213"/>
                    <a:pt x="1306" y="204"/>
                    <a:pt x="1306" y="191"/>
                  </a:cubicBezTo>
                  <a:cubicBezTo>
                    <a:pt x="1306" y="179"/>
                    <a:pt x="1296" y="169"/>
                    <a:pt x="1283" y="169"/>
                  </a:cubicBezTo>
                  <a:close/>
                  <a:moveTo>
                    <a:pt x="1283" y="219"/>
                  </a:moveTo>
                  <a:cubicBezTo>
                    <a:pt x="1267" y="219"/>
                    <a:pt x="1255" y="207"/>
                    <a:pt x="1255" y="191"/>
                  </a:cubicBezTo>
                  <a:cubicBezTo>
                    <a:pt x="1255" y="176"/>
                    <a:pt x="1267" y="163"/>
                    <a:pt x="1283" y="163"/>
                  </a:cubicBezTo>
                  <a:cubicBezTo>
                    <a:pt x="1299" y="163"/>
                    <a:pt x="1312" y="176"/>
                    <a:pt x="1312" y="191"/>
                  </a:cubicBezTo>
                  <a:cubicBezTo>
                    <a:pt x="1312" y="207"/>
                    <a:pt x="1299" y="219"/>
                    <a:pt x="1283" y="219"/>
                  </a:cubicBezTo>
                  <a:close/>
                  <a:moveTo>
                    <a:pt x="1228" y="171"/>
                  </a:moveTo>
                  <a:cubicBezTo>
                    <a:pt x="1226" y="170"/>
                    <a:pt x="1226" y="170"/>
                    <a:pt x="1226" y="170"/>
                  </a:cubicBezTo>
                  <a:cubicBezTo>
                    <a:pt x="1224" y="169"/>
                    <a:pt x="1222" y="169"/>
                    <a:pt x="1220" y="169"/>
                  </a:cubicBezTo>
                  <a:cubicBezTo>
                    <a:pt x="1216" y="169"/>
                    <a:pt x="1213" y="172"/>
                    <a:pt x="1213" y="179"/>
                  </a:cubicBezTo>
                  <a:cubicBezTo>
                    <a:pt x="1213" y="182"/>
                    <a:pt x="1213" y="182"/>
                    <a:pt x="1213" y="182"/>
                  </a:cubicBezTo>
                  <a:cubicBezTo>
                    <a:pt x="1220" y="182"/>
                    <a:pt x="1220" y="182"/>
                    <a:pt x="1220" y="182"/>
                  </a:cubicBezTo>
                  <a:cubicBezTo>
                    <a:pt x="1220" y="187"/>
                    <a:pt x="1220" y="187"/>
                    <a:pt x="1220" y="187"/>
                  </a:cubicBezTo>
                  <a:cubicBezTo>
                    <a:pt x="1213" y="187"/>
                    <a:pt x="1213" y="187"/>
                    <a:pt x="1213" y="187"/>
                  </a:cubicBezTo>
                  <a:cubicBezTo>
                    <a:pt x="1213" y="218"/>
                    <a:pt x="1213" y="218"/>
                    <a:pt x="1213" y="218"/>
                  </a:cubicBezTo>
                  <a:cubicBezTo>
                    <a:pt x="1207" y="218"/>
                    <a:pt x="1207" y="218"/>
                    <a:pt x="1207" y="218"/>
                  </a:cubicBezTo>
                  <a:cubicBezTo>
                    <a:pt x="1207" y="187"/>
                    <a:pt x="1207" y="187"/>
                    <a:pt x="1207" y="187"/>
                  </a:cubicBezTo>
                  <a:cubicBezTo>
                    <a:pt x="1201" y="187"/>
                    <a:pt x="1201" y="187"/>
                    <a:pt x="1201" y="187"/>
                  </a:cubicBezTo>
                  <a:cubicBezTo>
                    <a:pt x="1201" y="182"/>
                    <a:pt x="1201" y="182"/>
                    <a:pt x="1201" y="182"/>
                  </a:cubicBezTo>
                  <a:cubicBezTo>
                    <a:pt x="1207" y="182"/>
                    <a:pt x="1207" y="182"/>
                    <a:pt x="1207" y="182"/>
                  </a:cubicBezTo>
                  <a:cubicBezTo>
                    <a:pt x="1207" y="177"/>
                    <a:pt x="1207" y="177"/>
                    <a:pt x="1207" y="177"/>
                  </a:cubicBezTo>
                  <a:cubicBezTo>
                    <a:pt x="1207" y="168"/>
                    <a:pt x="1214" y="163"/>
                    <a:pt x="1220" y="163"/>
                  </a:cubicBezTo>
                  <a:cubicBezTo>
                    <a:pt x="1223" y="163"/>
                    <a:pt x="1224" y="164"/>
                    <a:pt x="1227" y="165"/>
                  </a:cubicBezTo>
                  <a:lnTo>
                    <a:pt x="1228" y="171"/>
                  </a:lnTo>
                  <a:close/>
                  <a:moveTo>
                    <a:pt x="1170" y="187"/>
                  </a:moveTo>
                  <a:cubicBezTo>
                    <a:pt x="1162" y="187"/>
                    <a:pt x="1157" y="192"/>
                    <a:pt x="1157" y="200"/>
                  </a:cubicBezTo>
                  <a:cubicBezTo>
                    <a:pt x="1157" y="208"/>
                    <a:pt x="1162" y="213"/>
                    <a:pt x="1170" y="213"/>
                  </a:cubicBezTo>
                  <a:cubicBezTo>
                    <a:pt x="1177" y="213"/>
                    <a:pt x="1182" y="208"/>
                    <a:pt x="1182" y="200"/>
                  </a:cubicBezTo>
                  <a:cubicBezTo>
                    <a:pt x="1182" y="192"/>
                    <a:pt x="1177" y="187"/>
                    <a:pt x="1170" y="187"/>
                  </a:cubicBezTo>
                  <a:close/>
                  <a:moveTo>
                    <a:pt x="1170" y="219"/>
                  </a:moveTo>
                  <a:cubicBezTo>
                    <a:pt x="1159" y="219"/>
                    <a:pt x="1151" y="211"/>
                    <a:pt x="1151" y="200"/>
                  </a:cubicBezTo>
                  <a:cubicBezTo>
                    <a:pt x="1151" y="189"/>
                    <a:pt x="1159" y="181"/>
                    <a:pt x="1170" y="181"/>
                  </a:cubicBezTo>
                  <a:cubicBezTo>
                    <a:pt x="1180" y="181"/>
                    <a:pt x="1188" y="189"/>
                    <a:pt x="1188" y="200"/>
                  </a:cubicBezTo>
                  <a:cubicBezTo>
                    <a:pt x="1188" y="211"/>
                    <a:pt x="1180" y="219"/>
                    <a:pt x="1170" y="219"/>
                  </a:cubicBezTo>
                  <a:close/>
                  <a:moveTo>
                    <a:pt x="1105" y="190"/>
                  </a:moveTo>
                  <a:cubicBezTo>
                    <a:pt x="1105" y="218"/>
                    <a:pt x="1105" y="218"/>
                    <a:pt x="1105" y="218"/>
                  </a:cubicBezTo>
                  <a:cubicBezTo>
                    <a:pt x="1099" y="218"/>
                    <a:pt x="1099" y="218"/>
                    <a:pt x="1099" y="218"/>
                  </a:cubicBezTo>
                  <a:cubicBezTo>
                    <a:pt x="1099" y="190"/>
                    <a:pt x="1099" y="190"/>
                    <a:pt x="1099" y="190"/>
                  </a:cubicBezTo>
                  <a:cubicBezTo>
                    <a:pt x="1078" y="164"/>
                    <a:pt x="1078" y="164"/>
                    <a:pt x="1078" y="164"/>
                  </a:cubicBezTo>
                  <a:cubicBezTo>
                    <a:pt x="1085" y="164"/>
                    <a:pt x="1085" y="164"/>
                    <a:pt x="1085" y="164"/>
                  </a:cubicBezTo>
                  <a:cubicBezTo>
                    <a:pt x="1102" y="184"/>
                    <a:pt x="1102" y="184"/>
                    <a:pt x="1102" y="184"/>
                  </a:cubicBezTo>
                  <a:cubicBezTo>
                    <a:pt x="1119" y="164"/>
                    <a:pt x="1119" y="164"/>
                    <a:pt x="1119" y="164"/>
                  </a:cubicBezTo>
                  <a:cubicBezTo>
                    <a:pt x="1127" y="164"/>
                    <a:pt x="1127" y="164"/>
                    <a:pt x="1127" y="164"/>
                  </a:cubicBezTo>
                  <a:lnTo>
                    <a:pt x="1105" y="190"/>
                  </a:lnTo>
                  <a:close/>
                  <a:moveTo>
                    <a:pt x="1070" y="169"/>
                  </a:moveTo>
                  <a:cubicBezTo>
                    <a:pt x="1050" y="169"/>
                    <a:pt x="1050" y="169"/>
                    <a:pt x="1050" y="169"/>
                  </a:cubicBezTo>
                  <a:cubicBezTo>
                    <a:pt x="1050" y="218"/>
                    <a:pt x="1050" y="218"/>
                    <a:pt x="1050" y="218"/>
                  </a:cubicBezTo>
                  <a:cubicBezTo>
                    <a:pt x="1044" y="218"/>
                    <a:pt x="1044" y="218"/>
                    <a:pt x="1044" y="218"/>
                  </a:cubicBezTo>
                  <a:cubicBezTo>
                    <a:pt x="1044" y="169"/>
                    <a:pt x="1044" y="169"/>
                    <a:pt x="1044" y="169"/>
                  </a:cubicBezTo>
                  <a:cubicBezTo>
                    <a:pt x="1024" y="169"/>
                    <a:pt x="1024" y="169"/>
                    <a:pt x="1024" y="169"/>
                  </a:cubicBezTo>
                  <a:cubicBezTo>
                    <a:pt x="1024" y="164"/>
                    <a:pt x="1024" y="164"/>
                    <a:pt x="1024" y="164"/>
                  </a:cubicBezTo>
                  <a:cubicBezTo>
                    <a:pt x="1070" y="164"/>
                    <a:pt x="1070" y="164"/>
                    <a:pt x="1070" y="164"/>
                  </a:cubicBezTo>
                  <a:lnTo>
                    <a:pt x="1070" y="169"/>
                  </a:lnTo>
                  <a:close/>
                  <a:moveTo>
                    <a:pt x="1010" y="218"/>
                  </a:moveTo>
                  <a:cubicBezTo>
                    <a:pt x="1004" y="218"/>
                    <a:pt x="1004" y="218"/>
                    <a:pt x="1004" y="218"/>
                  </a:cubicBezTo>
                  <a:cubicBezTo>
                    <a:pt x="1004" y="164"/>
                    <a:pt x="1004" y="164"/>
                    <a:pt x="1004" y="164"/>
                  </a:cubicBezTo>
                  <a:cubicBezTo>
                    <a:pt x="1010" y="164"/>
                    <a:pt x="1010" y="164"/>
                    <a:pt x="1010" y="164"/>
                  </a:cubicBezTo>
                  <a:lnTo>
                    <a:pt x="1010" y="218"/>
                  </a:lnTo>
                  <a:close/>
                  <a:moveTo>
                    <a:pt x="984" y="174"/>
                  </a:moveTo>
                  <a:cubicBezTo>
                    <a:pt x="982" y="173"/>
                    <a:pt x="982" y="173"/>
                    <a:pt x="982" y="173"/>
                  </a:cubicBezTo>
                  <a:cubicBezTo>
                    <a:pt x="977" y="170"/>
                    <a:pt x="975" y="169"/>
                    <a:pt x="971" y="169"/>
                  </a:cubicBezTo>
                  <a:cubicBezTo>
                    <a:pt x="965" y="169"/>
                    <a:pt x="961" y="173"/>
                    <a:pt x="961" y="178"/>
                  </a:cubicBezTo>
                  <a:cubicBezTo>
                    <a:pt x="961" y="181"/>
                    <a:pt x="963" y="183"/>
                    <a:pt x="965" y="185"/>
                  </a:cubicBezTo>
                  <a:cubicBezTo>
                    <a:pt x="966" y="185"/>
                    <a:pt x="967" y="186"/>
                    <a:pt x="968" y="187"/>
                  </a:cubicBezTo>
                  <a:cubicBezTo>
                    <a:pt x="970" y="187"/>
                    <a:pt x="971" y="188"/>
                    <a:pt x="973" y="188"/>
                  </a:cubicBezTo>
                  <a:cubicBezTo>
                    <a:pt x="979" y="191"/>
                    <a:pt x="986" y="194"/>
                    <a:pt x="986" y="204"/>
                  </a:cubicBezTo>
                  <a:cubicBezTo>
                    <a:pt x="986" y="212"/>
                    <a:pt x="979" y="219"/>
                    <a:pt x="970" y="219"/>
                  </a:cubicBezTo>
                  <a:cubicBezTo>
                    <a:pt x="965" y="219"/>
                    <a:pt x="961" y="217"/>
                    <a:pt x="956" y="214"/>
                  </a:cubicBezTo>
                  <a:cubicBezTo>
                    <a:pt x="955" y="207"/>
                    <a:pt x="955" y="207"/>
                    <a:pt x="955" y="207"/>
                  </a:cubicBezTo>
                  <a:cubicBezTo>
                    <a:pt x="957" y="208"/>
                    <a:pt x="957" y="208"/>
                    <a:pt x="957" y="208"/>
                  </a:cubicBezTo>
                  <a:cubicBezTo>
                    <a:pt x="963" y="212"/>
                    <a:pt x="966" y="213"/>
                    <a:pt x="970" y="213"/>
                  </a:cubicBezTo>
                  <a:cubicBezTo>
                    <a:pt x="975" y="213"/>
                    <a:pt x="980" y="209"/>
                    <a:pt x="980" y="204"/>
                  </a:cubicBezTo>
                  <a:cubicBezTo>
                    <a:pt x="980" y="200"/>
                    <a:pt x="978" y="198"/>
                    <a:pt x="976" y="197"/>
                  </a:cubicBezTo>
                  <a:cubicBezTo>
                    <a:pt x="975" y="196"/>
                    <a:pt x="974" y="195"/>
                    <a:pt x="972" y="195"/>
                  </a:cubicBezTo>
                  <a:cubicBezTo>
                    <a:pt x="971" y="194"/>
                    <a:pt x="969" y="193"/>
                    <a:pt x="968" y="193"/>
                  </a:cubicBezTo>
                  <a:cubicBezTo>
                    <a:pt x="962" y="191"/>
                    <a:pt x="955" y="188"/>
                    <a:pt x="955" y="178"/>
                  </a:cubicBezTo>
                  <a:cubicBezTo>
                    <a:pt x="955" y="170"/>
                    <a:pt x="962" y="163"/>
                    <a:pt x="971" y="163"/>
                  </a:cubicBezTo>
                  <a:cubicBezTo>
                    <a:pt x="975" y="163"/>
                    <a:pt x="979" y="164"/>
                    <a:pt x="983" y="167"/>
                  </a:cubicBezTo>
                  <a:lnTo>
                    <a:pt x="984" y="174"/>
                  </a:lnTo>
                  <a:close/>
                  <a:moveTo>
                    <a:pt x="909" y="188"/>
                  </a:moveTo>
                  <a:cubicBezTo>
                    <a:pt x="916" y="188"/>
                    <a:pt x="916" y="188"/>
                    <a:pt x="916" y="188"/>
                  </a:cubicBezTo>
                  <a:cubicBezTo>
                    <a:pt x="925" y="188"/>
                    <a:pt x="929" y="184"/>
                    <a:pt x="929" y="179"/>
                  </a:cubicBezTo>
                  <a:cubicBezTo>
                    <a:pt x="929" y="173"/>
                    <a:pt x="925" y="169"/>
                    <a:pt x="916" y="169"/>
                  </a:cubicBezTo>
                  <a:cubicBezTo>
                    <a:pt x="909" y="169"/>
                    <a:pt x="909" y="169"/>
                    <a:pt x="909" y="169"/>
                  </a:cubicBezTo>
                  <a:lnTo>
                    <a:pt x="909" y="188"/>
                  </a:lnTo>
                  <a:close/>
                  <a:moveTo>
                    <a:pt x="917" y="164"/>
                  </a:moveTo>
                  <a:cubicBezTo>
                    <a:pt x="930" y="164"/>
                    <a:pt x="935" y="171"/>
                    <a:pt x="935" y="179"/>
                  </a:cubicBezTo>
                  <a:cubicBezTo>
                    <a:pt x="935" y="185"/>
                    <a:pt x="932" y="189"/>
                    <a:pt x="927" y="191"/>
                  </a:cubicBezTo>
                  <a:cubicBezTo>
                    <a:pt x="929" y="193"/>
                    <a:pt x="930" y="196"/>
                    <a:pt x="932" y="199"/>
                  </a:cubicBezTo>
                  <a:cubicBezTo>
                    <a:pt x="945" y="218"/>
                    <a:pt x="945" y="218"/>
                    <a:pt x="945" y="218"/>
                  </a:cubicBezTo>
                  <a:cubicBezTo>
                    <a:pt x="938" y="218"/>
                    <a:pt x="938" y="218"/>
                    <a:pt x="938" y="218"/>
                  </a:cubicBezTo>
                  <a:cubicBezTo>
                    <a:pt x="928" y="204"/>
                    <a:pt x="928" y="204"/>
                    <a:pt x="928" y="204"/>
                  </a:cubicBezTo>
                  <a:cubicBezTo>
                    <a:pt x="922" y="194"/>
                    <a:pt x="920" y="193"/>
                    <a:pt x="915" y="193"/>
                  </a:cubicBezTo>
                  <a:cubicBezTo>
                    <a:pt x="909" y="193"/>
                    <a:pt x="909" y="193"/>
                    <a:pt x="909" y="193"/>
                  </a:cubicBezTo>
                  <a:cubicBezTo>
                    <a:pt x="909" y="218"/>
                    <a:pt x="909" y="218"/>
                    <a:pt x="909" y="218"/>
                  </a:cubicBezTo>
                  <a:cubicBezTo>
                    <a:pt x="903" y="218"/>
                    <a:pt x="903" y="218"/>
                    <a:pt x="903" y="218"/>
                  </a:cubicBezTo>
                  <a:cubicBezTo>
                    <a:pt x="903" y="164"/>
                    <a:pt x="903" y="164"/>
                    <a:pt x="903" y="164"/>
                  </a:cubicBezTo>
                  <a:lnTo>
                    <a:pt x="917" y="164"/>
                  </a:lnTo>
                  <a:close/>
                  <a:moveTo>
                    <a:pt x="885" y="169"/>
                  </a:moveTo>
                  <a:cubicBezTo>
                    <a:pt x="860" y="169"/>
                    <a:pt x="860" y="169"/>
                    <a:pt x="860" y="169"/>
                  </a:cubicBezTo>
                  <a:cubicBezTo>
                    <a:pt x="860" y="188"/>
                    <a:pt x="860" y="188"/>
                    <a:pt x="860" y="188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4" y="194"/>
                    <a:pt x="884" y="194"/>
                    <a:pt x="884" y="194"/>
                  </a:cubicBezTo>
                  <a:cubicBezTo>
                    <a:pt x="860" y="194"/>
                    <a:pt x="860" y="194"/>
                    <a:pt x="860" y="194"/>
                  </a:cubicBezTo>
                  <a:cubicBezTo>
                    <a:pt x="860" y="213"/>
                    <a:pt x="860" y="213"/>
                    <a:pt x="860" y="213"/>
                  </a:cubicBezTo>
                  <a:cubicBezTo>
                    <a:pt x="885" y="213"/>
                    <a:pt x="885" y="213"/>
                    <a:pt x="885" y="213"/>
                  </a:cubicBezTo>
                  <a:cubicBezTo>
                    <a:pt x="885" y="218"/>
                    <a:pt x="885" y="218"/>
                    <a:pt x="885" y="218"/>
                  </a:cubicBezTo>
                  <a:cubicBezTo>
                    <a:pt x="854" y="218"/>
                    <a:pt x="854" y="218"/>
                    <a:pt x="854" y="218"/>
                  </a:cubicBezTo>
                  <a:cubicBezTo>
                    <a:pt x="854" y="164"/>
                    <a:pt x="854" y="164"/>
                    <a:pt x="854" y="164"/>
                  </a:cubicBezTo>
                  <a:cubicBezTo>
                    <a:pt x="885" y="164"/>
                    <a:pt x="885" y="164"/>
                    <a:pt x="885" y="164"/>
                  </a:cubicBezTo>
                  <a:lnTo>
                    <a:pt x="885" y="169"/>
                  </a:lnTo>
                  <a:close/>
                  <a:moveTo>
                    <a:pt x="818" y="219"/>
                  </a:moveTo>
                  <a:cubicBezTo>
                    <a:pt x="816" y="219"/>
                    <a:pt x="816" y="219"/>
                    <a:pt x="816" y="219"/>
                  </a:cubicBezTo>
                  <a:cubicBezTo>
                    <a:pt x="793" y="164"/>
                    <a:pt x="793" y="164"/>
                    <a:pt x="793" y="164"/>
                  </a:cubicBezTo>
                  <a:cubicBezTo>
                    <a:pt x="799" y="164"/>
                    <a:pt x="799" y="164"/>
                    <a:pt x="799" y="164"/>
                  </a:cubicBezTo>
                  <a:cubicBezTo>
                    <a:pt x="817" y="207"/>
                    <a:pt x="817" y="207"/>
                    <a:pt x="817" y="207"/>
                  </a:cubicBezTo>
                  <a:cubicBezTo>
                    <a:pt x="835" y="164"/>
                    <a:pt x="835" y="164"/>
                    <a:pt x="835" y="164"/>
                  </a:cubicBezTo>
                  <a:cubicBezTo>
                    <a:pt x="841" y="164"/>
                    <a:pt x="841" y="164"/>
                    <a:pt x="841" y="164"/>
                  </a:cubicBezTo>
                  <a:lnTo>
                    <a:pt x="818" y="219"/>
                  </a:lnTo>
                  <a:close/>
                  <a:moveTo>
                    <a:pt x="779" y="218"/>
                  </a:moveTo>
                  <a:cubicBezTo>
                    <a:pt x="773" y="218"/>
                    <a:pt x="773" y="218"/>
                    <a:pt x="773" y="218"/>
                  </a:cubicBezTo>
                  <a:cubicBezTo>
                    <a:pt x="773" y="164"/>
                    <a:pt x="773" y="164"/>
                    <a:pt x="773" y="164"/>
                  </a:cubicBezTo>
                  <a:cubicBezTo>
                    <a:pt x="779" y="164"/>
                    <a:pt x="779" y="164"/>
                    <a:pt x="779" y="164"/>
                  </a:cubicBezTo>
                  <a:lnTo>
                    <a:pt x="779" y="218"/>
                  </a:lnTo>
                  <a:close/>
                  <a:moveTo>
                    <a:pt x="752" y="218"/>
                  </a:moveTo>
                  <a:cubicBezTo>
                    <a:pt x="748" y="218"/>
                    <a:pt x="748" y="218"/>
                    <a:pt x="748" y="218"/>
                  </a:cubicBezTo>
                  <a:cubicBezTo>
                    <a:pt x="709" y="174"/>
                    <a:pt x="709" y="174"/>
                    <a:pt x="709" y="174"/>
                  </a:cubicBezTo>
                  <a:cubicBezTo>
                    <a:pt x="709" y="218"/>
                    <a:pt x="709" y="218"/>
                    <a:pt x="709" y="218"/>
                  </a:cubicBezTo>
                  <a:cubicBezTo>
                    <a:pt x="703" y="218"/>
                    <a:pt x="703" y="218"/>
                    <a:pt x="703" y="218"/>
                  </a:cubicBezTo>
                  <a:cubicBezTo>
                    <a:pt x="703" y="164"/>
                    <a:pt x="703" y="164"/>
                    <a:pt x="703" y="164"/>
                  </a:cubicBezTo>
                  <a:cubicBezTo>
                    <a:pt x="708" y="164"/>
                    <a:pt x="708" y="164"/>
                    <a:pt x="708" y="164"/>
                  </a:cubicBezTo>
                  <a:cubicBezTo>
                    <a:pt x="746" y="208"/>
                    <a:pt x="746" y="208"/>
                    <a:pt x="746" y="208"/>
                  </a:cubicBezTo>
                  <a:cubicBezTo>
                    <a:pt x="746" y="164"/>
                    <a:pt x="746" y="164"/>
                    <a:pt x="746" y="164"/>
                  </a:cubicBezTo>
                  <a:cubicBezTo>
                    <a:pt x="752" y="164"/>
                    <a:pt x="752" y="164"/>
                    <a:pt x="752" y="164"/>
                  </a:cubicBezTo>
                  <a:lnTo>
                    <a:pt x="752" y="218"/>
                  </a:lnTo>
                  <a:close/>
                  <a:moveTo>
                    <a:pt x="686" y="164"/>
                  </a:moveTo>
                  <a:cubicBezTo>
                    <a:pt x="686" y="194"/>
                    <a:pt x="686" y="194"/>
                    <a:pt x="686" y="194"/>
                  </a:cubicBezTo>
                  <a:cubicBezTo>
                    <a:pt x="686" y="212"/>
                    <a:pt x="674" y="219"/>
                    <a:pt x="663" y="219"/>
                  </a:cubicBezTo>
                  <a:cubicBezTo>
                    <a:pt x="651" y="219"/>
                    <a:pt x="640" y="211"/>
                    <a:pt x="640" y="194"/>
                  </a:cubicBezTo>
                  <a:cubicBezTo>
                    <a:pt x="640" y="164"/>
                    <a:pt x="640" y="164"/>
                    <a:pt x="640" y="164"/>
                  </a:cubicBezTo>
                  <a:cubicBezTo>
                    <a:pt x="646" y="164"/>
                    <a:pt x="646" y="164"/>
                    <a:pt x="646" y="164"/>
                  </a:cubicBezTo>
                  <a:cubicBezTo>
                    <a:pt x="646" y="194"/>
                    <a:pt x="646" y="194"/>
                    <a:pt x="646" y="194"/>
                  </a:cubicBezTo>
                  <a:cubicBezTo>
                    <a:pt x="646" y="207"/>
                    <a:pt x="654" y="213"/>
                    <a:pt x="663" y="213"/>
                  </a:cubicBezTo>
                  <a:cubicBezTo>
                    <a:pt x="671" y="213"/>
                    <a:pt x="680" y="208"/>
                    <a:pt x="680" y="194"/>
                  </a:cubicBezTo>
                  <a:cubicBezTo>
                    <a:pt x="680" y="164"/>
                    <a:pt x="680" y="164"/>
                    <a:pt x="680" y="164"/>
                  </a:cubicBezTo>
                  <a:lnTo>
                    <a:pt x="686" y="164"/>
                  </a:lnTo>
                  <a:close/>
                  <a:moveTo>
                    <a:pt x="1486" y="56"/>
                  </a:moveTo>
                  <a:cubicBezTo>
                    <a:pt x="1486" y="83"/>
                    <a:pt x="1465" y="104"/>
                    <a:pt x="1438" y="104"/>
                  </a:cubicBezTo>
                  <a:cubicBezTo>
                    <a:pt x="1411" y="104"/>
                    <a:pt x="1389" y="83"/>
                    <a:pt x="1389" y="56"/>
                  </a:cubicBezTo>
                  <a:cubicBezTo>
                    <a:pt x="1389" y="29"/>
                    <a:pt x="1411" y="8"/>
                    <a:pt x="1438" y="8"/>
                  </a:cubicBezTo>
                  <a:cubicBezTo>
                    <a:pt x="1465" y="8"/>
                    <a:pt x="1486" y="29"/>
                    <a:pt x="1486" y="56"/>
                  </a:cubicBezTo>
                  <a:close/>
                  <a:moveTo>
                    <a:pt x="1495" y="56"/>
                  </a:moveTo>
                  <a:cubicBezTo>
                    <a:pt x="1495" y="25"/>
                    <a:pt x="1470" y="0"/>
                    <a:pt x="1437" y="0"/>
                  </a:cubicBezTo>
                  <a:cubicBezTo>
                    <a:pt x="1405" y="0"/>
                    <a:pt x="1380" y="25"/>
                    <a:pt x="1380" y="56"/>
                  </a:cubicBezTo>
                  <a:cubicBezTo>
                    <a:pt x="1380" y="87"/>
                    <a:pt x="1405" y="112"/>
                    <a:pt x="1437" y="112"/>
                  </a:cubicBezTo>
                  <a:cubicBezTo>
                    <a:pt x="1470" y="112"/>
                    <a:pt x="1495" y="87"/>
                    <a:pt x="1495" y="56"/>
                  </a:cubicBezTo>
                  <a:close/>
                  <a:moveTo>
                    <a:pt x="1372" y="2"/>
                  </a:moveTo>
                  <a:cubicBezTo>
                    <a:pt x="1282" y="2"/>
                    <a:pt x="1282" y="2"/>
                    <a:pt x="1282" y="2"/>
                  </a:cubicBezTo>
                  <a:cubicBezTo>
                    <a:pt x="1282" y="9"/>
                    <a:pt x="1282" y="9"/>
                    <a:pt x="1282" y="9"/>
                  </a:cubicBezTo>
                  <a:cubicBezTo>
                    <a:pt x="1323" y="9"/>
                    <a:pt x="1323" y="9"/>
                    <a:pt x="1323" y="9"/>
                  </a:cubicBezTo>
                  <a:cubicBezTo>
                    <a:pt x="1323" y="110"/>
                    <a:pt x="1323" y="110"/>
                    <a:pt x="1323" y="110"/>
                  </a:cubicBezTo>
                  <a:cubicBezTo>
                    <a:pt x="1331" y="110"/>
                    <a:pt x="1331" y="110"/>
                    <a:pt x="1331" y="110"/>
                  </a:cubicBezTo>
                  <a:cubicBezTo>
                    <a:pt x="1331" y="9"/>
                    <a:pt x="1331" y="9"/>
                    <a:pt x="1331" y="9"/>
                  </a:cubicBezTo>
                  <a:cubicBezTo>
                    <a:pt x="1372" y="9"/>
                    <a:pt x="1372" y="9"/>
                    <a:pt x="1372" y="9"/>
                  </a:cubicBezTo>
                  <a:lnTo>
                    <a:pt x="1372" y="2"/>
                  </a:lnTo>
                  <a:close/>
                  <a:moveTo>
                    <a:pt x="1259" y="7"/>
                  </a:moveTo>
                  <a:cubicBezTo>
                    <a:pt x="1250" y="3"/>
                    <a:pt x="1242" y="0"/>
                    <a:pt x="1234" y="0"/>
                  </a:cubicBezTo>
                  <a:cubicBezTo>
                    <a:pt x="1216" y="0"/>
                    <a:pt x="1202" y="13"/>
                    <a:pt x="1202" y="29"/>
                  </a:cubicBezTo>
                  <a:cubicBezTo>
                    <a:pt x="1202" y="65"/>
                    <a:pt x="1254" y="51"/>
                    <a:pt x="1254" y="82"/>
                  </a:cubicBezTo>
                  <a:cubicBezTo>
                    <a:pt x="1254" y="95"/>
                    <a:pt x="1244" y="104"/>
                    <a:pt x="1231" y="104"/>
                  </a:cubicBezTo>
                  <a:cubicBezTo>
                    <a:pt x="1223" y="104"/>
                    <a:pt x="1216" y="101"/>
                    <a:pt x="1204" y="92"/>
                  </a:cubicBezTo>
                  <a:cubicBezTo>
                    <a:pt x="1204" y="102"/>
                    <a:pt x="1204" y="102"/>
                    <a:pt x="1204" y="102"/>
                  </a:cubicBezTo>
                  <a:cubicBezTo>
                    <a:pt x="1213" y="109"/>
                    <a:pt x="1223" y="112"/>
                    <a:pt x="1232" y="112"/>
                  </a:cubicBezTo>
                  <a:cubicBezTo>
                    <a:pt x="1249" y="112"/>
                    <a:pt x="1263" y="99"/>
                    <a:pt x="1263" y="82"/>
                  </a:cubicBezTo>
                  <a:cubicBezTo>
                    <a:pt x="1263" y="44"/>
                    <a:pt x="1211" y="58"/>
                    <a:pt x="1211" y="29"/>
                  </a:cubicBezTo>
                  <a:cubicBezTo>
                    <a:pt x="1211" y="17"/>
                    <a:pt x="1221" y="8"/>
                    <a:pt x="1234" y="8"/>
                  </a:cubicBezTo>
                  <a:cubicBezTo>
                    <a:pt x="1242" y="8"/>
                    <a:pt x="1248" y="10"/>
                    <a:pt x="1259" y="16"/>
                  </a:cubicBezTo>
                  <a:lnTo>
                    <a:pt x="1259" y="7"/>
                  </a:lnTo>
                  <a:close/>
                  <a:moveTo>
                    <a:pt x="1167" y="2"/>
                  </a:moveTo>
                  <a:cubicBezTo>
                    <a:pt x="1158" y="2"/>
                    <a:pt x="1158" y="2"/>
                    <a:pt x="1158" y="2"/>
                  </a:cubicBezTo>
                  <a:cubicBezTo>
                    <a:pt x="1158" y="110"/>
                    <a:pt x="1158" y="110"/>
                    <a:pt x="1158" y="110"/>
                  </a:cubicBezTo>
                  <a:cubicBezTo>
                    <a:pt x="1167" y="110"/>
                    <a:pt x="1167" y="110"/>
                    <a:pt x="1167" y="110"/>
                  </a:cubicBezTo>
                  <a:lnTo>
                    <a:pt x="1167" y="2"/>
                  </a:lnTo>
                  <a:close/>
                  <a:moveTo>
                    <a:pt x="1070" y="9"/>
                  </a:moveTo>
                  <a:cubicBezTo>
                    <a:pt x="1091" y="9"/>
                    <a:pt x="1091" y="9"/>
                    <a:pt x="1091" y="9"/>
                  </a:cubicBezTo>
                  <a:cubicBezTo>
                    <a:pt x="1110" y="9"/>
                    <a:pt x="1118" y="19"/>
                    <a:pt x="1118" y="31"/>
                  </a:cubicBezTo>
                  <a:cubicBezTo>
                    <a:pt x="1118" y="43"/>
                    <a:pt x="1110" y="53"/>
                    <a:pt x="1090" y="53"/>
                  </a:cubicBezTo>
                  <a:cubicBezTo>
                    <a:pt x="1070" y="53"/>
                    <a:pt x="1070" y="53"/>
                    <a:pt x="1070" y="53"/>
                  </a:cubicBezTo>
                  <a:lnTo>
                    <a:pt x="1070" y="9"/>
                  </a:lnTo>
                  <a:close/>
                  <a:moveTo>
                    <a:pt x="1061" y="2"/>
                  </a:moveTo>
                  <a:cubicBezTo>
                    <a:pt x="1061" y="110"/>
                    <a:pt x="1061" y="110"/>
                    <a:pt x="1061" y="110"/>
                  </a:cubicBezTo>
                  <a:cubicBezTo>
                    <a:pt x="1070" y="110"/>
                    <a:pt x="1070" y="110"/>
                    <a:pt x="1070" y="110"/>
                  </a:cubicBezTo>
                  <a:cubicBezTo>
                    <a:pt x="1070" y="60"/>
                    <a:pt x="1070" y="60"/>
                    <a:pt x="1070" y="60"/>
                  </a:cubicBezTo>
                  <a:cubicBezTo>
                    <a:pt x="1091" y="60"/>
                    <a:pt x="1091" y="60"/>
                    <a:pt x="1091" y="60"/>
                  </a:cubicBezTo>
                  <a:cubicBezTo>
                    <a:pt x="1119" y="60"/>
                    <a:pt x="1127" y="44"/>
                    <a:pt x="1127" y="30"/>
                  </a:cubicBezTo>
                  <a:cubicBezTo>
                    <a:pt x="1127" y="15"/>
                    <a:pt x="1117" y="2"/>
                    <a:pt x="1091" y="2"/>
                  </a:cubicBezTo>
                  <a:lnTo>
                    <a:pt x="1061" y="2"/>
                  </a:lnTo>
                  <a:close/>
                  <a:moveTo>
                    <a:pt x="1020" y="56"/>
                  </a:moveTo>
                  <a:cubicBezTo>
                    <a:pt x="1020" y="83"/>
                    <a:pt x="999" y="104"/>
                    <a:pt x="972" y="104"/>
                  </a:cubicBezTo>
                  <a:cubicBezTo>
                    <a:pt x="945" y="104"/>
                    <a:pt x="924" y="83"/>
                    <a:pt x="924" y="56"/>
                  </a:cubicBezTo>
                  <a:cubicBezTo>
                    <a:pt x="924" y="29"/>
                    <a:pt x="945" y="8"/>
                    <a:pt x="972" y="8"/>
                  </a:cubicBezTo>
                  <a:cubicBezTo>
                    <a:pt x="999" y="8"/>
                    <a:pt x="1020" y="29"/>
                    <a:pt x="1020" y="56"/>
                  </a:cubicBezTo>
                  <a:close/>
                  <a:moveTo>
                    <a:pt x="1030" y="56"/>
                  </a:moveTo>
                  <a:cubicBezTo>
                    <a:pt x="1030" y="25"/>
                    <a:pt x="1004" y="0"/>
                    <a:pt x="972" y="0"/>
                  </a:cubicBezTo>
                  <a:cubicBezTo>
                    <a:pt x="940" y="0"/>
                    <a:pt x="915" y="25"/>
                    <a:pt x="915" y="56"/>
                  </a:cubicBezTo>
                  <a:cubicBezTo>
                    <a:pt x="915" y="87"/>
                    <a:pt x="940" y="112"/>
                    <a:pt x="972" y="112"/>
                  </a:cubicBezTo>
                  <a:cubicBezTo>
                    <a:pt x="1004" y="112"/>
                    <a:pt x="1030" y="87"/>
                    <a:pt x="1030" y="56"/>
                  </a:cubicBezTo>
                  <a:close/>
                  <a:moveTo>
                    <a:pt x="878" y="2"/>
                  </a:moveTo>
                  <a:cubicBezTo>
                    <a:pt x="870" y="2"/>
                    <a:pt x="870" y="2"/>
                    <a:pt x="870" y="2"/>
                  </a:cubicBezTo>
                  <a:cubicBezTo>
                    <a:pt x="870" y="110"/>
                    <a:pt x="870" y="110"/>
                    <a:pt x="870" y="110"/>
                  </a:cubicBezTo>
                  <a:cubicBezTo>
                    <a:pt x="878" y="110"/>
                    <a:pt x="878" y="110"/>
                    <a:pt x="878" y="110"/>
                  </a:cubicBezTo>
                  <a:lnTo>
                    <a:pt x="878" y="2"/>
                  </a:lnTo>
                  <a:close/>
                  <a:moveTo>
                    <a:pt x="788" y="2"/>
                  </a:moveTo>
                  <a:cubicBezTo>
                    <a:pt x="779" y="2"/>
                    <a:pt x="779" y="2"/>
                    <a:pt x="779" y="2"/>
                  </a:cubicBezTo>
                  <a:cubicBezTo>
                    <a:pt x="779" y="110"/>
                    <a:pt x="779" y="110"/>
                    <a:pt x="779" y="110"/>
                  </a:cubicBezTo>
                  <a:cubicBezTo>
                    <a:pt x="841" y="110"/>
                    <a:pt x="841" y="110"/>
                    <a:pt x="841" y="110"/>
                  </a:cubicBezTo>
                  <a:cubicBezTo>
                    <a:pt x="841" y="103"/>
                    <a:pt x="841" y="103"/>
                    <a:pt x="841" y="103"/>
                  </a:cubicBezTo>
                  <a:cubicBezTo>
                    <a:pt x="788" y="103"/>
                    <a:pt x="788" y="103"/>
                    <a:pt x="788" y="103"/>
                  </a:cubicBezTo>
                  <a:lnTo>
                    <a:pt x="788" y="2"/>
                  </a:lnTo>
                  <a:close/>
                  <a:moveTo>
                    <a:pt x="751" y="2"/>
                  </a:moveTo>
                  <a:cubicBezTo>
                    <a:pt x="741" y="2"/>
                    <a:pt x="741" y="2"/>
                    <a:pt x="741" y="2"/>
                  </a:cubicBezTo>
                  <a:cubicBezTo>
                    <a:pt x="705" y="45"/>
                    <a:pt x="705" y="45"/>
                    <a:pt x="705" y="45"/>
                  </a:cubicBezTo>
                  <a:cubicBezTo>
                    <a:pt x="668" y="2"/>
                    <a:pt x="668" y="2"/>
                    <a:pt x="668" y="2"/>
                  </a:cubicBezTo>
                  <a:cubicBezTo>
                    <a:pt x="658" y="2"/>
                    <a:pt x="658" y="2"/>
                    <a:pt x="658" y="2"/>
                  </a:cubicBezTo>
                  <a:cubicBezTo>
                    <a:pt x="700" y="52"/>
                    <a:pt x="700" y="52"/>
                    <a:pt x="700" y="52"/>
                  </a:cubicBezTo>
                  <a:cubicBezTo>
                    <a:pt x="700" y="110"/>
                    <a:pt x="700" y="110"/>
                    <a:pt x="700" y="110"/>
                  </a:cubicBezTo>
                  <a:cubicBezTo>
                    <a:pt x="709" y="110"/>
                    <a:pt x="709" y="110"/>
                    <a:pt x="709" y="110"/>
                  </a:cubicBezTo>
                  <a:cubicBezTo>
                    <a:pt x="709" y="52"/>
                    <a:pt x="709" y="52"/>
                    <a:pt x="709" y="52"/>
                  </a:cubicBezTo>
                  <a:lnTo>
                    <a:pt x="751" y="2"/>
                  </a:lnTo>
                  <a:close/>
                  <a:moveTo>
                    <a:pt x="593" y="2"/>
                  </a:moveTo>
                  <a:cubicBezTo>
                    <a:pt x="585" y="2"/>
                    <a:pt x="585" y="2"/>
                    <a:pt x="585" y="2"/>
                  </a:cubicBezTo>
                  <a:cubicBezTo>
                    <a:pt x="585" y="97"/>
                    <a:pt x="585" y="97"/>
                    <a:pt x="585" y="97"/>
                  </a:cubicBezTo>
                  <a:cubicBezTo>
                    <a:pt x="503" y="2"/>
                    <a:pt x="503" y="2"/>
                    <a:pt x="503" y="2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496" y="110"/>
                    <a:pt x="496" y="110"/>
                    <a:pt x="496" y="110"/>
                  </a:cubicBezTo>
                  <a:cubicBezTo>
                    <a:pt x="504" y="110"/>
                    <a:pt x="504" y="110"/>
                    <a:pt x="504" y="110"/>
                  </a:cubicBezTo>
                  <a:cubicBezTo>
                    <a:pt x="504" y="15"/>
                    <a:pt x="504" y="15"/>
                    <a:pt x="504" y="15"/>
                  </a:cubicBezTo>
                  <a:cubicBezTo>
                    <a:pt x="586" y="110"/>
                    <a:pt x="586" y="110"/>
                    <a:pt x="586" y="110"/>
                  </a:cubicBezTo>
                  <a:cubicBezTo>
                    <a:pt x="593" y="110"/>
                    <a:pt x="593" y="110"/>
                    <a:pt x="593" y="110"/>
                  </a:cubicBezTo>
                  <a:lnTo>
                    <a:pt x="593" y="2"/>
                  </a:lnTo>
                  <a:close/>
                  <a:moveTo>
                    <a:pt x="449" y="2"/>
                  </a:moveTo>
                  <a:cubicBezTo>
                    <a:pt x="449" y="61"/>
                    <a:pt x="449" y="61"/>
                    <a:pt x="449" y="61"/>
                  </a:cubicBezTo>
                  <a:cubicBezTo>
                    <a:pt x="449" y="92"/>
                    <a:pt x="430" y="104"/>
                    <a:pt x="412" y="104"/>
                  </a:cubicBezTo>
                  <a:cubicBezTo>
                    <a:pt x="392" y="104"/>
                    <a:pt x="375" y="91"/>
                    <a:pt x="375" y="63"/>
                  </a:cubicBezTo>
                  <a:cubicBezTo>
                    <a:pt x="375" y="2"/>
                    <a:pt x="375" y="2"/>
                    <a:pt x="375" y="2"/>
                  </a:cubicBezTo>
                  <a:cubicBezTo>
                    <a:pt x="366" y="2"/>
                    <a:pt x="366" y="2"/>
                    <a:pt x="366" y="2"/>
                  </a:cubicBezTo>
                  <a:cubicBezTo>
                    <a:pt x="366" y="63"/>
                    <a:pt x="366" y="63"/>
                    <a:pt x="366" y="63"/>
                  </a:cubicBezTo>
                  <a:cubicBezTo>
                    <a:pt x="366" y="96"/>
                    <a:pt x="387" y="112"/>
                    <a:pt x="412" y="112"/>
                  </a:cubicBezTo>
                  <a:cubicBezTo>
                    <a:pt x="434" y="112"/>
                    <a:pt x="457" y="98"/>
                    <a:pt x="457" y="61"/>
                  </a:cubicBezTo>
                  <a:cubicBezTo>
                    <a:pt x="457" y="2"/>
                    <a:pt x="457" y="2"/>
                    <a:pt x="457" y="2"/>
                  </a:cubicBezTo>
                  <a:lnTo>
                    <a:pt x="449" y="2"/>
                  </a:lnTo>
                  <a:close/>
                  <a:moveTo>
                    <a:pt x="286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340" y="110"/>
                    <a:pt x="340" y="110"/>
                    <a:pt x="340" y="110"/>
                  </a:cubicBezTo>
                  <a:cubicBezTo>
                    <a:pt x="340" y="103"/>
                    <a:pt x="340" y="103"/>
                    <a:pt x="340" y="103"/>
                  </a:cubicBezTo>
                  <a:cubicBezTo>
                    <a:pt x="286" y="103"/>
                    <a:pt x="286" y="103"/>
                    <a:pt x="286" y="103"/>
                  </a:cubicBezTo>
                  <a:lnTo>
                    <a:pt x="286" y="2"/>
                  </a:lnTo>
                  <a:close/>
                  <a:moveTo>
                    <a:pt x="231" y="2"/>
                  </a:moveTo>
                  <a:cubicBezTo>
                    <a:pt x="231" y="61"/>
                    <a:pt x="231" y="61"/>
                    <a:pt x="231" y="61"/>
                  </a:cubicBezTo>
                  <a:cubicBezTo>
                    <a:pt x="231" y="92"/>
                    <a:pt x="212" y="104"/>
                    <a:pt x="194" y="104"/>
                  </a:cubicBezTo>
                  <a:cubicBezTo>
                    <a:pt x="175" y="104"/>
                    <a:pt x="157" y="91"/>
                    <a:pt x="157" y="63"/>
                  </a:cubicBezTo>
                  <a:cubicBezTo>
                    <a:pt x="157" y="2"/>
                    <a:pt x="157" y="2"/>
                    <a:pt x="157" y="2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96"/>
                    <a:pt x="169" y="112"/>
                    <a:pt x="194" y="112"/>
                  </a:cubicBezTo>
                  <a:cubicBezTo>
                    <a:pt x="216" y="112"/>
                    <a:pt x="239" y="98"/>
                    <a:pt x="239" y="61"/>
                  </a:cubicBezTo>
                  <a:cubicBezTo>
                    <a:pt x="239" y="2"/>
                    <a:pt x="239" y="2"/>
                    <a:pt x="239" y="2"/>
                  </a:cubicBezTo>
                  <a:lnTo>
                    <a:pt x="231" y="2"/>
                  </a:lnTo>
                  <a:close/>
                  <a:moveTo>
                    <a:pt x="105" y="56"/>
                  </a:moveTo>
                  <a:cubicBezTo>
                    <a:pt x="105" y="83"/>
                    <a:pt x="84" y="104"/>
                    <a:pt x="57" y="104"/>
                  </a:cubicBezTo>
                  <a:cubicBezTo>
                    <a:pt x="30" y="104"/>
                    <a:pt x="9" y="83"/>
                    <a:pt x="9" y="56"/>
                  </a:cubicBezTo>
                  <a:cubicBezTo>
                    <a:pt x="9" y="29"/>
                    <a:pt x="30" y="8"/>
                    <a:pt x="57" y="8"/>
                  </a:cubicBezTo>
                  <a:cubicBezTo>
                    <a:pt x="84" y="8"/>
                    <a:pt x="105" y="29"/>
                    <a:pt x="105" y="56"/>
                  </a:cubicBezTo>
                  <a:close/>
                  <a:moveTo>
                    <a:pt x="114" y="56"/>
                  </a:moveTo>
                  <a:cubicBezTo>
                    <a:pt x="114" y="25"/>
                    <a:pt x="89" y="0"/>
                    <a:pt x="57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7"/>
                    <a:pt x="25" y="112"/>
                    <a:pt x="57" y="112"/>
                  </a:cubicBezTo>
                  <a:cubicBezTo>
                    <a:pt x="89" y="112"/>
                    <a:pt x="114" y="87"/>
                    <a:pt x="114" y="5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4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98450" y="6343650"/>
            <a:ext cx="4605338" cy="365125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4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83563" y="274638"/>
            <a:ext cx="698500" cy="2905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0B892A60-BA05-48A0-9A35-331DDAF26C25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50" name="Title Placeholder 3"/>
          <p:cNvSpPr>
            <a:spLocks noGrp="1"/>
          </p:cNvSpPr>
          <p:nvPr>
            <p:ph type="title"/>
          </p:nvPr>
        </p:nvSpPr>
        <p:spPr>
          <a:xfrm>
            <a:off x="298450" y="274638"/>
            <a:ext cx="85899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edit</a:t>
            </a:r>
            <a:r>
              <a:rPr lang="fi-FI" noProof="0" dirty="0" smtClean="0"/>
              <a:t> </a:t>
            </a:r>
            <a:r>
              <a:rPr lang="fi-FI" noProof="0" dirty="0" err="1" smtClean="0"/>
              <a:t>Master</a:t>
            </a:r>
            <a:r>
              <a:rPr lang="fi-FI" noProof="0" dirty="0" smtClean="0"/>
              <a:t> </a:t>
            </a:r>
            <a:r>
              <a:rPr lang="fi-FI" noProof="0" dirty="0" err="1" smtClean="0"/>
              <a:t>title</a:t>
            </a:r>
            <a:r>
              <a:rPr lang="fi-FI" noProof="0" dirty="0" smtClean="0"/>
              <a:t> </a:t>
            </a:r>
            <a:r>
              <a:rPr lang="fi-FI" noProof="0" dirty="0" err="1" smtClean="0"/>
              <a:t>style</a:t>
            </a:r>
            <a:endParaRPr lang="fi-FI" noProof="0" dirty="0"/>
          </a:p>
        </p:txBody>
      </p:sp>
      <p:sp>
        <p:nvSpPr>
          <p:cNvPr id="3081" name="Text Placeholder 4"/>
          <p:cNvSpPr>
            <a:spLocks noGrp="1"/>
          </p:cNvSpPr>
          <p:nvPr>
            <p:ph type="body" idx="1"/>
          </p:nvPr>
        </p:nvSpPr>
        <p:spPr bwMode="auto">
          <a:xfrm>
            <a:off x="298450" y="1600200"/>
            <a:ext cx="8589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text styles</a:t>
            </a:r>
          </a:p>
          <a:p>
            <a:pPr lvl="1"/>
            <a:r>
              <a:rPr lang="fi-FI" smtClean="0"/>
              <a:t>Second level</a:t>
            </a:r>
          </a:p>
          <a:p>
            <a:pPr lvl="2"/>
            <a:r>
              <a:rPr lang="fi-FI" smtClean="0"/>
              <a:t>Third level</a:t>
            </a:r>
          </a:p>
          <a:p>
            <a:pPr lvl="3"/>
            <a:r>
              <a:rPr lang="fi-FI" smtClean="0"/>
              <a:t>Fourth level</a:t>
            </a:r>
          </a:p>
          <a:p>
            <a:pPr lvl="4"/>
            <a:r>
              <a:rPr lang="fi-FI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ransition spd="slow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 cap="all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9pPr>
    </p:titleStyle>
    <p:bodyStyle>
      <a:lvl1pPr marL="3429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000">
          <a:solidFill>
            <a:schemeClr val="tx1"/>
          </a:solidFill>
          <a:latin typeface="Trebuchet MS" pitchFamily="34" charset="0"/>
          <a:ea typeface="+mn-ea"/>
        </a:defRPr>
      </a:lvl2pPr>
      <a:lvl3pPr marL="11430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3pPr>
      <a:lvl4pPr marL="16002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1600">
          <a:solidFill>
            <a:schemeClr val="tx1"/>
          </a:solidFill>
          <a:latin typeface="Trebuchet MS" pitchFamily="34" charset="0"/>
          <a:ea typeface="+mn-ea"/>
        </a:defRPr>
      </a:lvl4pPr>
      <a:lvl5pPr marL="20574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1600">
          <a:solidFill>
            <a:schemeClr val="tx1"/>
          </a:solidFill>
          <a:latin typeface="Trebuchet MS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47"/>
          <p:cNvSpPr>
            <a:spLocks noEditPoints="1"/>
          </p:cNvSpPr>
          <p:nvPr/>
        </p:nvSpPr>
        <p:spPr bwMode="hidden">
          <a:xfrm>
            <a:off x="0" y="0"/>
            <a:ext cx="9158288" cy="6869113"/>
          </a:xfrm>
          <a:custGeom>
            <a:avLst/>
            <a:gdLst>
              <a:gd name="T0" fmla="*/ 9066213 w 5769"/>
              <a:gd name="T1" fmla="*/ 92075 h 4327"/>
              <a:gd name="T2" fmla="*/ 9066213 w 5769"/>
              <a:gd name="T3" fmla="*/ 6777038 h 4327"/>
              <a:gd name="T4" fmla="*/ 92075 w 5769"/>
              <a:gd name="T5" fmla="*/ 6777038 h 4327"/>
              <a:gd name="T6" fmla="*/ 92075 w 5769"/>
              <a:gd name="T7" fmla="*/ 92075 h 4327"/>
              <a:gd name="T8" fmla="*/ 9066213 w 5769"/>
              <a:gd name="T9" fmla="*/ 92075 h 4327"/>
              <a:gd name="T10" fmla="*/ 9158288 w 5769"/>
              <a:gd name="T11" fmla="*/ 0 h 4327"/>
              <a:gd name="T12" fmla="*/ 0 w 5769"/>
              <a:gd name="T13" fmla="*/ 0 h 4327"/>
              <a:gd name="T14" fmla="*/ 0 w 5769"/>
              <a:gd name="T15" fmla="*/ 6869113 h 4327"/>
              <a:gd name="T16" fmla="*/ 9158288 w 5769"/>
              <a:gd name="T17" fmla="*/ 6869113 h 4327"/>
              <a:gd name="T18" fmla="*/ 9158288 w 5769"/>
              <a:gd name="T19" fmla="*/ 0 h 4327"/>
              <a:gd name="T20" fmla="*/ 9158288 w 5769"/>
              <a:gd name="T21" fmla="*/ 0 h 43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769" h="4327">
                <a:moveTo>
                  <a:pt x="5711" y="58"/>
                </a:moveTo>
                <a:lnTo>
                  <a:pt x="5711" y="4269"/>
                </a:lnTo>
                <a:lnTo>
                  <a:pt x="58" y="4269"/>
                </a:lnTo>
                <a:lnTo>
                  <a:pt x="58" y="58"/>
                </a:lnTo>
                <a:lnTo>
                  <a:pt x="5711" y="58"/>
                </a:lnTo>
                <a:close/>
                <a:moveTo>
                  <a:pt x="5769" y="0"/>
                </a:moveTo>
                <a:lnTo>
                  <a:pt x="0" y="0"/>
                </a:lnTo>
                <a:lnTo>
                  <a:pt x="0" y="4327"/>
                </a:lnTo>
                <a:lnTo>
                  <a:pt x="5769" y="4327"/>
                </a:lnTo>
                <a:lnTo>
                  <a:pt x="5769" y="0"/>
                </a:lnTo>
                <a:close/>
              </a:path>
            </a:pathLst>
          </a:custGeom>
          <a:solidFill>
            <a:srgbClr val="8E8E8B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101" name="Date Placeholder 100"/>
          <p:cNvSpPr>
            <a:spLocks noGrp="1"/>
          </p:cNvSpPr>
          <p:nvPr>
            <p:ph type="dt" sz="half" idx="2"/>
          </p:nvPr>
        </p:nvSpPr>
        <p:spPr>
          <a:xfrm>
            <a:off x="5307013" y="6343650"/>
            <a:ext cx="1071562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06B64A45-885F-4721-913C-609DC89A12C3}" type="datetime1">
              <a:rPr lang="fi-FI"/>
              <a:pPr>
                <a:defRPr/>
              </a:pPr>
              <a:t>15.1.2014</a:t>
            </a:fld>
            <a:endParaRPr lang="fi-FI" dirty="0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6753225" y="6211888"/>
            <a:ext cx="2122488" cy="376237"/>
            <a:chOff x="6753224" y="6211749"/>
            <a:chExt cx="2122488" cy="376186"/>
          </a:xfrm>
        </p:grpSpPr>
        <p:sp>
          <p:nvSpPr>
            <p:cNvPr id="4125" name="Rectangle 174"/>
            <p:cNvSpPr>
              <a:spLocks noChangeArrowheads="1"/>
            </p:cNvSpPr>
            <p:nvPr/>
          </p:nvSpPr>
          <p:spPr bwMode="white">
            <a:xfrm>
              <a:off x="8486069" y="6211749"/>
              <a:ext cx="389643" cy="376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6" name="Freeform 175"/>
            <p:cNvSpPr>
              <a:spLocks noEditPoints="1"/>
            </p:cNvSpPr>
            <p:nvPr/>
          </p:nvSpPr>
          <p:spPr bwMode="black">
            <a:xfrm>
              <a:off x="8486069" y="6211749"/>
              <a:ext cx="389643" cy="376186"/>
            </a:xfrm>
            <a:custGeom>
              <a:avLst/>
              <a:gdLst>
                <a:gd name="T0" fmla="*/ 337 w 474"/>
                <a:gd name="T1" fmla="*/ 458 h 458"/>
                <a:gd name="T2" fmla="*/ 351 w 474"/>
                <a:gd name="T3" fmla="*/ 383 h 458"/>
                <a:gd name="T4" fmla="*/ 447 w 474"/>
                <a:gd name="T5" fmla="*/ 411 h 458"/>
                <a:gd name="T6" fmla="*/ 414 w 474"/>
                <a:gd name="T7" fmla="*/ 458 h 458"/>
                <a:gd name="T8" fmla="*/ 474 w 474"/>
                <a:gd name="T9" fmla="*/ 0 h 458"/>
                <a:gd name="T10" fmla="*/ 457 w 474"/>
                <a:gd name="T11" fmla="*/ 170 h 458"/>
                <a:gd name="T12" fmla="*/ 466 w 474"/>
                <a:gd name="T13" fmla="*/ 77 h 458"/>
                <a:gd name="T14" fmla="*/ 399 w 474"/>
                <a:gd name="T15" fmla="*/ 0 h 458"/>
                <a:gd name="T16" fmla="*/ 393 w 474"/>
                <a:gd name="T17" fmla="*/ 99 h 458"/>
                <a:gd name="T18" fmla="*/ 474 w 474"/>
                <a:gd name="T19" fmla="*/ 180 h 458"/>
                <a:gd name="T20" fmla="*/ 436 w 474"/>
                <a:gd name="T21" fmla="*/ 458 h 458"/>
                <a:gd name="T22" fmla="*/ 472 w 474"/>
                <a:gd name="T23" fmla="*/ 417 h 458"/>
                <a:gd name="T24" fmla="*/ 326 w 474"/>
                <a:gd name="T25" fmla="*/ 377 h 458"/>
                <a:gd name="T26" fmla="*/ 300 w 474"/>
                <a:gd name="T27" fmla="*/ 458 h 458"/>
                <a:gd name="T28" fmla="*/ 268 w 474"/>
                <a:gd name="T29" fmla="*/ 443 h 458"/>
                <a:gd name="T30" fmla="*/ 274 w 474"/>
                <a:gd name="T31" fmla="*/ 369 h 458"/>
                <a:gd name="T32" fmla="*/ 223 w 474"/>
                <a:gd name="T33" fmla="*/ 369 h 458"/>
                <a:gd name="T34" fmla="*/ 229 w 474"/>
                <a:gd name="T35" fmla="*/ 296 h 458"/>
                <a:gd name="T36" fmla="*/ 177 w 474"/>
                <a:gd name="T37" fmla="*/ 291 h 458"/>
                <a:gd name="T38" fmla="*/ 278 w 474"/>
                <a:gd name="T39" fmla="*/ 299 h 458"/>
                <a:gd name="T40" fmla="*/ 311 w 474"/>
                <a:gd name="T41" fmla="*/ 148 h 458"/>
                <a:gd name="T42" fmla="*/ 223 w 474"/>
                <a:gd name="T43" fmla="*/ 105 h 458"/>
                <a:gd name="T44" fmla="*/ 271 w 474"/>
                <a:gd name="T45" fmla="*/ 130 h 458"/>
                <a:gd name="T46" fmla="*/ 300 w 474"/>
                <a:gd name="T47" fmla="*/ 60 h 458"/>
                <a:gd name="T48" fmla="*/ 346 w 474"/>
                <a:gd name="T49" fmla="*/ 85 h 458"/>
                <a:gd name="T50" fmla="*/ 375 w 474"/>
                <a:gd name="T51" fmla="*/ 14 h 458"/>
                <a:gd name="T52" fmla="*/ 0 w 474"/>
                <a:gd name="T53" fmla="*/ 458 h 458"/>
                <a:gd name="T54" fmla="*/ 363 w 474"/>
                <a:gd name="T55" fmla="*/ 0 h 458"/>
                <a:gd name="T56" fmla="*/ 373 w 474"/>
                <a:gd name="T57" fmla="*/ 47 h 458"/>
                <a:gd name="T58" fmla="*/ 328 w 474"/>
                <a:gd name="T59" fmla="*/ 20 h 458"/>
                <a:gd name="T60" fmla="*/ 297 w 474"/>
                <a:gd name="T61" fmla="*/ 92 h 458"/>
                <a:gd name="T62" fmla="*/ 253 w 474"/>
                <a:gd name="T63" fmla="*/ 66 h 458"/>
                <a:gd name="T64" fmla="*/ 260 w 474"/>
                <a:gd name="T65" fmla="*/ 199 h 458"/>
                <a:gd name="T66" fmla="*/ 343 w 474"/>
                <a:gd name="T67" fmla="*/ 239 h 458"/>
                <a:gd name="T68" fmla="*/ 254 w 474"/>
                <a:gd name="T69" fmla="*/ 225 h 458"/>
                <a:gd name="T70" fmla="*/ 186 w 474"/>
                <a:gd name="T71" fmla="*/ 343 h 458"/>
                <a:gd name="T72" fmla="*/ 235 w 474"/>
                <a:gd name="T73" fmla="*/ 340 h 458"/>
                <a:gd name="T74" fmla="*/ 231 w 474"/>
                <a:gd name="T75" fmla="*/ 415 h 458"/>
                <a:gd name="T76" fmla="*/ 280 w 474"/>
                <a:gd name="T77" fmla="*/ 414 h 458"/>
                <a:gd name="T78" fmla="*/ 256 w 474"/>
                <a:gd name="T79" fmla="*/ 458 h 4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74" h="458">
                  <a:moveTo>
                    <a:pt x="414" y="458"/>
                  </a:moveTo>
                  <a:lnTo>
                    <a:pt x="337" y="458"/>
                  </a:lnTo>
                  <a:lnTo>
                    <a:pt x="381" y="433"/>
                  </a:lnTo>
                  <a:lnTo>
                    <a:pt x="351" y="383"/>
                  </a:lnTo>
                  <a:lnTo>
                    <a:pt x="410" y="349"/>
                  </a:lnTo>
                  <a:lnTo>
                    <a:pt x="447" y="411"/>
                  </a:lnTo>
                  <a:lnTo>
                    <a:pt x="402" y="437"/>
                  </a:lnTo>
                  <a:lnTo>
                    <a:pt x="414" y="458"/>
                  </a:lnTo>
                  <a:close/>
                  <a:moveTo>
                    <a:pt x="420" y="0"/>
                  </a:moveTo>
                  <a:lnTo>
                    <a:pt x="474" y="0"/>
                  </a:lnTo>
                  <a:lnTo>
                    <a:pt x="474" y="160"/>
                  </a:lnTo>
                  <a:lnTo>
                    <a:pt x="457" y="170"/>
                  </a:lnTo>
                  <a:lnTo>
                    <a:pt x="418" y="105"/>
                  </a:lnTo>
                  <a:lnTo>
                    <a:pt x="466" y="77"/>
                  </a:lnTo>
                  <a:lnTo>
                    <a:pt x="420" y="0"/>
                  </a:lnTo>
                  <a:close/>
                  <a:moveTo>
                    <a:pt x="399" y="0"/>
                  </a:moveTo>
                  <a:lnTo>
                    <a:pt x="441" y="69"/>
                  </a:lnTo>
                  <a:lnTo>
                    <a:pt x="393" y="99"/>
                  </a:lnTo>
                  <a:lnTo>
                    <a:pt x="451" y="195"/>
                  </a:lnTo>
                  <a:lnTo>
                    <a:pt x="474" y="180"/>
                  </a:lnTo>
                  <a:lnTo>
                    <a:pt x="474" y="458"/>
                  </a:lnTo>
                  <a:lnTo>
                    <a:pt x="436" y="458"/>
                  </a:lnTo>
                  <a:lnTo>
                    <a:pt x="427" y="444"/>
                  </a:lnTo>
                  <a:lnTo>
                    <a:pt x="472" y="417"/>
                  </a:lnTo>
                  <a:lnTo>
                    <a:pt x="415" y="324"/>
                  </a:lnTo>
                  <a:lnTo>
                    <a:pt x="326" y="377"/>
                  </a:lnTo>
                  <a:lnTo>
                    <a:pt x="356" y="426"/>
                  </a:lnTo>
                  <a:lnTo>
                    <a:pt x="300" y="458"/>
                  </a:lnTo>
                  <a:lnTo>
                    <a:pt x="276" y="458"/>
                  </a:lnTo>
                  <a:lnTo>
                    <a:pt x="268" y="443"/>
                  </a:lnTo>
                  <a:lnTo>
                    <a:pt x="305" y="420"/>
                  </a:lnTo>
                  <a:lnTo>
                    <a:pt x="274" y="369"/>
                  </a:lnTo>
                  <a:lnTo>
                    <a:pt x="237" y="390"/>
                  </a:lnTo>
                  <a:lnTo>
                    <a:pt x="223" y="369"/>
                  </a:lnTo>
                  <a:lnTo>
                    <a:pt x="259" y="346"/>
                  </a:lnTo>
                  <a:lnTo>
                    <a:pt x="229" y="296"/>
                  </a:lnTo>
                  <a:lnTo>
                    <a:pt x="192" y="318"/>
                  </a:lnTo>
                  <a:lnTo>
                    <a:pt x="177" y="291"/>
                  </a:lnTo>
                  <a:lnTo>
                    <a:pt x="248" y="248"/>
                  </a:lnTo>
                  <a:lnTo>
                    <a:pt x="278" y="299"/>
                  </a:lnTo>
                  <a:lnTo>
                    <a:pt x="368" y="245"/>
                  </a:lnTo>
                  <a:lnTo>
                    <a:pt x="311" y="148"/>
                  </a:lnTo>
                  <a:lnTo>
                    <a:pt x="266" y="176"/>
                  </a:lnTo>
                  <a:lnTo>
                    <a:pt x="223" y="105"/>
                  </a:lnTo>
                  <a:lnTo>
                    <a:pt x="247" y="91"/>
                  </a:lnTo>
                  <a:lnTo>
                    <a:pt x="271" y="130"/>
                  </a:lnTo>
                  <a:lnTo>
                    <a:pt x="322" y="99"/>
                  </a:lnTo>
                  <a:lnTo>
                    <a:pt x="300" y="60"/>
                  </a:lnTo>
                  <a:lnTo>
                    <a:pt x="322" y="46"/>
                  </a:lnTo>
                  <a:lnTo>
                    <a:pt x="346" y="85"/>
                  </a:lnTo>
                  <a:lnTo>
                    <a:pt x="398" y="54"/>
                  </a:lnTo>
                  <a:lnTo>
                    <a:pt x="375" y="14"/>
                  </a:lnTo>
                  <a:lnTo>
                    <a:pt x="399" y="0"/>
                  </a:lnTo>
                  <a:close/>
                  <a:moveTo>
                    <a:pt x="0" y="458"/>
                  </a:moveTo>
                  <a:lnTo>
                    <a:pt x="0" y="0"/>
                  </a:lnTo>
                  <a:lnTo>
                    <a:pt x="363" y="0"/>
                  </a:lnTo>
                  <a:lnTo>
                    <a:pt x="350" y="9"/>
                  </a:lnTo>
                  <a:lnTo>
                    <a:pt x="373" y="47"/>
                  </a:lnTo>
                  <a:lnTo>
                    <a:pt x="352" y="60"/>
                  </a:lnTo>
                  <a:lnTo>
                    <a:pt x="328" y="20"/>
                  </a:lnTo>
                  <a:lnTo>
                    <a:pt x="275" y="54"/>
                  </a:lnTo>
                  <a:lnTo>
                    <a:pt x="297" y="92"/>
                  </a:lnTo>
                  <a:lnTo>
                    <a:pt x="277" y="105"/>
                  </a:lnTo>
                  <a:lnTo>
                    <a:pt x="253" y="66"/>
                  </a:lnTo>
                  <a:lnTo>
                    <a:pt x="200" y="99"/>
                  </a:lnTo>
                  <a:lnTo>
                    <a:pt x="260" y="199"/>
                  </a:lnTo>
                  <a:lnTo>
                    <a:pt x="303" y="173"/>
                  </a:lnTo>
                  <a:lnTo>
                    <a:pt x="343" y="239"/>
                  </a:lnTo>
                  <a:lnTo>
                    <a:pt x="284" y="273"/>
                  </a:lnTo>
                  <a:lnTo>
                    <a:pt x="254" y="225"/>
                  </a:lnTo>
                  <a:lnTo>
                    <a:pt x="153" y="285"/>
                  </a:lnTo>
                  <a:lnTo>
                    <a:pt x="186" y="343"/>
                  </a:lnTo>
                  <a:lnTo>
                    <a:pt x="223" y="321"/>
                  </a:lnTo>
                  <a:lnTo>
                    <a:pt x="235" y="340"/>
                  </a:lnTo>
                  <a:lnTo>
                    <a:pt x="198" y="362"/>
                  </a:lnTo>
                  <a:lnTo>
                    <a:pt x="231" y="415"/>
                  </a:lnTo>
                  <a:lnTo>
                    <a:pt x="266" y="394"/>
                  </a:lnTo>
                  <a:lnTo>
                    <a:pt x="280" y="414"/>
                  </a:lnTo>
                  <a:lnTo>
                    <a:pt x="243" y="436"/>
                  </a:lnTo>
                  <a:lnTo>
                    <a:pt x="256" y="458"/>
                  </a:lnTo>
                  <a:lnTo>
                    <a:pt x="0" y="458"/>
                  </a:lnTo>
                  <a:close/>
                </a:path>
              </a:pathLst>
            </a:cu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7" name="Freeform 176"/>
            <p:cNvSpPr>
              <a:spLocks noEditPoints="1"/>
            </p:cNvSpPr>
            <p:nvPr/>
          </p:nvSpPr>
          <p:spPr bwMode="black">
            <a:xfrm>
              <a:off x="6753224" y="6343989"/>
              <a:ext cx="1625980" cy="216841"/>
            </a:xfrm>
            <a:custGeom>
              <a:avLst/>
              <a:gdLst>
                <a:gd name="T0" fmla="*/ 1629 w 1659"/>
                <a:gd name="T1" fmla="*/ 171 h 221"/>
                <a:gd name="T2" fmla="*/ 1628 w 1659"/>
                <a:gd name="T3" fmla="*/ 221 h 221"/>
                <a:gd name="T4" fmla="*/ 1568 w 1659"/>
                <a:gd name="T5" fmla="*/ 171 h 221"/>
                <a:gd name="T6" fmla="*/ 1536 w 1659"/>
                <a:gd name="T7" fmla="*/ 176 h 221"/>
                <a:gd name="T8" fmla="*/ 1524 w 1659"/>
                <a:gd name="T9" fmla="*/ 190 h 221"/>
                <a:gd name="T10" fmla="*/ 1521 w 1659"/>
                <a:gd name="T11" fmla="*/ 216 h 221"/>
                <a:gd name="T12" fmla="*/ 1506 w 1659"/>
                <a:gd name="T13" fmla="*/ 180 h 221"/>
                <a:gd name="T14" fmla="*/ 1481 w 1659"/>
                <a:gd name="T15" fmla="*/ 221 h 221"/>
                <a:gd name="T16" fmla="*/ 1446 w 1659"/>
                <a:gd name="T17" fmla="*/ 191 h 221"/>
                <a:gd name="T18" fmla="*/ 1447 w 1659"/>
                <a:gd name="T19" fmla="*/ 166 h 221"/>
                <a:gd name="T20" fmla="*/ 1431 w 1659"/>
                <a:gd name="T21" fmla="*/ 221 h 221"/>
                <a:gd name="T22" fmla="*/ 1385 w 1659"/>
                <a:gd name="T23" fmla="*/ 216 h 221"/>
                <a:gd name="T24" fmla="*/ 1385 w 1659"/>
                <a:gd name="T25" fmla="*/ 165 h 221"/>
                <a:gd name="T26" fmla="*/ 1331 w 1659"/>
                <a:gd name="T27" fmla="*/ 166 h 221"/>
                <a:gd name="T28" fmla="*/ 1316 w 1659"/>
                <a:gd name="T29" fmla="*/ 221 h 221"/>
                <a:gd name="T30" fmla="*/ 1249 w 1659"/>
                <a:gd name="T31" fmla="*/ 192 h 221"/>
                <a:gd name="T32" fmla="*/ 1228 w 1659"/>
                <a:gd name="T33" fmla="*/ 166 h 221"/>
                <a:gd name="T34" fmla="*/ 1186 w 1659"/>
                <a:gd name="T35" fmla="*/ 221 h 221"/>
                <a:gd name="T36" fmla="*/ 1137 w 1659"/>
                <a:gd name="T37" fmla="*/ 166 h 221"/>
                <a:gd name="T38" fmla="*/ 1186 w 1659"/>
                <a:gd name="T39" fmla="*/ 221 h 221"/>
                <a:gd name="T40" fmla="*/ 1071 w 1659"/>
                <a:gd name="T41" fmla="*/ 166 h 221"/>
                <a:gd name="T42" fmla="*/ 1111 w 1659"/>
                <a:gd name="T43" fmla="*/ 166 h 221"/>
                <a:gd name="T44" fmla="*/ 1024 w 1659"/>
                <a:gd name="T45" fmla="*/ 221 h 221"/>
                <a:gd name="T46" fmla="*/ 1005 w 1659"/>
                <a:gd name="T47" fmla="*/ 196 h 221"/>
                <a:gd name="T48" fmla="*/ 964 w 1659"/>
                <a:gd name="T49" fmla="*/ 196 h 221"/>
                <a:gd name="T50" fmla="*/ 913 w 1659"/>
                <a:gd name="T51" fmla="*/ 171 h 221"/>
                <a:gd name="T52" fmla="*/ 913 w 1659"/>
                <a:gd name="T53" fmla="*/ 221 h 221"/>
                <a:gd name="T54" fmla="*/ 1650 w 1659"/>
                <a:gd name="T55" fmla="*/ 2 h 221"/>
                <a:gd name="T56" fmla="*/ 1567 w 1659"/>
                <a:gd name="T57" fmla="*/ 2 h 221"/>
                <a:gd name="T58" fmla="*/ 1650 w 1659"/>
                <a:gd name="T59" fmla="*/ 2 h 221"/>
                <a:gd name="T60" fmla="*/ 1540 w 1659"/>
                <a:gd name="T61" fmla="*/ 104 h 221"/>
                <a:gd name="T62" fmla="*/ 1393 w 1659"/>
                <a:gd name="T63" fmla="*/ 105 h 221"/>
                <a:gd name="T64" fmla="*/ 1393 w 1659"/>
                <a:gd name="T65" fmla="*/ 113 h 221"/>
                <a:gd name="T66" fmla="*/ 1256 w 1659"/>
                <a:gd name="T67" fmla="*/ 105 h 221"/>
                <a:gd name="T68" fmla="*/ 1255 w 1659"/>
                <a:gd name="T69" fmla="*/ 0 h 221"/>
                <a:gd name="T70" fmla="*/ 1130 w 1659"/>
                <a:gd name="T71" fmla="*/ 0 h 221"/>
                <a:gd name="T72" fmla="*/ 1105 w 1659"/>
                <a:gd name="T73" fmla="*/ 45 h 221"/>
                <a:gd name="T74" fmla="*/ 1127 w 1659"/>
                <a:gd name="T75" fmla="*/ 39 h 221"/>
                <a:gd name="T76" fmla="*/ 1143 w 1659"/>
                <a:gd name="T77" fmla="*/ 3 h 221"/>
                <a:gd name="T78" fmla="*/ 1059 w 1659"/>
                <a:gd name="T79" fmla="*/ 75 h 221"/>
                <a:gd name="T80" fmla="*/ 1067 w 1659"/>
                <a:gd name="T81" fmla="*/ 75 h 221"/>
                <a:gd name="T82" fmla="*/ 854 w 1659"/>
                <a:gd name="T83" fmla="*/ 2 h 221"/>
                <a:gd name="T84" fmla="*/ 948 w 1659"/>
                <a:gd name="T85" fmla="*/ 2 h 221"/>
                <a:gd name="T86" fmla="*/ 788 w 1659"/>
                <a:gd name="T87" fmla="*/ 111 h 221"/>
                <a:gd name="T88" fmla="*/ 726 w 1659"/>
                <a:gd name="T89" fmla="*/ 2 h 221"/>
                <a:gd name="T90" fmla="*/ 678 w 1659"/>
                <a:gd name="T91" fmla="*/ 7 h 221"/>
                <a:gd name="T92" fmla="*/ 622 w 1659"/>
                <a:gd name="T93" fmla="*/ 93 h 221"/>
                <a:gd name="T94" fmla="*/ 653 w 1659"/>
                <a:gd name="T95" fmla="*/ 8 h 221"/>
                <a:gd name="T96" fmla="*/ 573 w 1659"/>
                <a:gd name="T97" fmla="*/ 30 h 221"/>
                <a:gd name="T98" fmla="*/ 518 w 1659"/>
                <a:gd name="T99" fmla="*/ 111 h 221"/>
                <a:gd name="T100" fmla="*/ 591 w 1659"/>
                <a:gd name="T101" fmla="*/ 111 h 221"/>
                <a:gd name="T102" fmla="*/ 546 w 1659"/>
                <a:gd name="T103" fmla="*/ 2 h 221"/>
                <a:gd name="T104" fmla="*/ 484 w 1659"/>
                <a:gd name="T105" fmla="*/ 111 h 221"/>
                <a:gd name="T106" fmla="*/ 482 w 1659"/>
                <a:gd name="T107" fmla="*/ 53 h 221"/>
                <a:gd name="T108" fmla="*/ 397 w 1659"/>
                <a:gd name="T109" fmla="*/ 2 h 221"/>
                <a:gd name="T110" fmla="*/ 349 w 1659"/>
                <a:gd name="T111" fmla="*/ 113 h 221"/>
                <a:gd name="T112" fmla="*/ 269 w 1659"/>
                <a:gd name="T113" fmla="*/ 111 h 221"/>
                <a:gd name="T114" fmla="*/ 219 w 1659"/>
                <a:gd name="T115" fmla="*/ 98 h 221"/>
                <a:gd name="T116" fmla="*/ 137 w 1659"/>
                <a:gd name="T117" fmla="*/ 15 h 221"/>
                <a:gd name="T118" fmla="*/ 83 w 1659"/>
                <a:gd name="T119" fmla="*/ 62 h 221"/>
                <a:gd name="T120" fmla="*/ 0 w 1659"/>
                <a:gd name="T121" fmla="*/ 63 h 2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59" h="221">
                  <a:moveTo>
                    <a:pt x="1629" y="171"/>
                  </a:moveTo>
                  <a:cubicBezTo>
                    <a:pt x="1616" y="171"/>
                    <a:pt x="1606" y="181"/>
                    <a:pt x="1606" y="193"/>
                  </a:cubicBezTo>
                  <a:cubicBezTo>
                    <a:pt x="1606" y="206"/>
                    <a:pt x="1616" y="216"/>
                    <a:pt x="1629" y="216"/>
                  </a:cubicBezTo>
                  <a:cubicBezTo>
                    <a:pt x="1641" y="216"/>
                    <a:pt x="1651" y="206"/>
                    <a:pt x="1651" y="193"/>
                  </a:cubicBezTo>
                  <a:cubicBezTo>
                    <a:pt x="1651" y="181"/>
                    <a:pt x="1641" y="171"/>
                    <a:pt x="1629" y="171"/>
                  </a:cubicBezTo>
                  <a:close/>
                  <a:moveTo>
                    <a:pt x="1628" y="221"/>
                  </a:moveTo>
                  <a:cubicBezTo>
                    <a:pt x="1612" y="221"/>
                    <a:pt x="1599" y="209"/>
                    <a:pt x="1599" y="193"/>
                  </a:cubicBezTo>
                  <a:cubicBezTo>
                    <a:pt x="1599" y="177"/>
                    <a:pt x="1612" y="165"/>
                    <a:pt x="1628" y="165"/>
                  </a:cubicBezTo>
                  <a:cubicBezTo>
                    <a:pt x="1645" y="165"/>
                    <a:pt x="1657" y="177"/>
                    <a:pt x="1657" y="193"/>
                  </a:cubicBezTo>
                  <a:cubicBezTo>
                    <a:pt x="1657" y="209"/>
                    <a:pt x="1645" y="221"/>
                    <a:pt x="1628" y="221"/>
                  </a:cubicBezTo>
                  <a:close/>
                  <a:moveTo>
                    <a:pt x="1594" y="171"/>
                  </a:moveTo>
                  <a:cubicBezTo>
                    <a:pt x="1574" y="171"/>
                    <a:pt x="1574" y="171"/>
                    <a:pt x="1574" y="171"/>
                  </a:cubicBezTo>
                  <a:cubicBezTo>
                    <a:pt x="1574" y="221"/>
                    <a:pt x="1574" y="221"/>
                    <a:pt x="1574" y="221"/>
                  </a:cubicBezTo>
                  <a:cubicBezTo>
                    <a:pt x="1568" y="221"/>
                    <a:pt x="1568" y="221"/>
                    <a:pt x="1568" y="221"/>
                  </a:cubicBezTo>
                  <a:cubicBezTo>
                    <a:pt x="1568" y="171"/>
                    <a:pt x="1568" y="171"/>
                    <a:pt x="1568" y="171"/>
                  </a:cubicBezTo>
                  <a:cubicBezTo>
                    <a:pt x="1548" y="171"/>
                    <a:pt x="1548" y="171"/>
                    <a:pt x="1548" y="171"/>
                  </a:cubicBezTo>
                  <a:cubicBezTo>
                    <a:pt x="1548" y="166"/>
                    <a:pt x="1548" y="166"/>
                    <a:pt x="1548" y="166"/>
                  </a:cubicBezTo>
                  <a:cubicBezTo>
                    <a:pt x="1594" y="166"/>
                    <a:pt x="1594" y="166"/>
                    <a:pt x="1594" y="166"/>
                  </a:cubicBezTo>
                  <a:lnTo>
                    <a:pt x="1594" y="171"/>
                  </a:lnTo>
                  <a:close/>
                  <a:moveTo>
                    <a:pt x="1536" y="176"/>
                  </a:moveTo>
                  <a:cubicBezTo>
                    <a:pt x="1529" y="172"/>
                    <a:pt x="1526" y="171"/>
                    <a:pt x="1523" y="171"/>
                  </a:cubicBezTo>
                  <a:cubicBezTo>
                    <a:pt x="1517" y="171"/>
                    <a:pt x="1512" y="175"/>
                    <a:pt x="1512" y="180"/>
                  </a:cubicBezTo>
                  <a:cubicBezTo>
                    <a:pt x="1512" y="183"/>
                    <a:pt x="1514" y="185"/>
                    <a:pt x="1516" y="187"/>
                  </a:cubicBezTo>
                  <a:cubicBezTo>
                    <a:pt x="1517" y="187"/>
                    <a:pt x="1518" y="188"/>
                    <a:pt x="1520" y="189"/>
                  </a:cubicBezTo>
                  <a:cubicBezTo>
                    <a:pt x="1524" y="190"/>
                    <a:pt x="1524" y="190"/>
                    <a:pt x="1524" y="190"/>
                  </a:cubicBezTo>
                  <a:cubicBezTo>
                    <a:pt x="1531" y="193"/>
                    <a:pt x="1538" y="196"/>
                    <a:pt x="1538" y="206"/>
                  </a:cubicBezTo>
                  <a:cubicBezTo>
                    <a:pt x="1538" y="215"/>
                    <a:pt x="1530" y="221"/>
                    <a:pt x="1521" y="221"/>
                  </a:cubicBezTo>
                  <a:cubicBezTo>
                    <a:pt x="1517" y="221"/>
                    <a:pt x="1512" y="220"/>
                    <a:pt x="1507" y="217"/>
                  </a:cubicBezTo>
                  <a:cubicBezTo>
                    <a:pt x="1507" y="209"/>
                    <a:pt x="1507" y="209"/>
                    <a:pt x="1507" y="209"/>
                  </a:cubicBezTo>
                  <a:cubicBezTo>
                    <a:pt x="1514" y="214"/>
                    <a:pt x="1517" y="216"/>
                    <a:pt x="1521" y="216"/>
                  </a:cubicBezTo>
                  <a:cubicBezTo>
                    <a:pt x="1527" y="216"/>
                    <a:pt x="1531" y="211"/>
                    <a:pt x="1531" y="206"/>
                  </a:cubicBezTo>
                  <a:cubicBezTo>
                    <a:pt x="1531" y="203"/>
                    <a:pt x="1530" y="201"/>
                    <a:pt x="1528" y="199"/>
                  </a:cubicBezTo>
                  <a:cubicBezTo>
                    <a:pt x="1527" y="198"/>
                    <a:pt x="1525" y="197"/>
                    <a:pt x="1524" y="197"/>
                  </a:cubicBezTo>
                  <a:cubicBezTo>
                    <a:pt x="1522" y="196"/>
                    <a:pt x="1521" y="196"/>
                    <a:pt x="1519" y="195"/>
                  </a:cubicBezTo>
                  <a:cubicBezTo>
                    <a:pt x="1513" y="193"/>
                    <a:pt x="1506" y="190"/>
                    <a:pt x="1506" y="180"/>
                  </a:cubicBezTo>
                  <a:cubicBezTo>
                    <a:pt x="1506" y="172"/>
                    <a:pt x="1513" y="165"/>
                    <a:pt x="1522" y="165"/>
                  </a:cubicBezTo>
                  <a:cubicBezTo>
                    <a:pt x="1527" y="165"/>
                    <a:pt x="1531" y="166"/>
                    <a:pt x="1535" y="169"/>
                  </a:cubicBezTo>
                  <a:lnTo>
                    <a:pt x="1536" y="176"/>
                  </a:lnTo>
                  <a:close/>
                  <a:moveTo>
                    <a:pt x="1488" y="221"/>
                  </a:moveTo>
                  <a:cubicBezTo>
                    <a:pt x="1481" y="221"/>
                    <a:pt x="1481" y="221"/>
                    <a:pt x="1481" y="221"/>
                  </a:cubicBezTo>
                  <a:cubicBezTo>
                    <a:pt x="1481" y="166"/>
                    <a:pt x="1481" y="166"/>
                    <a:pt x="1481" y="166"/>
                  </a:cubicBezTo>
                  <a:cubicBezTo>
                    <a:pt x="1488" y="166"/>
                    <a:pt x="1488" y="166"/>
                    <a:pt x="1488" y="166"/>
                  </a:cubicBezTo>
                  <a:lnTo>
                    <a:pt x="1488" y="221"/>
                  </a:lnTo>
                  <a:close/>
                  <a:moveTo>
                    <a:pt x="1437" y="191"/>
                  </a:moveTo>
                  <a:cubicBezTo>
                    <a:pt x="1446" y="191"/>
                    <a:pt x="1446" y="191"/>
                    <a:pt x="1446" y="191"/>
                  </a:cubicBezTo>
                  <a:cubicBezTo>
                    <a:pt x="1455" y="191"/>
                    <a:pt x="1459" y="186"/>
                    <a:pt x="1459" y="181"/>
                  </a:cubicBezTo>
                  <a:cubicBezTo>
                    <a:pt x="1459" y="176"/>
                    <a:pt x="1455" y="171"/>
                    <a:pt x="1447" y="171"/>
                  </a:cubicBezTo>
                  <a:cubicBezTo>
                    <a:pt x="1437" y="171"/>
                    <a:pt x="1437" y="171"/>
                    <a:pt x="1437" y="171"/>
                  </a:cubicBezTo>
                  <a:lnTo>
                    <a:pt x="1437" y="191"/>
                  </a:lnTo>
                  <a:close/>
                  <a:moveTo>
                    <a:pt x="1447" y="166"/>
                  </a:moveTo>
                  <a:cubicBezTo>
                    <a:pt x="1460" y="166"/>
                    <a:pt x="1465" y="173"/>
                    <a:pt x="1465" y="181"/>
                  </a:cubicBezTo>
                  <a:cubicBezTo>
                    <a:pt x="1465" y="188"/>
                    <a:pt x="1461" y="196"/>
                    <a:pt x="1446" y="196"/>
                  </a:cubicBezTo>
                  <a:cubicBezTo>
                    <a:pt x="1437" y="196"/>
                    <a:pt x="1437" y="196"/>
                    <a:pt x="1437" y="196"/>
                  </a:cubicBezTo>
                  <a:cubicBezTo>
                    <a:pt x="1437" y="221"/>
                    <a:pt x="1437" y="221"/>
                    <a:pt x="1437" y="221"/>
                  </a:cubicBezTo>
                  <a:cubicBezTo>
                    <a:pt x="1431" y="221"/>
                    <a:pt x="1431" y="221"/>
                    <a:pt x="1431" y="221"/>
                  </a:cubicBezTo>
                  <a:cubicBezTo>
                    <a:pt x="1431" y="166"/>
                    <a:pt x="1431" y="166"/>
                    <a:pt x="1431" y="166"/>
                  </a:cubicBezTo>
                  <a:lnTo>
                    <a:pt x="1447" y="166"/>
                  </a:lnTo>
                  <a:close/>
                  <a:moveTo>
                    <a:pt x="1385" y="171"/>
                  </a:moveTo>
                  <a:cubicBezTo>
                    <a:pt x="1373" y="171"/>
                    <a:pt x="1363" y="181"/>
                    <a:pt x="1363" y="193"/>
                  </a:cubicBezTo>
                  <a:cubicBezTo>
                    <a:pt x="1363" y="206"/>
                    <a:pt x="1373" y="216"/>
                    <a:pt x="1385" y="216"/>
                  </a:cubicBezTo>
                  <a:cubicBezTo>
                    <a:pt x="1398" y="216"/>
                    <a:pt x="1408" y="206"/>
                    <a:pt x="1408" y="193"/>
                  </a:cubicBezTo>
                  <a:cubicBezTo>
                    <a:pt x="1408" y="181"/>
                    <a:pt x="1398" y="171"/>
                    <a:pt x="1385" y="171"/>
                  </a:cubicBezTo>
                  <a:close/>
                  <a:moveTo>
                    <a:pt x="1385" y="221"/>
                  </a:moveTo>
                  <a:cubicBezTo>
                    <a:pt x="1369" y="221"/>
                    <a:pt x="1356" y="209"/>
                    <a:pt x="1356" y="193"/>
                  </a:cubicBezTo>
                  <a:cubicBezTo>
                    <a:pt x="1356" y="177"/>
                    <a:pt x="1369" y="165"/>
                    <a:pt x="1385" y="165"/>
                  </a:cubicBezTo>
                  <a:cubicBezTo>
                    <a:pt x="1401" y="165"/>
                    <a:pt x="1414" y="177"/>
                    <a:pt x="1414" y="193"/>
                  </a:cubicBezTo>
                  <a:cubicBezTo>
                    <a:pt x="1414" y="209"/>
                    <a:pt x="1401" y="221"/>
                    <a:pt x="1385" y="221"/>
                  </a:cubicBezTo>
                  <a:close/>
                  <a:moveTo>
                    <a:pt x="1337" y="221"/>
                  </a:moveTo>
                  <a:cubicBezTo>
                    <a:pt x="1331" y="221"/>
                    <a:pt x="1331" y="221"/>
                    <a:pt x="1331" y="221"/>
                  </a:cubicBezTo>
                  <a:cubicBezTo>
                    <a:pt x="1331" y="166"/>
                    <a:pt x="1331" y="166"/>
                    <a:pt x="1331" y="166"/>
                  </a:cubicBezTo>
                  <a:cubicBezTo>
                    <a:pt x="1337" y="166"/>
                    <a:pt x="1337" y="166"/>
                    <a:pt x="1337" y="166"/>
                  </a:cubicBezTo>
                  <a:lnTo>
                    <a:pt x="1337" y="221"/>
                  </a:lnTo>
                  <a:close/>
                  <a:moveTo>
                    <a:pt x="1290" y="215"/>
                  </a:moveTo>
                  <a:cubicBezTo>
                    <a:pt x="1316" y="215"/>
                    <a:pt x="1316" y="215"/>
                    <a:pt x="1316" y="215"/>
                  </a:cubicBezTo>
                  <a:cubicBezTo>
                    <a:pt x="1316" y="221"/>
                    <a:pt x="1316" y="221"/>
                    <a:pt x="1316" y="221"/>
                  </a:cubicBezTo>
                  <a:cubicBezTo>
                    <a:pt x="1284" y="221"/>
                    <a:pt x="1284" y="221"/>
                    <a:pt x="1284" y="221"/>
                  </a:cubicBezTo>
                  <a:cubicBezTo>
                    <a:pt x="1284" y="166"/>
                    <a:pt x="1284" y="166"/>
                    <a:pt x="1284" y="166"/>
                  </a:cubicBezTo>
                  <a:cubicBezTo>
                    <a:pt x="1290" y="166"/>
                    <a:pt x="1290" y="166"/>
                    <a:pt x="1290" y="166"/>
                  </a:cubicBezTo>
                  <a:lnTo>
                    <a:pt x="1290" y="215"/>
                  </a:lnTo>
                  <a:close/>
                  <a:moveTo>
                    <a:pt x="1249" y="192"/>
                  </a:moveTo>
                  <a:cubicBezTo>
                    <a:pt x="1249" y="221"/>
                    <a:pt x="1249" y="221"/>
                    <a:pt x="1249" y="221"/>
                  </a:cubicBezTo>
                  <a:cubicBezTo>
                    <a:pt x="1242" y="221"/>
                    <a:pt x="1242" y="221"/>
                    <a:pt x="1242" y="221"/>
                  </a:cubicBezTo>
                  <a:cubicBezTo>
                    <a:pt x="1242" y="192"/>
                    <a:pt x="1242" y="192"/>
                    <a:pt x="1242" y="192"/>
                  </a:cubicBezTo>
                  <a:cubicBezTo>
                    <a:pt x="1221" y="166"/>
                    <a:pt x="1221" y="166"/>
                    <a:pt x="1221" y="166"/>
                  </a:cubicBezTo>
                  <a:cubicBezTo>
                    <a:pt x="1228" y="166"/>
                    <a:pt x="1228" y="166"/>
                    <a:pt x="1228" y="166"/>
                  </a:cubicBezTo>
                  <a:cubicBezTo>
                    <a:pt x="1246" y="186"/>
                    <a:pt x="1246" y="186"/>
                    <a:pt x="1246" y="186"/>
                  </a:cubicBezTo>
                  <a:cubicBezTo>
                    <a:pt x="1263" y="166"/>
                    <a:pt x="1263" y="166"/>
                    <a:pt x="1263" y="166"/>
                  </a:cubicBezTo>
                  <a:cubicBezTo>
                    <a:pt x="1270" y="166"/>
                    <a:pt x="1270" y="166"/>
                    <a:pt x="1270" y="166"/>
                  </a:cubicBezTo>
                  <a:lnTo>
                    <a:pt x="1249" y="192"/>
                  </a:lnTo>
                  <a:close/>
                  <a:moveTo>
                    <a:pt x="1186" y="221"/>
                  </a:moveTo>
                  <a:cubicBezTo>
                    <a:pt x="1181" y="221"/>
                    <a:pt x="1181" y="221"/>
                    <a:pt x="1181" y="221"/>
                  </a:cubicBezTo>
                  <a:cubicBezTo>
                    <a:pt x="1143" y="176"/>
                    <a:pt x="1143" y="176"/>
                    <a:pt x="1143" y="176"/>
                  </a:cubicBezTo>
                  <a:cubicBezTo>
                    <a:pt x="1143" y="221"/>
                    <a:pt x="1143" y="221"/>
                    <a:pt x="1143" y="221"/>
                  </a:cubicBezTo>
                  <a:cubicBezTo>
                    <a:pt x="1137" y="221"/>
                    <a:pt x="1137" y="221"/>
                    <a:pt x="1137" y="221"/>
                  </a:cubicBezTo>
                  <a:cubicBezTo>
                    <a:pt x="1137" y="166"/>
                    <a:pt x="1137" y="166"/>
                    <a:pt x="1137" y="166"/>
                  </a:cubicBezTo>
                  <a:cubicBezTo>
                    <a:pt x="1142" y="166"/>
                    <a:pt x="1142" y="166"/>
                    <a:pt x="1142" y="166"/>
                  </a:cubicBezTo>
                  <a:cubicBezTo>
                    <a:pt x="1180" y="210"/>
                    <a:pt x="1180" y="210"/>
                    <a:pt x="1180" y="210"/>
                  </a:cubicBezTo>
                  <a:cubicBezTo>
                    <a:pt x="1180" y="166"/>
                    <a:pt x="1180" y="166"/>
                    <a:pt x="1180" y="166"/>
                  </a:cubicBezTo>
                  <a:cubicBezTo>
                    <a:pt x="1186" y="166"/>
                    <a:pt x="1186" y="166"/>
                    <a:pt x="1186" y="166"/>
                  </a:cubicBezTo>
                  <a:lnTo>
                    <a:pt x="1186" y="221"/>
                  </a:lnTo>
                  <a:close/>
                  <a:moveTo>
                    <a:pt x="1117" y="166"/>
                  </a:moveTo>
                  <a:cubicBezTo>
                    <a:pt x="1117" y="196"/>
                    <a:pt x="1117" y="196"/>
                    <a:pt x="1117" y="196"/>
                  </a:cubicBezTo>
                  <a:cubicBezTo>
                    <a:pt x="1117" y="214"/>
                    <a:pt x="1105" y="221"/>
                    <a:pt x="1094" y="221"/>
                  </a:cubicBezTo>
                  <a:cubicBezTo>
                    <a:pt x="1081" y="221"/>
                    <a:pt x="1071" y="213"/>
                    <a:pt x="1071" y="197"/>
                  </a:cubicBezTo>
                  <a:cubicBezTo>
                    <a:pt x="1071" y="166"/>
                    <a:pt x="1071" y="166"/>
                    <a:pt x="1071" y="166"/>
                  </a:cubicBezTo>
                  <a:cubicBezTo>
                    <a:pt x="1077" y="166"/>
                    <a:pt x="1077" y="166"/>
                    <a:pt x="1077" y="166"/>
                  </a:cubicBezTo>
                  <a:cubicBezTo>
                    <a:pt x="1077" y="196"/>
                    <a:pt x="1077" y="196"/>
                    <a:pt x="1077" y="196"/>
                  </a:cubicBezTo>
                  <a:cubicBezTo>
                    <a:pt x="1077" y="210"/>
                    <a:pt x="1085" y="216"/>
                    <a:pt x="1094" y="216"/>
                  </a:cubicBezTo>
                  <a:cubicBezTo>
                    <a:pt x="1102" y="216"/>
                    <a:pt x="1111" y="210"/>
                    <a:pt x="1111" y="196"/>
                  </a:cubicBezTo>
                  <a:cubicBezTo>
                    <a:pt x="1111" y="166"/>
                    <a:pt x="1111" y="166"/>
                    <a:pt x="1111" y="166"/>
                  </a:cubicBezTo>
                  <a:lnTo>
                    <a:pt x="1117" y="166"/>
                  </a:lnTo>
                  <a:close/>
                  <a:moveTo>
                    <a:pt x="1031" y="215"/>
                  </a:moveTo>
                  <a:cubicBezTo>
                    <a:pt x="1057" y="215"/>
                    <a:pt x="1057" y="215"/>
                    <a:pt x="1057" y="215"/>
                  </a:cubicBezTo>
                  <a:cubicBezTo>
                    <a:pt x="1057" y="221"/>
                    <a:pt x="1057" y="221"/>
                    <a:pt x="1057" y="221"/>
                  </a:cubicBezTo>
                  <a:cubicBezTo>
                    <a:pt x="1024" y="221"/>
                    <a:pt x="1024" y="221"/>
                    <a:pt x="1024" y="221"/>
                  </a:cubicBezTo>
                  <a:cubicBezTo>
                    <a:pt x="1024" y="166"/>
                    <a:pt x="1024" y="166"/>
                    <a:pt x="1024" y="166"/>
                  </a:cubicBezTo>
                  <a:cubicBezTo>
                    <a:pt x="1031" y="166"/>
                    <a:pt x="1031" y="166"/>
                    <a:pt x="1031" y="166"/>
                  </a:cubicBezTo>
                  <a:lnTo>
                    <a:pt x="1031" y="215"/>
                  </a:lnTo>
                  <a:close/>
                  <a:moveTo>
                    <a:pt x="1005" y="166"/>
                  </a:moveTo>
                  <a:cubicBezTo>
                    <a:pt x="1005" y="196"/>
                    <a:pt x="1005" y="196"/>
                    <a:pt x="1005" y="196"/>
                  </a:cubicBezTo>
                  <a:cubicBezTo>
                    <a:pt x="1005" y="214"/>
                    <a:pt x="993" y="221"/>
                    <a:pt x="981" y="221"/>
                  </a:cubicBezTo>
                  <a:cubicBezTo>
                    <a:pt x="969" y="221"/>
                    <a:pt x="958" y="213"/>
                    <a:pt x="958" y="197"/>
                  </a:cubicBezTo>
                  <a:cubicBezTo>
                    <a:pt x="958" y="166"/>
                    <a:pt x="958" y="166"/>
                    <a:pt x="958" y="166"/>
                  </a:cubicBezTo>
                  <a:cubicBezTo>
                    <a:pt x="964" y="166"/>
                    <a:pt x="964" y="166"/>
                    <a:pt x="964" y="166"/>
                  </a:cubicBezTo>
                  <a:cubicBezTo>
                    <a:pt x="964" y="196"/>
                    <a:pt x="964" y="196"/>
                    <a:pt x="964" y="196"/>
                  </a:cubicBezTo>
                  <a:cubicBezTo>
                    <a:pt x="964" y="210"/>
                    <a:pt x="973" y="216"/>
                    <a:pt x="981" y="216"/>
                  </a:cubicBezTo>
                  <a:cubicBezTo>
                    <a:pt x="990" y="216"/>
                    <a:pt x="998" y="210"/>
                    <a:pt x="998" y="196"/>
                  </a:cubicBezTo>
                  <a:cubicBezTo>
                    <a:pt x="998" y="166"/>
                    <a:pt x="998" y="166"/>
                    <a:pt x="998" y="166"/>
                  </a:cubicBezTo>
                  <a:lnTo>
                    <a:pt x="1005" y="166"/>
                  </a:lnTo>
                  <a:close/>
                  <a:moveTo>
                    <a:pt x="913" y="171"/>
                  </a:moveTo>
                  <a:cubicBezTo>
                    <a:pt x="900" y="171"/>
                    <a:pt x="890" y="181"/>
                    <a:pt x="890" y="193"/>
                  </a:cubicBezTo>
                  <a:cubicBezTo>
                    <a:pt x="890" y="206"/>
                    <a:pt x="900" y="216"/>
                    <a:pt x="913" y="216"/>
                  </a:cubicBezTo>
                  <a:cubicBezTo>
                    <a:pt x="926" y="216"/>
                    <a:pt x="935" y="206"/>
                    <a:pt x="935" y="193"/>
                  </a:cubicBezTo>
                  <a:cubicBezTo>
                    <a:pt x="935" y="181"/>
                    <a:pt x="926" y="171"/>
                    <a:pt x="913" y="171"/>
                  </a:cubicBezTo>
                  <a:close/>
                  <a:moveTo>
                    <a:pt x="913" y="221"/>
                  </a:moveTo>
                  <a:cubicBezTo>
                    <a:pt x="897" y="221"/>
                    <a:pt x="884" y="209"/>
                    <a:pt x="884" y="193"/>
                  </a:cubicBezTo>
                  <a:cubicBezTo>
                    <a:pt x="884" y="177"/>
                    <a:pt x="897" y="165"/>
                    <a:pt x="913" y="165"/>
                  </a:cubicBezTo>
                  <a:cubicBezTo>
                    <a:pt x="929" y="165"/>
                    <a:pt x="942" y="177"/>
                    <a:pt x="942" y="193"/>
                  </a:cubicBezTo>
                  <a:cubicBezTo>
                    <a:pt x="942" y="209"/>
                    <a:pt x="929" y="221"/>
                    <a:pt x="913" y="221"/>
                  </a:cubicBezTo>
                  <a:close/>
                  <a:moveTo>
                    <a:pt x="1650" y="2"/>
                  </a:moveTo>
                  <a:cubicBezTo>
                    <a:pt x="1650" y="62"/>
                    <a:pt x="1650" y="62"/>
                    <a:pt x="1650" y="62"/>
                  </a:cubicBezTo>
                  <a:cubicBezTo>
                    <a:pt x="1650" y="93"/>
                    <a:pt x="1631" y="105"/>
                    <a:pt x="1613" y="105"/>
                  </a:cubicBezTo>
                  <a:cubicBezTo>
                    <a:pt x="1593" y="105"/>
                    <a:pt x="1575" y="92"/>
                    <a:pt x="1575" y="63"/>
                  </a:cubicBezTo>
                  <a:cubicBezTo>
                    <a:pt x="1575" y="2"/>
                    <a:pt x="1575" y="2"/>
                    <a:pt x="1575" y="2"/>
                  </a:cubicBezTo>
                  <a:cubicBezTo>
                    <a:pt x="1567" y="2"/>
                    <a:pt x="1567" y="2"/>
                    <a:pt x="1567" y="2"/>
                  </a:cubicBezTo>
                  <a:cubicBezTo>
                    <a:pt x="1567" y="63"/>
                    <a:pt x="1567" y="63"/>
                    <a:pt x="1567" y="63"/>
                  </a:cubicBezTo>
                  <a:cubicBezTo>
                    <a:pt x="1567" y="96"/>
                    <a:pt x="1588" y="113"/>
                    <a:pt x="1613" y="113"/>
                  </a:cubicBezTo>
                  <a:cubicBezTo>
                    <a:pt x="1635" y="113"/>
                    <a:pt x="1659" y="99"/>
                    <a:pt x="1659" y="62"/>
                  </a:cubicBezTo>
                  <a:cubicBezTo>
                    <a:pt x="1659" y="2"/>
                    <a:pt x="1659" y="2"/>
                    <a:pt x="1659" y="2"/>
                  </a:cubicBezTo>
                  <a:lnTo>
                    <a:pt x="1650" y="2"/>
                  </a:lnTo>
                  <a:close/>
                  <a:moveTo>
                    <a:pt x="1486" y="2"/>
                  </a:moveTo>
                  <a:cubicBezTo>
                    <a:pt x="1477" y="2"/>
                    <a:pt x="1477" y="2"/>
                    <a:pt x="1477" y="2"/>
                  </a:cubicBezTo>
                  <a:cubicBezTo>
                    <a:pt x="1477" y="111"/>
                    <a:pt x="1477" y="111"/>
                    <a:pt x="1477" y="111"/>
                  </a:cubicBezTo>
                  <a:cubicBezTo>
                    <a:pt x="1540" y="111"/>
                    <a:pt x="1540" y="111"/>
                    <a:pt x="1540" y="111"/>
                  </a:cubicBezTo>
                  <a:cubicBezTo>
                    <a:pt x="1540" y="104"/>
                    <a:pt x="1540" y="104"/>
                    <a:pt x="1540" y="104"/>
                  </a:cubicBezTo>
                  <a:cubicBezTo>
                    <a:pt x="1486" y="104"/>
                    <a:pt x="1486" y="104"/>
                    <a:pt x="1486" y="104"/>
                  </a:cubicBezTo>
                  <a:lnTo>
                    <a:pt x="1486" y="2"/>
                  </a:lnTo>
                  <a:close/>
                  <a:moveTo>
                    <a:pt x="1430" y="2"/>
                  </a:moveTo>
                  <a:cubicBezTo>
                    <a:pt x="1430" y="62"/>
                    <a:pt x="1430" y="62"/>
                    <a:pt x="1430" y="62"/>
                  </a:cubicBezTo>
                  <a:cubicBezTo>
                    <a:pt x="1430" y="93"/>
                    <a:pt x="1411" y="105"/>
                    <a:pt x="1393" y="105"/>
                  </a:cubicBezTo>
                  <a:cubicBezTo>
                    <a:pt x="1373" y="105"/>
                    <a:pt x="1355" y="92"/>
                    <a:pt x="1355" y="63"/>
                  </a:cubicBezTo>
                  <a:cubicBezTo>
                    <a:pt x="1355" y="2"/>
                    <a:pt x="1355" y="2"/>
                    <a:pt x="1355" y="2"/>
                  </a:cubicBezTo>
                  <a:cubicBezTo>
                    <a:pt x="1347" y="2"/>
                    <a:pt x="1347" y="2"/>
                    <a:pt x="1347" y="2"/>
                  </a:cubicBezTo>
                  <a:cubicBezTo>
                    <a:pt x="1347" y="63"/>
                    <a:pt x="1347" y="63"/>
                    <a:pt x="1347" y="63"/>
                  </a:cubicBezTo>
                  <a:cubicBezTo>
                    <a:pt x="1347" y="96"/>
                    <a:pt x="1368" y="113"/>
                    <a:pt x="1393" y="113"/>
                  </a:cubicBezTo>
                  <a:cubicBezTo>
                    <a:pt x="1415" y="113"/>
                    <a:pt x="1439" y="99"/>
                    <a:pt x="1439" y="62"/>
                  </a:cubicBezTo>
                  <a:cubicBezTo>
                    <a:pt x="1439" y="2"/>
                    <a:pt x="1439" y="2"/>
                    <a:pt x="1439" y="2"/>
                  </a:cubicBezTo>
                  <a:lnTo>
                    <a:pt x="1430" y="2"/>
                  </a:lnTo>
                  <a:close/>
                  <a:moveTo>
                    <a:pt x="1304" y="57"/>
                  </a:moveTo>
                  <a:cubicBezTo>
                    <a:pt x="1304" y="84"/>
                    <a:pt x="1283" y="105"/>
                    <a:pt x="1256" y="105"/>
                  </a:cubicBezTo>
                  <a:cubicBezTo>
                    <a:pt x="1228" y="105"/>
                    <a:pt x="1207" y="84"/>
                    <a:pt x="1207" y="57"/>
                  </a:cubicBezTo>
                  <a:cubicBezTo>
                    <a:pt x="1207" y="29"/>
                    <a:pt x="1228" y="8"/>
                    <a:pt x="1256" y="8"/>
                  </a:cubicBezTo>
                  <a:cubicBezTo>
                    <a:pt x="1283" y="8"/>
                    <a:pt x="1304" y="29"/>
                    <a:pt x="1304" y="57"/>
                  </a:cubicBezTo>
                  <a:close/>
                  <a:moveTo>
                    <a:pt x="1314" y="57"/>
                  </a:moveTo>
                  <a:cubicBezTo>
                    <a:pt x="1314" y="25"/>
                    <a:pt x="1288" y="0"/>
                    <a:pt x="1255" y="0"/>
                  </a:cubicBezTo>
                  <a:cubicBezTo>
                    <a:pt x="1223" y="0"/>
                    <a:pt x="1197" y="25"/>
                    <a:pt x="1197" y="57"/>
                  </a:cubicBezTo>
                  <a:cubicBezTo>
                    <a:pt x="1197" y="88"/>
                    <a:pt x="1223" y="113"/>
                    <a:pt x="1255" y="113"/>
                  </a:cubicBezTo>
                  <a:cubicBezTo>
                    <a:pt x="1288" y="113"/>
                    <a:pt x="1314" y="88"/>
                    <a:pt x="1314" y="57"/>
                  </a:cubicBezTo>
                  <a:close/>
                  <a:moveTo>
                    <a:pt x="1143" y="3"/>
                  </a:moveTo>
                  <a:cubicBezTo>
                    <a:pt x="1138" y="1"/>
                    <a:pt x="1134" y="0"/>
                    <a:pt x="1130" y="0"/>
                  </a:cubicBezTo>
                  <a:cubicBezTo>
                    <a:pt x="1118" y="0"/>
                    <a:pt x="1105" y="9"/>
                    <a:pt x="1105" y="27"/>
                  </a:cubicBezTo>
                  <a:cubicBezTo>
                    <a:pt x="1105" y="39"/>
                    <a:pt x="1105" y="39"/>
                    <a:pt x="1105" y="39"/>
                  </a:cubicBezTo>
                  <a:cubicBezTo>
                    <a:pt x="1092" y="39"/>
                    <a:pt x="1092" y="39"/>
                    <a:pt x="1092" y="39"/>
                  </a:cubicBezTo>
                  <a:cubicBezTo>
                    <a:pt x="1092" y="45"/>
                    <a:pt x="1092" y="45"/>
                    <a:pt x="1092" y="45"/>
                  </a:cubicBezTo>
                  <a:cubicBezTo>
                    <a:pt x="1105" y="45"/>
                    <a:pt x="1105" y="45"/>
                    <a:pt x="1105" y="45"/>
                  </a:cubicBezTo>
                  <a:cubicBezTo>
                    <a:pt x="1105" y="111"/>
                    <a:pt x="1105" y="111"/>
                    <a:pt x="1105" y="111"/>
                  </a:cubicBezTo>
                  <a:cubicBezTo>
                    <a:pt x="1113" y="111"/>
                    <a:pt x="1113" y="111"/>
                    <a:pt x="1113" y="111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127" y="45"/>
                    <a:pt x="1127" y="45"/>
                    <a:pt x="1127" y="45"/>
                  </a:cubicBezTo>
                  <a:cubicBezTo>
                    <a:pt x="1127" y="39"/>
                    <a:pt x="1127" y="39"/>
                    <a:pt x="1127" y="39"/>
                  </a:cubicBezTo>
                  <a:cubicBezTo>
                    <a:pt x="1113" y="39"/>
                    <a:pt x="1113" y="39"/>
                    <a:pt x="1113" y="39"/>
                  </a:cubicBezTo>
                  <a:cubicBezTo>
                    <a:pt x="1113" y="30"/>
                    <a:pt x="1113" y="30"/>
                    <a:pt x="1113" y="30"/>
                  </a:cubicBezTo>
                  <a:cubicBezTo>
                    <a:pt x="1113" y="15"/>
                    <a:pt x="1118" y="8"/>
                    <a:pt x="1130" y="8"/>
                  </a:cubicBezTo>
                  <a:cubicBezTo>
                    <a:pt x="1134" y="8"/>
                    <a:pt x="1137" y="8"/>
                    <a:pt x="1143" y="10"/>
                  </a:cubicBezTo>
                  <a:lnTo>
                    <a:pt x="1143" y="3"/>
                  </a:lnTo>
                  <a:close/>
                  <a:moveTo>
                    <a:pt x="1059" y="75"/>
                  </a:moveTo>
                  <a:cubicBezTo>
                    <a:pt x="1059" y="93"/>
                    <a:pt x="1046" y="105"/>
                    <a:pt x="1030" y="105"/>
                  </a:cubicBezTo>
                  <a:cubicBezTo>
                    <a:pt x="1014" y="105"/>
                    <a:pt x="1001" y="93"/>
                    <a:pt x="1001" y="75"/>
                  </a:cubicBezTo>
                  <a:cubicBezTo>
                    <a:pt x="1001" y="58"/>
                    <a:pt x="1014" y="45"/>
                    <a:pt x="1030" y="45"/>
                  </a:cubicBezTo>
                  <a:cubicBezTo>
                    <a:pt x="1046" y="45"/>
                    <a:pt x="1059" y="58"/>
                    <a:pt x="1059" y="75"/>
                  </a:cubicBezTo>
                  <a:close/>
                  <a:moveTo>
                    <a:pt x="1067" y="75"/>
                  </a:moveTo>
                  <a:cubicBezTo>
                    <a:pt x="1067" y="54"/>
                    <a:pt x="1051" y="38"/>
                    <a:pt x="1030" y="38"/>
                  </a:cubicBezTo>
                  <a:cubicBezTo>
                    <a:pt x="1009" y="38"/>
                    <a:pt x="993" y="54"/>
                    <a:pt x="993" y="75"/>
                  </a:cubicBezTo>
                  <a:cubicBezTo>
                    <a:pt x="993" y="97"/>
                    <a:pt x="1009" y="113"/>
                    <a:pt x="1030" y="113"/>
                  </a:cubicBezTo>
                  <a:cubicBezTo>
                    <a:pt x="1051" y="113"/>
                    <a:pt x="1067" y="97"/>
                    <a:pt x="1067" y="75"/>
                  </a:cubicBezTo>
                  <a:close/>
                  <a:moveTo>
                    <a:pt x="948" y="2"/>
                  </a:moveTo>
                  <a:cubicBezTo>
                    <a:pt x="938" y="2"/>
                    <a:pt x="938" y="2"/>
                    <a:pt x="938" y="2"/>
                  </a:cubicBezTo>
                  <a:cubicBezTo>
                    <a:pt x="901" y="45"/>
                    <a:pt x="901" y="45"/>
                    <a:pt x="901" y="45"/>
                  </a:cubicBezTo>
                  <a:cubicBezTo>
                    <a:pt x="865" y="2"/>
                    <a:pt x="865" y="2"/>
                    <a:pt x="865" y="2"/>
                  </a:cubicBezTo>
                  <a:cubicBezTo>
                    <a:pt x="854" y="2"/>
                    <a:pt x="854" y="2"/>
                    <a:pt x="854" y="2"/>
                  </a:cubicBezTo>
                  <a:cubicBezTo>
                    <a:pt x="897" y="52"/>
                    <a:pt x="897" y="52"/>
                    <a:pt x="897" y="52"/>
                  </a:cubicBezTo>
                  <a:cubicBezTo>
                    <a:pt x="897" y="111"/>
                    <a:pt x="897" y="111"/>
                    <a:pt x="897" y="111"/>
                  </a:cubicBezTo>
                  <a:cubicBezTo>
                    <a:pt x="906" y="111"/>
                    <a:pt x="906" y="111"/>
                    <a:pt x="906" y="111"/>
                  </a:cubicBezTo>
                  <a:cubicBezTo>
                    <a:pt x="906" y="52"/>
                    <a:pt x="906" y="52"/>
                    <a:pt x="906" y="52"/>
                  </a:cubicBezTo>
                  <a:lnTo>
                    <a:pt x="948" y="2"/>
                  </a:lnTo>
                  <a:close/>
                  <a:moveTo>
                    <a:pt x="838" y="2"/>
                  </a:moveTo>
                  <a:cubicBezTo>
                    <a:pt x="747" y="2"/>
                    <a:pt x="747" y="2"/>
                    <a:pt x="747" y="2"/>
                  </a:cubicBezTo>
                  <a:cubicBezTo>
                    <a:pt x="747" y="9"/>
                    <a:pt x="747" y="9"/>
                    <a:pt x="747" y="9"/>
                  </a:cubicBezTo>
                  <a:cubicBezTo>
                    <a:pt x="788" y="9"/>
                    <a:pt x="788" y="9"/>
                    <a:pt x="788" y="9"/>
                  </a:cubicBezTo>
                  <a:cubicBezTo>
                    <a:pt x="788" y="111"/>
                    <a:pt x="788" y="111"/>
                    <a:pt x="788" y="111"/>
                  </a:cubicBezTo>
                  <a:cubicBezTo>
                    <a:pt x="796" y="111"/>
                    <a:pt x="796" y="111"/>
                    <a:pt x="796" y="111"/>
                  </a:cubicBezTo>
                  <a:cubicBezTo>
                    <a:pt x="796" y="9"/>
                    <a:pt x="796" y="9"/>
                    <a:pt x="796" y="9"/>
                  </a:cubicBezTo>
                  <a:cubicBezTo>
                    <a:pt x="838" y="9"/>
                    <a:pt x="838" y="9"/>
                    <a:pt x="838" y="9"/>
                  </a:cubicBezTo>
                  <a:lnTo>
                    <a:pt x="838" y="2"/>
                  </a:lnTo>
                  <a:close/>
                  <a:moveTo>
                    <a:pt x="726" y="2"/>
                  </a:moveTo>
                  <a:cubicBezTo>
                    <a:pt x="717" y="2"/>
                    <a:pt x="717" y="2"/>
                    <a:pt x="717" y="2"/>
                  </a:cubicBezTo>
                  <a:cubicBezTo>
                    <a:pt x="717" y="111"/>
                    <a:pt x="717" y="111"/>
                    <a:pt x="717" y="111"/>
                  </a:cubicBezTo>
                  <a:cubicBezTo>
                    <a:pt x="726" y="111"/>
                    <a:pt x="726" y="111"/>
                    <a:pt x="726" y="111"/>
                  </a:cubicBezTo>
                  <a:lnTo>
                    <a:pt x="726" y="2"/>
                  </a:lnTo>
                  <a:close/>
                  <a:moveTo>
                    <a:pt x="678" y="7"/>
                  </a:moveTo>
                  <a:cubicBezTo>
                    <a:pt x="669" y="2"/>
                    <a:pt x="661" y="0"/>
                    <a:pt x="652" y="0"/>
                  </a:cubicBezTo>
                  <a:cubicBezTo>
                    <a:pt x="635" y="0"/>
                    <a:pt x="621" y="13"/>
                    <a:pt x="621" y="29"/>
                  </a:cubicBezTo>
                  <a:cubicBezTo>
                    <a:pt x="621" y="66"/>
                    <a:pt x="673" y="52"/>
                    <a:pt x="673" y="83"/>
                  </a:cubicBezTo>
                  <a:cubicBezTo>
                    <a:pt x="673" y="95"/>
                    <a:pt x="663" y="105"/>
                    <a:pt x="650" y="105"/>
                  </a:cubicBezTo>
                  <a:cubicBezTo>
                    <a:pt x="641" y="105"/>
                    <a:pt x="634" y="102"/>
                    <a:pt x="622" y="93"/>
                  </a:cubicBezTo>
                  <a:cubicBezTo>
                    <a:pt x="622" y="103"/>
                    <a:pt x="622" y="103"/>
                    <a:pt x="622" y="103"/>
                  </a:cubicBezTo>
                  <a:cubicBezTo>
                    <a:pt x="632" y="110"/>
                    <a:pt x="641" y="113"/>
                    <a:pt x="650" y="113"/>
                  </a:cubicBezTo>
                  <a:cubicBezTo>
                    <a:pt x="668" y="113"/>
                    <a:pt x="682" y="100"/>
                    <a:pt x="682" y="83"/>
                  </a:cubicBezTo>
                  <a:cubicBezTo>
                    <a:pt x="682" y="44"/>
                    <a:pt x="630" y="58"/>
                    <a:pt x="630" y="29"/>
                  </a:cubicBezTo>
                  <a:cubicBezTo>
                    <a:pt x="630" y="17"/>
                    <a:pt x="640" y="8"/>
                    <a:pt x="653" y="8"/>
                  </a:cubicBezTo>
                  <a:cubicBezTo>
                    <a:pt x="661" y="8"/>
                    <a:pt x="666" y="10"/>
                    <a:pt x="678" y="16"/>
                  </a:cubicBezTo>
                  <a:lnTo>
                    <a:pt x="678" y="7"/>
                  </a:lnTo>
                  <a:close/>
                  <a:moveTo>
                    <a:pt x="526" y="9"/>
                  </a:moveTo>
                  <a:cubicBezTo>
                    <a:pt x="544" y="9"/>
                    <a:pt x="544" y="9"/>
                    <a:pt x="544" y="9"/>
                  </a:cubicBezTo>
                  <a:cubicBezTo>
                    <a:pt x="564" y="9"/>
                    <a:pt x="573" y="18"/>
                    <a:pt x="573" y="30"/>
                  </a:cubicBezTo>
                  <a:cubicBezTo>
                    <a:pt x="573" y="43"/>
                    <a:pt x="564" y="52"/>
                    <a:pt x="545" y="52"/>
                  </a:cubicBezTo>
                  <a:cubicBezTo>
                    <a:pt x="526" y="52"/>
                    <a:pt x="526" y="52"/>
                    <a:pt x="526" y="52"/>
                  </a:cubicBezTo>
                  <a:lnTo>
                    <a:pt x="526" y="9"/>
                  </a:lnTo>
                  <a:close/>
                  <a:moveTo>
                    <a:pt x="518" y="2"/>
                  </a:moveTo>
                  <a:cubicBezTo>
                    <a:pt x="518" y="111"/>
                    <a:pt x="518" y="111"/>
                    <a:pt x="518" y="111"/>
                  </a:cubicBezTo>
                  <a:cubicBezTo>
                    <a:pt x="526" y="111"/>
                    <a:pt x="526" y="111"/>
                    <a:pt x="526" y="111"/>
                  </a:cubicBezTo>
                  <a:cubicBezTo>
                    <a:pt x="526" y="59"/>
                    <a:pt x="526" y="59"/>
                    <a:pt x="526" y="59"/>
                  </a:cubicBezTo>
                  <a:cubicBezTo>
                    <a:pt x="541" y="59"/>
                    <a:pt x="541" y="59"/>
                    <a:pt x="541" y="59"/>
                  </a:cubicBezTo>
                  <a:cubicBezTo>
                    <a:pt x="554" y="59"/>
                    <a:pt x="559" y="61"/>
                    <a:pt x="572" y="81"/>
                  </a:cubicBezTo>
                  <a:cubicBezTo>
                    <a:pt x="591" y="111"/>
                    <a:pt x="591" y="111"/>
                    <a:pt x="591" y="111"/>
                  </a:cubicBezTo>
                  <a:cubicBezTo>
                    <a:pt x="601" y="111"/>
                    <a:pt x="601" y="111"/>
                    <a:pt x="601" y="111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1" y="66"/>
                    <a:pt x="567" y="59"/>
                    <a:pt x="561" y="57"/>
                  </a:cubicBezTo>
                  <a:cubicBezTo>
                    <a:pt x="575" y="52"/>
                    <a:pt x="582" y="43"/>
                    <a:pt x="582" y="30"/>
                  </a:cubicBezTo>
                  <a:cubicBezTo>
                    <a:pt x="582" y="15"/>
                    <a:pt x="573" y="2"/>
                    <a:pt x="546" y="2"/>
                  </a:cubicBezTo>
                  <a:lnTo>
                    <a:pt x="518" y="2"/>
                  </a:lnTo>
                  <a:close/>
                  <a:moveTo>
                    <a:pt x="483" y="2"/>
                  </a:moveTo>
                  <a:cubicBezTo>
                    <a:pt x="423" y="2"/>
                    <a:pt x="423" y="2"/>
                    <a:pt x="423" y="2"/>
                  </a:cubicBezTo>
                  <a:cubicBezTo>
                    <a:pt x="423" y="111"/>
                    <a:pt x="423" y="111"/>
                    <a:pt x="423" y="111"/>
                  </a:cubicBezTo>
                  <a:cubicBezTo>
                    <a:pt x="484" y="111"/>
                    <a:pt x="484" y="111"/>
                    <a:pt x="484" y="111"/>
                  </a:cubicBezTo>
                  <a:cubicBezTo>
                    <a:pt x="484" y="104"/>
                    <a:pt x="484" y="104"/>
                    <a:pt x="484" y="104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60"/>
                    <a:pt x="432" y="60"/>
                    <a:pt x="432" y="60"/>
                  </a:cubicBezTo>
                  <a:cubicBezTo>
                    <a:pt x="482" y="60"/>
                    <a:pt x="482" y="60"/>
                    <a:pt x="482" y="60"/>
                  </a:cubicBezTo>
                  <a:cubicBezTo>
                    <a:pt x="482" y="53"/>
                    <a:pt x="482" y="53"/>
                    <a:pt x="482" y="53"/>
                  </a:cubicBezTo>
                  <a:cubicBezTo>
                    <a:pt x="432" y="53"/>
                    <a:pt x="432" y="53"/>
                    <a:pt x="432" y="53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83" y="9"/>
                    <a:pt x="483" y="9"/>
                    <a:pt x="483" y="9"/>
                  </a:cubicBezTo>
                  <a:lnTo>
                    <a:pt x="483" y="2"/>
                  </a:lnTo>
                  <a:close/>
                  <a:moveTo>
                    <a:pt x="397" y="2"/>
                  </a:moveTo>
                  <a:cubicBezTo>
                    <a:pt x="389" y="2"/>
                    <a:pt x="389" y="2"/>
                    <a:pt x="389" y="2"/>
                  </a:cubicBezTo>
                  <a:cubicBezTo>
                    <a:pt x="350" y="94"/>
                    <a:pt x="350" y="94"/>
                    <a:pt x="350" y="94"/>
                  </a:cubicBezTo>
                  <a:cubicBezTo>
                    <a:pt x="311" y="2"/>
                    <a:pt x="311" y="2"/>
                    <a:pt x="311" y="2"/>
                  </a:cubicBezTo>
                  <a:cubicBezTo>
                    <a:pt x="303" y="2"/>
                    <a:pt x="303" y="2"/>
                    <a:pt x="303" y="2"/>
                  </a:cubicBezTo>
                  <a:cubicBezTo>
                    <a:pt x="349" y="113"/>
                    <a:pt x="349" y="113"/>
                    <a:pt x="349" y="113"/>
                  </a:cubicBezTo>
                  <a:cubicBezTo>
                    <a:pt x="351" y="113"/>
                    <a:pt x="351" y="113"/>
                    <a:pt x="351" y="113"/>
                  </a:cubicBezTo>
                  <a:lnTo>
                    <a:pt x="397" y="2"/>
                  </a:lnTo>
                  <a:close/>
                  <a:moveTo>
                    <a:pt x="277" y="2"/>
                  </a:moveTo>
                  <a:cubicBezTo>
                    <a:pt x="269" y="2"/>
                    <a:pt x="269" y="2"/>
                    <a:pt x="269" y="2"/>
                  </a:cubicBezTo>
                  <a:cubicBezTo>
                    <a:pt x="269" y="111"/>
                    <a:pt x="269" y="111"/>
                    <a:pt x="269" y="111"/>
                  </a:cubicBezTo>
                  <a:cubicBezTo>
                    <a:pt x="277" y="111"/>
                    <a:pt x="277" y="111"/>
                    <a:pt x="277" y="111"/>
                  </a:cubicBezTo>
                  <a:lnTo>
                    <a:pt x="277" y="2"/>
                  </a:lnTo>
                  <a:close/>
                  <a:moveTo>
                    <a:pt x="228" y="2"/>
                  </a:moveTo>
                  <a:cubicBezTo>
                    <a:pt x="219" y="2"/>
                    <a:pt x="219" y="2"/>
                    <a:pt x="219" y="2"/>
                  </a:cubicBezTo>
                  <a:cubicBezTo>
                    <a:pt x="219" y="98"/>
                    <a:pt x="219" y="98"/>
                    <a:pt x="219" y="98"/>
                  </a:cubicBezTo>
                  <a:cubicBezTo>
                    <a:pt x="136" y="2"/>
                    <a:pt x="136" y="2"/>
                    <a:pt x="136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28" y="111"/>
                    <a:pt x="228" y="111"/>
                    <a:pt x="228" y="111"/>
                  </a:cubicBezTo>
                  <a:lnTo>
                    <a:pt x="228" y="2"/>
                  </a:lnTo>
                  <a:close/>
                  <a:moveTo>
                    <a:pt x="83" y="2"/>
                  </a:moveTo>
                  <a:cubicBezTo>
                    <a:pt x="83" y="62"/>
                    <a:pt x="83" y="62"/>
                    <a:pt x="83" y="62"/>
                  </a:cubicBezTo>
                  <a:cubicBezTo>
                    <a:pt x="83" y="93"/>
                    <a:pt x="64" y="105"/>
                    <a:pt x="46" y="105"/>
                  </a:cubicBezTo>
                  <a:cubicBezTo>
                    <a:pt x="26" y="105"/>
                    <a:pt x="8" y="92"/>
                    <a:pt x="8" y="6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96"/>
                    <a:pt x="21" y="113"/>
                    <a:pt x="46" y="113"/>
                  </a:cubicBezTo>
                  <a:cubicBezTo>
                    <a:pt x="68" y="113"/>
                    <a:pt x="92" y="99"/>
                    <a:pt x="92" y="62"/>
                  </a:cubicBezTo>
                  <a:cubicBezTo>
                    <a:pt x="92" y="2"/>
                    <a:pt x="92" y="2"/>
                    <a:pt x="92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6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98450" y="6343650"/>
            <a:ext cx="4605338" cy="365125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TIEDEKUNTA TIEDEKUNTA / osasto osasto osaston osasto / Etuniminen Sukuniminen-Sukuniminen</a:t>
            </a:r>
            <a:endParaRPr lang="fi-FI" dirty="0"/>
          </a:p>
        </p:txBody>
      </p:sp>
      <p:sp>
        <p:nvSpPr>
          <p:cNvPr id="6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83563" y="274638"/>
            <a:ext cx="698500" cy="2905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+mn-cs"/>
              </a:defRPr>
            </a:lvl1pPr>
          </a:lstStyle>
          <a:p>
            <a:pPr>
              <a:defRPr/>
            </a:pPr>
            <a:fld id="{9D24C8A6-9670-4E0D-8D32-55B8A1934D7F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298450" y="274638"/>
            <a:ext cx="85899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grpSp>
        <p:nvGrpSpPr>
          <p:cNvPr id="4104" name="Group 6"/>
          <p:cNvGrpSpPr>
            <a:grpSpLocks/>
          </p:cNvGrpSpPr>
          <p:nvPr/>
        </p:nvGrpSpPr>
        <p:grpSpPr bwMode="auto">
          <a:xfrm>
            <a:off x="6664325" y="5940425"/>
            <a:ext cx="2406650" cy="93663"/>
            <a:chOff x="6664891" y="5940425"/>
            <a:chExt cx="2406084" cy="93663"/>
          </a:xfrm>
        </p:grpSpPr>
        <p:sp>
          <p:nvSpPr>
            <p:cNvPr id="4106" name="Rectangle 50"/>
            <p:cNvSpPr>
              <a:spLocks noChangeArrowheads="1"/>
            </p:cNvSpPr>
            <p:nvPr/>
          </p:nvSpPr>
          <p:spPr bwMode="ltGray">
            <a:xfrm>
              <a:off x="8978900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07" name="Rectangle 51"/>
            <p:cNvSpPr>
              <a:spLocks noChangeArrowheads="1"/>
            </p:cNvSpPr>
            <p:nvPr/>
          </p:nvSpPr>
          <p:spPr bwMode="ltGray">
            <a:xfrm>
              <a:off x="8885238" y="5940425"/>
              <a:ext cx="93663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08" name="Rectangle 52"/>
            <p:cNvSpPr>
              <a:spLocks noChangeArrowheads="1"/>
            </p:cNvSpPr>
            <p:nvPr/>
          </p:nvSpPr>
          <p:spPr bwMode="ltGray">
            <a:xfrm>
              <a:off x="8701088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09" name="Rectangle 53"/>
            <p:cNvSpPr>
              <a:spLocks noChangeArrowheads="1"/>
            </p:cNvSpPr>
            <p:nvPr/>
          </p:nvSpPr>
          <p:spPr bwMode="ltGray">
            <a:xfrm>
              <a:off x="8423275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0" name="Rectangle 54"/>
            <p:cNvSpPr>
              <a:spLocks noChangeArrowheads="1"/>
            </p:cNvSpPr>
            <p:nvPr/>
          </p:nvSpPr>
          <p:spPr bwMode="ltGray">
            <a:xfrm>
              <a:off x="8329613" y="5940425"/>
              <a:ext cx="93663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1" name="Rectangle 55"/>
            <p:cNvSpPr>
              <a:spLocks noChangeArrowheads="1"/>
            </p:cNvSpPr>
            <p:nvPr/>
          </p:nvSpPr>
          <p:spPr bwMode="ltGray">
            <a:xfrm>
              <a:off x="8235950" y="59404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2" name="Rectangle 56"/>
            <p:cNvSpPr>
              <a:spLocks noChangeArrowheads="1"/>
            </p:cNvSpPr>
            <p:nvPr/>
          </p:nvSpPr>
          <p:spPr bwMode="ltGray">
            <a:xfrm>
              <a:off x="8145463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3" name="Rectangle 57"/>
            <p:cNvSpPr>
              <a:spLocks noChangeArrowheads="1"/>
            </p:cNvSpPr>
            <p:nvPr/>
          </p:nvSpPr>
          <p:spPr bwMode="ltGray">
            <a:xfrm>
              <a:off x="7961313" y="5940425"/>
              <a:ext cx="92075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4" name="Rectangle 58"/>
            <p:cNvSpPr>
              <a:spLocks noChangeArrowheads="1"/>
            </p:cNvSpPr>
            <p:nvPr/>
          </p:nvSpPr>
          <p:spPr bwMode="ltGray">
            <a:xfrm>
              <a:off x="7867650" y="5940425"/>
              <a:ext cx="93663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5" name="Rectangle 59"/>
            <p:cNvSpPr>
              <a:spLocks noChangeArrowheads="1"/>
            </p:cNvSpPr>
            <p:nvPr/>
          </p:nvSpPr>
          <p:spPr bwMode="ltGray">
            <a:xfrm>
              <a:off x="7775575" y="59404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6" name="Rectangle 60"/>
            <p:cNvSpPr>
              <a:spLocks noChangeArrowheads="1"/>
            </p:cNvSpPr>
            <p:nvPr/>
          </p:nvSpPr>
          <p:spPr bwMode="ltGray">
            <a:xfrm>
              <a:off x="7591425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7" name="Rectangle 61"/>
            <p:cNvSpPr>
              <a:spLocks noChangeArrowheads="1"/>
            </p:cNvSpPr>
            <p:nvPr/>
          </p:nvSpPr>
          <p:spPr bwMode="ltGray">
            <a:xfrm>
              <a:off x="7499350" y="59404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8" name="Rectangle 62"/>
            <p:cNvSpPr>
              <a:spLocks noChangeArrowheads="1"/>
            </p:cNvSpPr>
            <p:nvPr/>
          </p:nvSpPr>
          <p:spPr bwMode="ltGray">
            <a:xfrm>
              <a:off x="7405688" y="59404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19" name="Rectangle 63"/>
            <p:cNvSpPr>
              <a:spLocks noChangeArrowheads="1"/>
            </p:cNvSpPr>
            <p:nvPr/>
          </p:nvSpPr>
          <p:spPr bwMode="ltGray">
            <a:xfrm>
              <a:off x="7219950" y="5940425"/>
              <a:ext cx="92075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0" name="Rectangle 64"/>
            <p:cNvSpPr>
              <a:spLocks noChangeArrowheads="1"/>
            </p:cNvSpPr>
            <p:nvPr/>
          </p:nvSpPr>
          <p:spPr bwMode="ltGray">
            <a:xfrm>
              <a:off x="7126288" y="59404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1" name="Rectangle 65"/>
            <p:cNvSpPr>
              <a:spLocks noChangeArrowheads="1"/>
            </p:cNvSpPr>
            <p:nvPr/>
          </p:nvSpPr>
          <p:spPr bwMode="ltGray">
            <a:xfrm>
              <a:off x="7035800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2" name="Rectangle 53"/>
            <p:cNvSpPr>
              <a:spLocks noChangeArrowheads="1"/>
            </p:cNvSpPr>
            <p:nvPr/>
          </p:nvSpPr>
          <p:spPr bwMode="ltGray">
            <a:xfrm>
              <a:off x="6852216" y="5940425"/>
              <a:ext cx="92075" cy="93663"/>
            </a:xfrm>
            <a:prstGeom prst="rect">
              <a:avLst/>
            </a:prstGeom>
            <a:solidFill>
              <a:srgbClr val="8F8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3" name="Rectangle 54"/>
            <p:cNvSpPr>
              <a:spLocks noChangeArrowheads="1"/>
            </p:cNvSpPr>
            <p:nvPr/>
          </p:nvSpPr>
          <p:spPr bwMode="ltGray">
            <a:xfrm>
              <a:off x="6758554" y="5940425"/>
              <a:ext cx="93663" cy="93663"/>
            </a:xfrm>
            <a:prstGeom prst="rect">
              <a:avLst/>
            </a:prstGeom>
            <a:solidFill>
              <a:srgbClr val="00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124" name="Rectangle 55"/>
            <p:cNvSpPr>
              <a:spLocks noChangeArrowheads="1"/>
            </p:cNvSpPr>
            <p:nvPr/>
          </p:nvSpPr>
          <p:spPr bwMode="ltGray">
            <a:xfrm>
              <a:off x="6664891" y="5940425"/>
              <a:ext cx="93663" cy="93663"/>
            </a:xfrm>
            <a:prstGeom prst="rect">
              <a:avLst/>
            </a:prstGeom>
            <a:solidFill>
              <a:srgbClr val="C7C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4105" name="Text Placeholder 4"/>
          <p:cNvSpPr>
            <a:spLocks noGrp="1"/>
          </p:cNvSpPr>
          <p:nvPr>
            <p:ph type="body" idx="1"/>
          </p:nvPr>
        </p:nvSpPr>
        <p:spPr bwMode="auto">
          <a:xfrm>
            <a:off x="298450" y="1600200"/>
            <a:ext cx="8589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ransition spd="slow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 cap="all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Trebuchet MS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ill Sans" pitchFamily="34" charset="0"/>
          <a:ea typeface="ＭＳ Ｐゴシック" pitchFamily="1" charset="-128"/>
        </a:defRPr>
      </a:lvl9pPr>
    </p:titleStyle>
    <p:bodyStyle>
      <a:lvl1pPr marL="3429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2000">
          <a:solidFill>
            <a:schemeClr val="tx1"/>
          </a:solidFill>
          <a:latin typeface="Trebuchet MS" pitchFamily="34" charset="0"/>
          <a:ea typeface="+mn-ea"/>
        </a:defRPr>
      </a:lvl2pPr>
      <a:lvl3pPr marL="11430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>
          <a:solidFill>
            <a:schemeClr val="tx1"/>
          </a:solidFill>
          <a:latin typeface="Trebuchet MS" pitchFamily="34" charset="0"/>
          <a:ea typeface="+mn-ea"/>
        </a:defRPr>
      </a:lvl3pPr>
      <a:lvl4pPr marL="16002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1600">
          <a:solidFill>
            <a:schemeClr val="tx1"/>
          </a:solidFill>
          <a:latin typeface="Trebuchet MS" pitchFamily="34" charset="0"/>
          <a:ea typeface="+mn-ea"/>
        </a:defRPr>
      </a:lvl4pPr>
      <a:lvl5pPr marL="2057400" indent="-179388" algn="l" rtl="0" eaLnBrk="0" fontAlgn="base" hangingPunct="0">
        <a:spcBef>
          <a:spcPct val="0"/>
        </a:spcBef>
        <a:spcAft>
          <a:spcPct val="0"/>
        </a:spcAft>
        <a:buClr>
          <a:schemeClr val="bg2"/>
        </a:buClr>
        <a:buFont typeface="Arial" charset="0"/>
        <a:buChar char="•"/>
        <a:defRPr sz="1600">
          <a:solidFill>
            <a:schemeClr val="tx1"/>
          </a:solidFill>
          <a:latin typeface="Trebuchet MS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on paikkamerkki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/>
              </a:rPr>
              <a:t>hyvinvointikysel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y 2013 /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kajaanin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/>
              </a:rPr>
              <a:t>yliopistokeskus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Arial"/>
              </a:rPr>
            </a:br>
            <a:r>
              <a:rPr lang="en-US" sz="22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sis. </a:t>
            </a:r>
            <a:r>
              <a:rPr lang="en-US" sz="2200" b="1" dirty="0" err="1">
                <a:solidFill>
                  <a:srgbClr val="000000"/>
                </a:solidFill>
                <a:latin typeface="Arial"/>
              </a:rPr>
              <a:t>vertailun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/>
              </a:rPr>
              <a:t>Oulun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/>
              </a:rPr>
              <a:t>yliopisto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/>
              </a:rPr>
              <a:t>ja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/>
              </a:rPr>
              <a:t>vuoden</a:t>
            </a:r>
            <a:r>
              <a:rPr lang="en-US" sz="2200" b="1" dirty="0">
                <a:solidFill>
                  <a:srgbClr val="000000"/>
                </a:solidFill>
                <a:latin typeface="Arial"/>
              </a:rPr>
              <a:t> 2011 </a:t>
            </a:r>
            <a:r>
              <a:rPr lang="en-US" sz="2200" b="1" dirty="0" err="1" smtClean="0">
                <a:solidFill>
                  <a:srgbClr val="000000"/>
                </a:solidFill>
                <a:latin typeface="Arial"/>
              </a:rPr>
              <a:t>vertailutulokset</a:t>
            </a:r>
            <a:endParaRPr lang="en-US" sz="22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pPr algn="r"/>
            <a:r>
              <a:rPr lang="en-US" sz="1700" dirty="0">
                <a:solidFill>
                  <a:srgbClr val="000000"/>
                </a:solidFill>
                <a:latin typeface="Arial"/>
              </a:rPr>
              <a:t>Vastaajia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vuonna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b="1" dirty="0">
                <a:solidFill>
                  <a:srgbClr val="000000"/>
                </a:solidFill>
                <a:latin typeface="Arial"/>
              </a:rPr>
              <a:t>2013 </a:t>
            </a:r>
            <a:r>
              <a:rPr lang="en-US" sz="1700" b="1" dirty="0" err="1">
                <a:solidFill>
                  <a:srgbClr val="000000"/>
                </a:solidFill>
                <a:latin typeface="Arial"/>
              </a:rPr>
              <a:t>yhteensä</a:t>
            </a:r>
            <a:r>
              <a:rPr lang="en-US" sz="17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b="1" dirty="0" smtClean="0">
                <a:solidFill>
                  <a:srgbClr val="000000"/>
                </a:solidFill>
                <a:latin typeface="Arial"/>
              </a:rPr>
              <a:t>39 </a:t>
            </a:r>
            <a:r>
              <a:rPr lang="en-US" sz="1700" b="1" dirty="0" err="1">
                <a:solidFill>
                  <a:srgbClr val="000000"/>
                </a:solidFill>
                <a:latin typeface="Arial"/>
              </a:rPr>
              <a:t>henkilöä</a:t>
            </a:r>
            <a:r>
              <a:rPr lang="en-US" sz="17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/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Oulun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yliopisto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vastaajia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yhteensä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1480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henkilöä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algn="r"/>
            <a:r>
              <a:rPr lang="en-US" sz="1700" dirty="0">
                <a:solidFill>
                  <a:srgbClr val="000000"/>
                </a:solidFill>
                <a:latin typeface="Arial"/>
              </a:rPr>
              <a:t>Vastaajia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vuonna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2011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yhteensä</a:t>
            </a:r>
            <a:r>
              <a:rPr lang="en-US" sz="170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smtClean="0">
                <a:solidFill>
                  <a:srgbClr val="000000"/>
                </a:solidFill>
                <a:latin typeface="Arial"/>
              </a:rPr>
              <a:t>43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henkilöä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/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Oulun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yliopisto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vastaajia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Arial"/>
              </a:rPr>
              <a:t>yhteensä</a:t>
            </a:r>
            <a:r>
              <a:rPr lang="en-US" sz="1700" dirty="0">
                <a:solidFill>
                  <a:srgbClr val="000000"/>
                </a:solidFill>
                <a:latin typeface="Arial"/>
              </a:rPr>
              <a:t> 1256 </a:t>
            </a:r>
            <a:r>
              <a:rPr lang="en-US" sz="1700" dirty="0" err="1" smtClean="0">
                <a:solidFill>
                  <a:srgbClr val="000000"/>
                </a:solidFill>
                <a:latin typeface="Arial"/>
              </a:rPr>
              <a:t>henkilöä</a:t>
            </a:r>
            <a:endParaRPr lang="en-US" sz="17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7515407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Yliopistojen hyvinvointikysely </a:t>
            </a:r>
            <a:br>
              <a:rPr lang="fi-FI" sz="2800" dirty="0" smtClean="0"/>
            </a:br>
            <a:r>
              <a:rPr lang="fi-FI" sz="2800" dirty="0" smtClean="0"/>
              <a:t>23.9.-15.10.2013</a:t>
            </a:r>
            <a:endParaRPr lang="fi-FI" sz="2800" dirty="0"/>
          </a:p>
        </p:txBody>
      </p:sp>
      <p:sp>
        <p:nvSpPr>
          <p:cNvPr id="3" name="Teksti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sz="3800" dirty="0" smtClean="0"/>
              <a:t>Mukana 10 yliopistoa</a:t>
            </a:r>
          </a:p>
          <a:p>
            <a:r>
              <a:rPr lang="fi-FI" sz="3800" dirty="0" smtClean="0"/>
              <a:t>Vakuutusyhtiö Varman hyvinvointipalvelua</a:t>
            </a:r>
          </a:p>
          <a:p>
            <a:r>
              <a:rPr lang="fi-FI" sz="3800" dirty="0" smtClean="0"/>
              <a:t>Oulun yliopistossa joka toinen vuosi</a:t>
            </a:r>
          </a:p>
          <a:p>
            <a:r>
              <a:rPr lang="fi-FI" sz="3800" dirty="0" smtClean="0"/>
              <a:t>Hyvä vastaajajoukko 48,5%; vuonna 2011 44%</a:t>
            </a:r>
          </a:p>
          <a:p>
            <a:r>
              <a:rPr lang="fi-FI" sz="3800" dirty="0" smtClean="0"/>
              <a:t>Varman toimesta kyselypohjaa muutettu aikaisempien vuosien kokemusten pohjalta (professorityöryhmä)</a:t>
            </a:r>
          </a:p>
          <a:p>
            <a:r>
              <a:rPr lang="fi-FI" sz="3800" dirty="0" smtClean="0"/>
              <a:t>Kysymyksiä aikaisempaa vähemmän; nyt 38(+ 6 avointa kysymystä), aikaisemmin 62(+1 avoin)</a:t>
            </a:r>
          </a:p>
          <a:p>
            <a:r>
              <a:rPr lang="fi-FI" sz="3800" dirty="0" smtClean="0"/>
              <a:t>Suurin osa kysymyksistä samoja, osa uusia</a:t>
            </a:r>
          </a:p>
          <a:p>
            <a:r>
              <a:rPr lang="fi-FI" sz="3800" dirty="0" smtClean="0"/>
              <a:t>Kysymyspohjan muutokset vaikeuttavat erityisesti kokonaistulosten ja aihekokonaisuuksien vertailuja </a:t>
            </a:r>
          </a:p>
          <a:p>
            <a:r>
              <a:rPr lang="fi-FI" sz="3800" dirty="0" smtClean="0"/>
              <a:t>Kysymyskohtaiset vertailut ja kehittymisen seuranta  onnistuvat hyvin</a:t>
            </a:r>
          </a:p>
          <a:p>
            <a:r>
              <a:rPr lang="fi-FI" sz="3800" dirty="0" smtClean="0"/>
              <a:t>Yliopistojen väliset vertailut käytössä marraskuun puolivälissä</a:t>
            </a:r>
          </a:p>
          <a:p>
            <a:endParaRPr lang="fi-FI" dirty="0" smtClean="0"/>
          </a:p>
          <a:p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070994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Osa-alueiden keskiarvot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271128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Osa-alueiden keskiarvot suuruusjärjestyksessä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244700899"/>
              </p:ext>
            </p:extLst>
          </p:nvPr>
        </p:nvGraphicFramePr>
        <p:xfrm>
          <a:off x="393540" y="1263951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6251487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Osa-alueiden keskiarvot suuruusjärjestyksessä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3311666677"/>
              </p:ext>
            </p:extLst>
          </p:nvPr>
        </p:nvGraphicFramePr>
        <p:xfrm>
          <a:off x="298449" y="1365250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7672251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Yhteisöllisyys yksikössämme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275673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Yhteisöllisyys yksikössämme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1966753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Oman työn sisältö ja osaaminen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8185745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Oman työn sisältö ja osaaminen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1784507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Työolot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3112319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Työolot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2660889588"/>
              </p:ext>
            </p:extLst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9329995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Lähiesimiestyö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6333310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Lähiesimiestyö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5126372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Lähiesimiestyö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1136239066"/>
              </p:ext>
            </p:extLst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695538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Strateginen johtaminen,  Yliopistotaso (rehtoraatti, dekanaatti, hallinnon johto)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2645270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Strateginen johtaminen,  Yliopistotaso (rehtoraatti, dekanaatti, hallinnon johto)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4203801680"/>
              </p:ext>
            </p:extLst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4428684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Strateginen johtaminen, t iedekunta / laitos / yksikkö</a:t>
            </a:r>
          </a:p>
        </p:txBody>
      </p:sp>
      <p:sp>
        <p:nvSpPr>
          <p:cNvPr id="7" name="Tekstin paikkamerkki 7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1pPr marL="0" indent="0" algn="l">
              <a:buNone/>
              <a:defRPr baseline="0"/>
            </a:lvl1pPr>
          </a:lstStyle>
          <a:p>
            <a:r>
              <a:rPr lang="en-US" sz="16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8" name="Kaavion paikkamerkki 9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899946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PPT_pohja_OY">
  <a:themeElements>
    <a:clrScheme name="OY">
      <a:dk1>
        <a:srgbClr val="000000"/>
      </a:dk1>
      <a:lt1>
        <a:srgbClr val="FFFFFF"/>
      </a:lt1>
      <a:dk2>
        <a:srgbClr val="000000"/>
      </a:dk2>
      <a:lt2>
        <a:srgbClr val="8F8F8C"/>
      </a:lt2>
      <a:accent1>
        <a:srgbClr val="C7BD8A"/>
      </a:accent1>
      <a:accent2>
        <a:srgbClr val="B31B34"/>
      </a:accent2>
      <a:accent3>
        <a:srgbClr val="FFFFFF"/>
      </a:accent3>
      <a:accent4>
        <a:srgbClr val="000000"/>
      </a:accent4>
      <a:accent5>
        <a:srgbClr val="54401F"/>
      </a:accent5>
      <a:accent6>
        <a:srgbClr val="B31B34"/>
      </a:accent6>
      <a:hlink>
        <a:srgbClr val="1068A2"/>
      </a:hlink>
      <a:folHlink>
        <a:srgbClr val="4F8C0D"/>
      </a:folHlink>
    </a:clrScheme>
    <a:fontScheme name="O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1_vaak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3">
        <a:dk1>
          <a:srgbClr val="000000"/>
        </a:dk1>
        <a:lt1>
          <a:srgbClr val="FFFFFF"/>
        </a:lt1>
        <a:dk2>
          <a:srgbClr val="000000"/>
        </a:dk2>
        <a:lt2>
          <a:srgbClr val="8F8F8C"/>
        </a:lt2>
        <a:accent1>
          <a:srgbClr val="C7BD8A"/>
        </a:accent1>
        <a:accent2>
          <a:srgbClr val="B31B34"/>
        </a:accent2>
        <a:accent3>
          <a:srgbClr val="FFFFFF"/>
        </a:accent3>
        <a:accent4>
          <a:srgbClr val="000000"/>
        </a:accent4>
        <a:accent5>
          <a:srgbClr val="E0DBC4"/>
        </a:accent5>
        <a:accent6>
          <a:srgbClr val="A2172E"/>
        </a:accent6>
        <a:hlink>
          <a:srgbClr val="1068A2"/>
        </a:hlink>
        <a:folHlink>
          <a:srgbClr val="4F8C0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nglish">
  <a:themeElements>
    <a:clrScheme name="1_vaaka 13">
      <a:dk1>
        <a:srgbClr val="000000"/>
      </a:dk1>
      <a:lt1>
        <a:srgbClr val="FFFFFF"/>
      </a:lt1>
      <a:dk2>
        <a:srgbClr val="000000"/>
      </a:dk2>
      <a:lt2>
        <a:srgbClr val="8F8F8C"/>
      </a:lt2>
      <a:accent1>
        <a:srgbClr val="C7BD8A"/>
      </a:accent1>
      <a:accent2>
        <a:srgbClr val="B31B34"/>
      </a:accent2>
      <a:accent3>
        <a:srgbClr val="FFFFFF"/>
      </a:accent3>
      <a:accent4>
        <a:srgbClr val="000000"/>
      </a:accent4>
      <a:accent5>
        <a:srgbClr val="E0DBC4"/>
      </a:accent5>
      <a:accent6>
        <a:srgbClr val="A2172E"/>
      </a:accent6>
      <a:hlink>
        <a:srgbClr val="1068A2"/>
      </a:hlink>
      <a:folHlink>
        <a:srgbClr val="4F8C0D"/>
      </a:folHlink>
    </a:clrScheme>
    <a:fontScheme name="University of Oulu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1_vaak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3">
        <a:dk1>
          <a:srgbClr val="000000"/>
        </a:dk1>
        <a:lt1>
          <a:srgbClr val="FFFFFF"/>
        </a:lt1>
        <a:dk2>
          <a:srgbClr val="000000"/>
        </a:dk2>
        <a:lt2>
          <a:srgbClr val="8F8F8C"/>
        </a:lt2>
        <a:accent1>
          <a:srgbClr val="C7BD8A"/>
        </a:accent1>
        <a:accent2>
          <a:srgbClr val="B31B34"/>
        </a:accent2>
        <a:accent3>
          <a:srgbClr val="FFFFFF"/>
        </a:accent3>
        <a:accent4>
          <a:srgbClr val="000000"/>
        </a:accent4>
        <a:accent5>
          <a:srgbClr val="E0DBC4"/>
        </a:accent5>
        <a:accent6>
          <a:srgbClr val="A2172E"/>
        </a:accent6>
        <a:hlink>
          <a:srgbClr val="1068A2"/>
        </a:hlink>
        <a:folHlink>
          <a:srgbClr val="4F8C0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ivu FI">
  <a:themeElements>
    <a:clrScheme name="1_vaaka 13">
      <a:dk1>
        <a:srgbClr val="000000"/>
      </a:dk1>
      <a:lt1>
        <a:srgbClr val="FFFFFF"/>
      </a:lt1>
      <a:dk2>
        <a:srgbClr val="000000"/>
      </a:dk2>
      <a:lt2>
        <a:srgbClr val="8F8F8C"/>
      </a:lt2>
      <a:accent1>
        <a:srgbClr val="C7BD8A"/>
      </a:accent1>
      <a:accent2>
        <a:srgbClr val="B31B34"/>
      </a:accent2>
      <a:accent3>
        <a:srgbClr val="FFFFFF"/>
      </a:accent3>
      <a:accent4>
        <a:srgbClr val="000000"/>
      </a:accent4>
      <a:accent5>
        <a:srgbClr val="E0DBC4"/>
      </a:accent5>
      <a:accent6>
        <a:srgbClr val="A2172E"/>
      </a:accent6>
      <a:hlink>
        <a:srgbClr val="1068A2"/>
      </a:hlink>
      <a:folHlink>
        <a:srgbClr val="4F8C0D"/>
      </a:folHlink>
    </a:clrScheme>
    <a:fontScheme name="University of Oulu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1_vaak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3">
        <a:dk1>
          <a:srgbClr val="000000"/>
        </a:dk1>
        <a:lt1>
          <a:srgbClr val="FFFFFF"/>
        </a:lt1>
        <a:dk2>
          <a:srgbClr val="000000"/>
        </a:dk2>
        <a:lt2>
          <a:srgbClr val="8F8F8C"/>
        </a:lt2>
        <a:accent1>
          <a:srgbClr val="C7BD8A"/>
        </a:accent1>
        <a:accent2>
          <a:srgbClr val="B31B34"/>
        </a:accent2>
        <a:accent3>
          <a:srgbClr val="FFFFFF"/>
        </a:accent3>
        <a:accent4>
          <a:srgbClr val="000000"/>
        </a:accent4>
        <a:accent5>
          <a:srgbClr val="E0DBC4"/>
        </a:accent5>
        <a:accent6>
          <a:srgbClr val="A2172E"/>
        </a:accent6>
        <a:hlink>
          <a:srgbClr val="1068A2"/>
        </a:hlink>
        <a:folHlink>
          <a:srgbClr val="4F8C0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ivu ENG">
  <a:themeElements>
    <a:clrScheme name="1_vaaka 13">
      <a:dk1>
        <a:srgbClr val="000000"/>
      </a:dk1>
      <a:lt1>
        <a:srgbClr val="FFFFFF"/>
      </a:lt1>
      <a:dk2>
        <a:srgbClr val="000000"/>
      </a:dk2>
      <a:lt2>
        <a:srgbClr val="8F8F8C"/>
      </a:lt2>
      <a:accent1>
        <a:srgbClr val="C7BD8A"/>
      </a:accent1>
      <a:accent2>
        <a:srgbClr val="B31B34"/>
      </a:accent2>
      <a:accent3>
        <a:srgbClr val="FFFFFF"/>
      </a:accent3>
      <a:accent4>
        <a:srgbClr val="000000"/>
      </a:accent4>
      <a:accent5>
        <a:srgbClr val="E0DBC4"/>
      </a:accent5>
      <a:accent6>
        <a:srgbClr val="A2172E"/>
      </a:accent6>
      <a:hlink>
        <a:srgbClr val="1068A2"/>
      </a:hlink>
      <a:folHlink>
        <a:srgbClr val="4F8C0D"/>
      </a:folHlink>
    </a:clrScheme>
    <a:fontScheme name="University of Oulu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31" tIns="45716" rIns="91431" bIns="45716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>
            <a:tab pos="1790700" algn="r"/>
            <a:tab pos="1885950" algn="r"/>
            <a:tab pos="2867025" algn="r"/>
            <a:tab pos="3409950" algn="r"/>
            <a:tab pos="4486275" algn="r"/>
          </a:tabLst>
          <a:defRPr kumimoji="0" lang="fi-FI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pitchFamily="34" charset="0"/>
          </a:defRPr>
        </a:defPPr>
      </a:lstStyle>
    </a:lnDef>
  </a:objectDefaults>
  <a:extraClrSchemeLst>
    <a:extraClrScheme>
      <a:clrScheme name="1_vaak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ak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aka 13">
        <a:dk1>
          <a:srgbClr val="000000"/>
        </a:dk1>
        <a:lt1>
          <a:srgbClr val="FFFFFF"/>
        </a:lt1>
        <a:dk2>
          <a:srgbClr val="000000"/>
        </a:dk2>
        <a:lt2>
          <a:srgbClr val="8F8F8C"/>
        </a:lt2>
        <a:accent1>
          <a:srgbClr val="C7BD8A"/>
        </a:accent1>
        <a:accent2>
          <a:srgbClr val="B31B34"/>
        </a:accent2>
        <a:accent3>
          <a:srgbClr val="FFFFFF"/>
        </a:accent3>
        <a:accent4>
          <a:srgbClr val="000000"/>
        </a:accent4>
        <a:accent5>
          <a:srgbClr val="E0DBC4"/>
        </a:accent5>
        <a:accent6>
          <a:srgbClr val="A2172E"/>
        </a:accent6>
        <a:hlink>
          <a:srgbClr val="1068A2"/>
        </a:hlink>
        <a:folHlink>
          <a:srgbClr val="4F8C0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163</Words>
  <Application>Microsoft Office PowerPoint</Application>
  <PresentationFormat>On-screen Show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PPT_pohja_OY</vt:lpstr>
      <vt:lpstr>English</vt:lpstr>
      <vt:lpstr>Sivu FI</vt:lpstr>
      <vt:lpstr>Sivu ENG</vt:lpstr>
      <vt:lpstr>hyvinvointikysely 2013 /kajaanin yliopistokeskus  sis. vertailun Oulun yliopisto ja vuoden 2011 vertailutulokset</vt:lpstr>
      <vt:lpstr>Yliopistojen hyvinvointikysely  23.9.-15.10.2013</vt:lpstr>
      <vt:lpstr>Osa-alueiden keskiarvot</vt:lpstr>
      <vt:lpstr>Osa-alueiden keskiarvot suuruusjärjestyksessä</vt:lpstr>
      <vt:lpstr>Osa-alueiden keskiarvot suuruusjärjestyksessä</vt:lpstr>
      <vt:lpstr>Yhteisöllisyys yksikössämme</vt:lpstr>
      <vt:lpstr>Yhteisöllisyys yksikössämme</vt:lpstr>
      <vt:lpstr>Oman työn sisältö ja osaaminen</vt:lpstr>
      <vt:lpstr>Oman työn sisältö ja osaaminen</vt:lpstr>
      <vt:lpstr>Työolot</vt:lpstr>
      <vt:lpstr>Työolot</vt:lpstr>
      <vt:lpstr>Lähiesimiestyö</vt:lpstr>
      <vt:lpstr>Lähiesimiestyö</vt:lpstr>
      <vt:lpstr>Lähiesimiestyö</vt:lpstr>
      <vt:lpstr>Strateginen johtaminen,  Yliopistotaso (rehtoraatti, dekanaatti, hallinnon johto)</vt:lpstr>
      <vt:lpstr>Strateginen johtaminen,  Yliopistotaso (rehtoraatti, dekanaatti, hallinnon johto)</vt:lpstr>
      <vt:lpstr>Strateginen johtaminen, t iedekunta / laitos / yksikkö</vt:lpstr>
    </vt:vector>
  </TitlesOfParts>
  <Company>Oulun yliopisto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Petri Ovaskainen</dc:creator>
  <cp:lastModifiedBy>Windows User</cp:lastModifiedBy>
  <cp:revision>7</cp:revision>
  <cp:lastPrinted>2012-08-07T11:53:20Z</cp:lastPrinted>
  <dcterms:created xsi:type="dcterms:W3CDTF">2013-01-30T11:42:49Z</dcterms:created>
  <dcterms:modified xsi:type="dcterms:W3CDTF">2014-01-15T08:02:56Z</dcterms:modified>
</cp:coreProperties>
</file>