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310" r:id="rId6"/>
    <p:sldId id="322" r:id="rId7"/>
    <p:sldId id="312" r:id="rId8"/>
    <p:sldId id="325" r:id="rId9"/>
    <p:sldId id="315" r:id="rId10"/>
    <p:sldId id="317" r:id="rId11"/>
    <p:sldId id="318" r:id="rId12"/>
    <p:sldId id="319" r:id="rId13"/>
    <p:sldId id="320" r:id="rId14"/>
    <p:sldId id="321" r:id="rId15"/>
  </p:sldIdLst>
  <p:sldSz cx="12192000" cy="6858000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855">
          <p15:clr>
            <a:srgbClr val="A4A3A4"/>
          </p15:clr>
        </p15:guide>
        <p15:guide id="4" pos="987">
          <p15:clr>
            <a:srgbClr val="A4A3A4"/>
          </p15:clr>
        </p15:guide>
        <p15:guide id="5" pos="3909">
          <p15:clr>
            <a:srgbClr val="A4A3A4"/>
          </p15:clr>
        </p15:guide>
        <p15:guide id="6" pos="3772">
          <p15:clr>
            <a:srgbClr val="A4A3A4"/>
          </p15:clr>
        </p15:guide>
        <p15:guide id="7" pos="7466">
          <p15:clr>
            <a:srgbClr val="A4A3A4"/>
          </p15:clr>
        </p15:guide>
        <p15:guide id="8" pos="21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900"/>
    <a:srgbClr val="652D92"/>
    <a:srgbClr val="4BBCAA"/>
    <a:srgbClr val="01AEF0"/>
    <a:srgbClr val="23408E"/>
    <a:srgbClr val="67686A"/>
    <a:srgbClr val="FEF200"/>
    <a:srgbClr val="ED008C"/>
    <a:srgbClr val="E8E8E8"/>
    <a:srgbClr val="FDE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92" autoAdjust="0"/>
    <p:restoredTop sz="94660"/>
  </p:normalViewPr>
  <p:slideViewPr>
    <p:cSldViewPr snapToGrid="0">
      <p:cViewPr varScale="1">
        <p:scale>
          <a:sx n="92" d="100"/>
          <a:sy n="92" d="100"/>
        </p:scale>
        <p:origin x="114" y="240"/>
      </p:cViewPr>
      <p:guideLst>
        <p:guide orient="horz" pos="2160"/>
        <p:guide pos="3840"/>
        <p:guide pos="855"/>
        <p:guide pos="987"/>
        <p:guide pos="3909"/>
        <p:guide pos="3772"/>
        <p:guide pos="7466"/>
        <p:guide pos="21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968B3-3A68-4D66-BFA2-46DBD44A7977}" type="datetimeFigureOut">
              <a:rPr lang="fi-FI" smtClean="0"/>
              <a:t>14.1.2019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ACB62-9E48-4BF7-A6DA-293C1D5431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56930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A522E-D2E0-436B-97BE-B99CEA7684CE}" type="datetimeFigureOut">
              <a:rPr lang="fi-FI" smtClean="0"/>
              <a:t>14.1.2019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A9843-4B20-4852-82CF-3B465AE842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1668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516696"/>
            <a:ext cx="11510962" cy="2634143"/>
          </a:xfrm>
        </p:spPr>
        <p:txBody>
          <a:bodyPr anchor="t" anchorCtr="0">
            <a:noAutofit/>
          </a:bodyPr>
          <a:lstStyle>
            <a:lvl1pPr algn="ctr">
              <a:defRPr sz="7400">
                <a:solidFill>
                  <a:schemeClr val="tx2"/>
                </a:solidFill>
              </a:defRPr>
            </a:lvl1pPr>
          </a:lstStyle>
          <a:p>
            <a:r>
              <a:rPr lang="fi-FI" dirty="0" smtClean="0"/>
              <a:t>Lisää pääotsikko</a:t>
            </a:r>
            <a:endParaRPr lang="fi-FI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1313" y="5157192"/>
            <a:ext cx="11510962" cy="1018502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Päivämäärä</a:t>
            </a:r>
            <a:r>
              <a:rPr lang="en-US" dirty="0" smtClean="0"/>
              <a:t> &amp; </a:t>
            </a:r>
            <a:r>
              <a:rPr lang="en-US" dirty="0" err="1" smtClean="0"/>
              <a:t>Esittäjä</a:t>
            </a:r>
            <a:endParaRPr lang="en-US" dirty="0"/>
          </a:p>
        </p:txBody>
      </p:sp>
      <p:grpSp>
        <p:nvGrpSpPr>
          <p:cNvPr id="5" name="Ryhmä 3"/>
          <p:cNvGrpSpPr/>
          <p:nvPr userDrawn="1"/>
        </p:nvGrpSpPr>
        <p:grpSpPr>
          <a:xfrm>
            <a:off x="4187555" y="730515"/>
            <a:ext cx="3795061" cy="1656183"/>
            <a:chOff x="2187936" y="908720"/>
            <a:chExt cx="2146016" cy="936532"/>
          </a:xfrm>
          <a:solidFill>
            <a:schemeClr val="tx2"/>
          </a:solidFill>
        </p:grpSpPr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116530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357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7" name="Päivämäärän paikkamerkki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FB1627B-F87D-4D86-A018-67F083383A43}" type="datetime1">
              <a:rPr lang="fi-FI" smtClean="0"/>
              <a:t>14.1.2019</a:t>
            </a:fld>
            <a:endParaRPr lang="fi-FI" dirty="0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30" name="Suora yhdysviiva 29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6280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3A53309-2499-4312-8F11-25B603ED63C9}" type="datetime1">
              <a:rPr lang="fi-FI" smtClean="0"/>
              <a:t>14.1.2019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830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3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5C3165A7-8E67-48FC-BCFC-C205E33FC8A5}" type="datetime1">
              <a:rPr lang="fi-FI" smtClean="0"/>
              <a:t>14.1.2019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1172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4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3F894C02-2BBB-46B0-94F7-BF4914EDA059}" type="datetime1">
              <a:rPr lang="fi-FI" smtClean="0"/>
              <a:t>14.1.2019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2080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5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9" name="Suora yhdysviiva 8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1DCA39-28C5-4861-8E78-AC0F7617CEF2}" type="datetime1">
              <a:rPr lang="fi-FI" smtClean="0"/>
              <a:t>14.1.2019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338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B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tx2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01AEEF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EB5D6A1C-D8FA-40C6-9B09-603A6E3B87CA}" type="datetime1">
              <a:rPr lang="fi-FI" smtClean="0"/>
              <a:t>14.1.2019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 dirty="0"/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ruutu 36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rgbClr val="23408E"/>
                </a:solidFill>
              </a:rPr>
              <a:t>Oulun yliopisto</a:t>
            </a:r>
            <a:endParaRPr lang="fi-FI" sz="600" b="1" dirty="0">
              <a:solidFill>
                <a:srgbClr val="2340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729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87265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9365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993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 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516696"/>
            <a:ext cx="11510962" cy="2634143"/>
          </a:xfrm>
        </p:spPr>
        <p:txBody>
          <a:bodyPr anchor="t" anchorCtr="0">
            <a:noAutofit/>
          </a:bodyPr>
          <a:lstStyle>
            <a:lvl1pPr algn="ctr">
              <a:defRPr sz="74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pääotsikko</a:t>
            </a:r>
            <a:endParaRPr lang="fi-FI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1313" y="5157192"/>
            <a:ext cx="11510962" cy="1018502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Päivämäärä</a:t>
            </a:r>
            <a:r>
              <a:rPr lang="en-US" dirty="0" smtClean="0"/>
              <a:t> &amp; </a:t>
            </a:r>
            <a:r>
              <a:rPr lang="en-US" dirty="0" err="1" smtClean="0"/>
              <a:t>Esittäjä</a:t>
            </a:r>
            <a:endParaRPr lang="en-US" dirty="0"/>
          </a:p>
        </p:txBody>
      </p:sp>
      <p:grpSp>
        <p:nvGrpSpPr>
          <p:cNvPr id="5" name="Ryhmä 3"/>
          <p:cNvGrpSpPr/>
          <p:nvPr userDrawn="1"/>
        </p:nvGrpSpPr>
        <p:grpSpPr>
          <a:xfrm>
            <a:off x="4187555" y="730515"/>
            <a:ext cx="3795061" cy="1656183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1897064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4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67777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5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Lisää otsikko</a:t>
            </a:r>
            <a:endParaRPr lang="fi-FI" dirty="0"/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EB008C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Lisää alaotsikko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99337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F3E471A1-2089-4EAD-AA66-BEE880D6BE9A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chemeClr val="tx2"/>
                </a:solidFill>
              </a:rPr>
              <a:t>Oulun yliopisto</a:t>
            </a:r>
            <a:endParaRPr lang="fi-FI" sz="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2780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B275E82-ADCD-4270-A94C-F0642414AC86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6812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E776AA7-F53C-40F5-8F8E-0243FABD0140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48950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1B11A7D3-5B73-44CD-BCBD-0578135BDAD3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93941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C80F80C-B939-4C9A-8EFE-C56D6BA19CA4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63496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4B8D8670-3257-4E23-88BA-283D0BF6F9BC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83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 ja graafi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tx2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tx2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tx2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9B275E82-ADCD-4270-A94C-F0642414AC86}" type="datetime1">
              <a:rPr lang="fi-FI" smtClean="0"/>
              <a:pPr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2"/>
                </a:solidFill>
              </a:defRPr>
            </a:lvl1pPr>
          </a:lstStyle>
          <a:p>
            <a:r>
              <a:rPr lang="fi-FI" dirty="0" smtClean="0"/>
              <a:t>Lisää kaavio</a:t>
            </a:r>
            <a:endParaRPr lang="en-US" dirty="0"/>
          </a:p>
        </p:txBody>
      </p:sp>
      <p:grpSp>
        <p:nvGrpSpPr>
          <p:cNvPr id="16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1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chemeClr val="tx2"/>
                </a:solidFill>
              </a:rPr>
              <a:t>Oulun yliopisto</a:t>
            </a:r>
            <a:endParaRPr lang="fi-FI" sz="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8686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B275E82-ADCD-4270-A94C-F0642414AC86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kaavio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756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 3">
    <p:bg>
      <p:bgPr>
        <a:solidFill>
          <a:srgbClr val="01A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516696"/>
            <a:ext cx="11510962" cy="2634143"/>
          </a:xfrm>
        </p:spPr>
        <p:txBody>
          <a:bodyPr anchor="t" anchorCtr="0">
            <a:noAutofit/>
          </a:bodyPr>
          <a:lstStyle>
            <a:lvl1pPr algn="ctr">
              <a:defRPr sz="74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pääotsikko</a:t>
            </a:r>
            <a:endParaRPr lang="fi-FI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1313" y="5157192"/>
            <a:ext cx="11510962" cy="1018502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Päivämäärä</a:t>
            </a:r>
            <a:r>
              <a:rPr lang="en-US" dirty="0" smtClean="0"/>
              <a:t> &amp; </a:t>
            </a:r>
            <a:r>
              <a:rPr lang="en-US" dirty="0" err="1" smtClean="0"/>
              <a:t>Esittäjä</a:t>
            </a:r>
            <a:endParaRPr lang="en-US" dirty="0"/>
          </a:p>
        </p:txBody>
      </p:sp>
      <p:grpSp>
        <p:nvGrpSpPr>
          <p:cNvPr id="5" name="Ryhmä 3"/>
          <p:cNvGrpSpPr/>
          <p:nvPr userDrawn="1"/>
        </p:nvGrpSpPr>
        <p:grpSpPr>
          <a:xfrm>
            <a:off x="4187555" y="730515"/>
            <a:ext cx="3795061" cy="1656183"/>
            <a:chOff x="2187936" y="908720"/>
            <a:chExt cx="2146016" cy="936532"/>
          </a:xfrm>
          <a:solidFill>
            <a:schemeClr val="accent2"/>
          </a:solidFill>
        </p:grpSpPr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771371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3">
    <p:bg>
      <p:bgPr>
        <a:solidFill>
          <a:srgbClr val="2340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B275E82-ADCD-4270-A94C-F0642414AC86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kaavio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2640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4">
    <p:bg>
      <p:bgPr>
        <a:solidFill>
          <a:srgbClr val="01A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9B275E82-ADCD-4270-A94C-F0642414AC86}" type="datetime1">
              <a:rPr lang="fi-FI" smtClean="0"/>
              <a:pPr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kaavio</a:t>
            </a:r>
            <a:endParaRPr lang="en-US" dirty="0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1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0693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5">
    <p:bg>
      <p:bgPr>
        <a:solidFill>
          <a:srgbClr val="4BBC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9B275E82-ADCD-4270-A94C-F0642414AC86}" type="datetime1">
              <a:rPr lang="fi-FI" smtClean="0"/>
              <a:pPr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kaavio</a:t>
            </a:r>
            <a:endParaRPr lang="en-US" dirty="0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1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07125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9B275E82-ADCD-4270-A94C-F0642414AC86}" type="datetime1">
              <a:rPr lang="fi-FI" smtClean="0"/>
              <a:pPr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kaavio</a:t>
            </a:r>
            <a:endParaRPr lang="en-US" dirty="0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1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72983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020C099-9310-42B7-A12A-C3ED38375E3C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16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chemeClr val="tx2"/>
                </a:solidFill>
              </a:rPr>
              <a:t>Oulun yliopisto</a:t>
            </a:r>
            <a:endParaRPr lang="fi-FI" sz="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4253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14D5394E-C853-4312-A3E7-959BAF5A46C0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27674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E0E32EC3-3728-440B-885E-7E7E0F64D9FF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43619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6B84ADE-9183-4202-AE2C-E4A19CEE6C29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51719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FE73D51-541B-4D8A-AD8E-5512394B0904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19062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AF4AEC08-C9BA-4319-A0D4-1CF7081F26A9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453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 4">
    <p:bg>
      <p:bgPr>
        <a:solidFill>
          <a:srgbClr val="4BBC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516696"/>
            <a:ext cx="11510962" cy="2634143"/>
          </a:xfrm>
        </p:spPr>
        <p:txBody>
          <a:bodyPr anchor="t" anchorCtr="0">
            <a:noAutofit/>
          </a:bodyPr>
          <a:lstStyle>
            <a:lvl1pPr algn="ctr">
              <a:defRPr sz="74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Lisää pääotsikko</a:t>
            </a:r>
            <a:endParaRPr lang="fi-FI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1313" y="5157192"/>
            <a:ext cx="11510962" cy="1018502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Päivämäärä</a:t>
            </a:r>
            <a:r>
              <a:rPr lang="en-US" dirty="0" smtClean="0"/>
              <a:t> &amp; </a:t>
            </a:r>
            <a:r>
              <a:rPr lang="en-US" dirty="0" err="1" smtClean="0"/>
              <a:t>Esittäjä</a:t>
            </a:r>
            <a:endParaRPr lang="en-US" dirty="0"/>
          </a:p>
        </p:txBody>
      </p:sp>
      <p:grpSp>
        <p:nvGrpSpPr>
          <p:cNvPr id="5" name="Ryhmä 3"/>
          <p:cNvGrpSpPr/>
          <p:nvPr userDrawn="1"/>
        </p:nvGrpSpPr>
        <p:grpSpPr>
          <a:xfrm>
            <a:off x="4187555" y="730515"/>
            <a:ext cx="3795061" cy="1656183"/>
            <a:chOff x="2187936" y="908720"/>
            <a:chExt cx="2146016" cy="936532"/>
          </a:xfrm>
          <a:solidFill>
            <a:schemeClr val="accent2"/>
          </a:solidFill>
        </p:grpSpPr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4361166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ve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F3E471A1-2089-4EAD-AA66-BEE880D6BE9A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chemeClr val="tx2"/>
                </a:solidFill>
              </a:rPr>
              <a:t>Oulun yliopisto</a:t>
            </a:r>
            <a:endParaRPr lang="fi-FI" sz="600" b="1" dirty="0">
              <a:solidFill>
                <a:schemeClr val="tx2"/>
              </a:solidFill>
            </a:endParaRPr>
          </a:p>
        </p:txBody>
      </p:sp>
      <p:sp>
        <p:nvSpPr>
          <p:cNvPr id="19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95157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1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3895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3">
    <p:bg>
      <p:bgPr>
        <a:solidFill>
          <a:srgbClr val="2340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1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20317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4">
    <p:bg>
      <p:bgPr>
        <a:solidFill>
          <a:srgbClr val="01A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8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358151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5">
    <p:bg>
      <p:bgPr>
        <a:solidFill>
          <a:srgbClr val="4BBC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8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07630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8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728577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020C099-9310-42B7-A12A-C3ED38375E3C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chemeClr val="tx2"/>
                </a:solidFill>
              </a:rPr>
              <a:t>Oulun yliopisto</a:t>
            </a:r>
            <a:endParaRPr lang="fi-FI" sz="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77733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14D5394E-C853-4312-A3E7-959BAF5A46C0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5737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E0E32EC3-3728-440B-885E-7E7E0F64D9FF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23047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6B84ADE-9183-4202-AE2C-E4A19CEE6C29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74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rgbClr val="23408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  <a:solidFill>
            <a:srgbClr val="01AEF0"/>
          </a:solidFill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48" name="Tekstiruutu 36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rgbClr val="23408E"/>
                </a:solidFill>
              </a:rPr>
              <a:t>Oulun yliopisto</a:t>
            </a:r>
            <a:endParaRPr lang="fi-FI" sz="600" b="1" dirty="0">
              <a:solidFill>
                <a:srgbClr val="2340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19389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FE73D51-541B-4D8A-AD8E-5512394B0904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16174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FE73D51-541B-4D8A-AD8E-5512394B0904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97070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500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896938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1073150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C80F80C-B939-4C9A-8EFE-C56D6BA19CA4}" type="datetime1">
              <a:rPr lang="fi-FI" smtClean="0"/>
              <a:pPr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72860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2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500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896938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1073150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C80F80C-B939-4C9A-8EFE-C56D6BA19CA4}" type="datetime1">
              <a:rPr lang="fi-FI" smtClean="0"/>
              <a:t>14.1.2019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65434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Ryhmä 4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  <a:solidFill>
            <a:srgbClr val="23408E"/>
          </a:solidFill>
        </p:grpSpPr>
        <p:sp>
          <p:nvSpPr>
            <p:cNvPr id="4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38947175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6" name="Ryhmä 1035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4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5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7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8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9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0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1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2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3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4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97302407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41189305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65194370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42634937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54180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87433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363387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789022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40907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451151" y="578840"/>
            <a:ext cx="4536900" cy="35653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5999" y="579600"/>
            <a:ext cx="5751513" cy="573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566863" y="6436800"/>
            <a:ext cx="661027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fld id="{DE10481E-666C-4FF7-B137-5A9A5F208B28}" type="datetime1">
              <a:rPr lang="fi-FI" smtClean="0"/>
              <a:pPr/>
              <a:t>14.1.2019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39861" y="6436800"/>
            <a:ext cx="4618765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341313" y="6436800"/>
            <a:ext cx="388529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6" name="Tekstiruutu 2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 smtClean="0">
                <a:solidFill>
                  <a:schemeClr val="bg1"/>
                </a:solidFill>
              </a:rPr>
              <a:t>Oulun yliopisto</a:t>
            </a:r>
            <a:endParaRPr lang="fi-FI" sz="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279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74" r:id="rId2"/>
    <p:sldLayoutId id="2147483700" r:id="rId3"/>
    <p:sldLayoutId id="2147483701" r:id="rId4"/>
    <p:sldLayoutId id="2147483657" r:id="rId5"/>
    <p:sldLayoutId id="2147483661" r:id="rId6"/>
    <p:sldLayoutId id="2147483677" r:id="rId7"/>
    <p:sldLayoutId id="2147483662" r:id="rId8"/>
    <p:sldLayoutId id="2147483678" r:id="rId9"/>
    <p:sldLayoutId id="2147483679" r:id="rId10"/>
    <p:sldLayoutId id="2147483658" r:id="rId11"/>
    <p:sldLayoutId id="2147483680" r:id="rId12"/>
    <p:sldLayoutId id="2147483682" r:id="rId13"/>
    <p:sldLayoutId id="2147483683" r:id="rId14"/>
    <p:sldLayoutId id="2147483687" r:id="rId15"/>
    <p:sldLayoutId id="2147483659" r:id="rId16"/>
    <p:sldLayoutId id="2147483684" r:id="rId17"/>
    <p:sldLayoutId id="2147483715" r:id="rId18"/>
    <p:sldLayoutId id="2147483716" r:id="rId19"/>
    <p:sldLayoutId id="2147483717" r:id="rId20"/>
    <p:sldLayoutId id="2147483681" r:id="rId21"/>
    <p:sldLayoutId id="2147483650" r:id="rId22"/>
    <p:sldLayoutId id="2147483685" r:id="rId23"/>
    <p:sldLayoutId id="2147483686" r:id="rId24"/>
    <p:sldLayoutId id="2147483689" r:id="rId25"/>
    <p:sldLayoutId id="2147483690" r:id="rId26"/>
    <p:sldLayoutId id="2147483691" r:id="rId27"/>
    <p:sldLayoutId id="2147483704" r:id="rId28"/>
    <p:sldLayoutId id="2147483703" r:id="rId29"/>
    <p:sldLayoutId id="2147483705" r:id="rId30"/>
    <p:sldLayoutId id="2147483706" r:id="rId31"/>
    <p:sldLayoutId id="2147483707" r:id="rId32"/>
    <p:sldLayoutId id="2147483708" r:id="rId33"/>
    <p:sldLayoutId id="2147483660" r:id="rId34"/>
    <p:sldLayoutId id="2147483663" r:id="rId35"/>
    <p:sldLayoutId id="2147483664" r:id="rId36"/>
    <p:sldLayoutId id="2147483665" r:id="rId37"/>
    <p:sldLayoutId id="2147483666" r:id="rId38"/>
    <p:sldLayoutId id="2147483667" r:id="rId39"/>
    <p:sldLayoutId id="2147483709" r:id="rId40"/>
    <p:sldLayoutId id="2147483710" r:id="rId41"/>
    <p:sldLayoutId id="2147483711" r:id="rId42"/>
    <p:sldLayoutId id="2147483712" r:id="rId43"/>
    <p:sldLayoutId id="2147483713" r:id="rId44"/>
    <p:sldLayoutId id="2147483714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693" r:id="rId52"/>
    <p:sldLayoutId id="2147483692" r:id="rId53"/>
    <p:sldLayoutId id="2147483656" r:id="rId54"/>
    <p:sldLayoutId id="2147483668" r:id="rId55"/>
    <p:sldLayoutId id="2147483669" r:id="rId56"/>
    <p:sldLayoutId id="2147483670" r:id="rId57"/>
    <p:sldLayoutId id="2147483671" r:id="rId58"/>
    <p:sldLayoutId id="2147483673" r:id="rId5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Verdana" panose="020B0604030504040204" pitchFamily="34" charset="0"/>
        <a:buChar char="‒"/>
        <a:defRPr sz="205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Verdana" panose="020B0604030504040204" pitchFamily="34" charset="0"/>
        <a:buChar char="-"/>
        <a:defRPr sz="16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720725" indent="-360363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1073150" indent="-352425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4pPr>
      <a:lvl5pPr marL="1435100" indent="-361950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982" userDrawn="1">
          <p15:clr>
            <a:srgbClr val="F26B43"/>
          </p15:clr>
        </p15:guide>
        <p15:guide id="4" pos="855" userDrawn="1">
          <p15:clr>
            <a:srgbClr val="F26B43"/>
          </p15:clr>
        </p15:guide>
        <p15:guide id="5" pos="209" userDrawn="1">
          <p15:clr>
            <a:srgbClr val="F26B43"/>
          </p15:clr>
        </p15:guide>
        <p15:guide id="6" pos="3779" userDrawn="1">
          <p15:clr>
            <a:srgbClr val="F26B43"/>
          </p15:clr>
        </p15:guide>
        <p15:guide id="7" pos="3912" userDrawn="1">
          <p15:clr>
            <a:srgbClr val="F26B43"/>
          </p15:clr>
        </p15:guide>
        <p15:guide id="8" pos="74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KYK Tatu 2019</a:t>
            </a:r>
            <a:endParaRPr lang="fi-FI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Vesa Virtanen 2.11.2018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1997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RISKIT</a:t>
            </a:r>
            <a:endParaRPr lang="fi-FI" dirty="0"/>
          </a:p>
        </p:txBody>
      </p:sp>
      <p:sp>
        <p:nvSpPr>
          <p:cNvPr id="6" name="TextBox 5"/>
          <p:cNvSpPr txBox="1"/>
          <p:nvPr/>
        </p:nvSpPr>
        <p:spPr>
          <a:xfrm>
            <a:off x="391886" y="1291905"/>
            <a:ext cx="1145562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200" b="1" dirty="0">
                <a:solidFill>
                  <a:srgbClr val="FF0000"/>
                </a:solidFill>
              </a:rPr>
              <a:t>EU-rakennerahastorahoituksen </a:t>
            </a:r>
            <a:r>
              <a:rPr lang="fi-FI" sz="2200" b="1" dirty="0" smtClean="0">
                <a:solidFill>
                  <a:srgbClr val="FF0000"/>
                </a:solidFill>
              </a:rPr>
              <a:t>väheneminen/jatkuvuus</a:t>
            </a:r>
          </a:p>
          <a:p>
            <a:pPr lvl="1"/>
            <a:r>
              <a:rPr lang="fi-FI" sz="2200" b="1" dirty="0">
                <a:solidFill>
                  <a:schemeClr val="bg1"/>
                </a:solidFill>
              </a:rPr>
              <a:t>- </a:t>
            </a:r>
            <a:r>
              <a:rPr lang="fi-FI" sz="2000" b="1" dirty="0">
                <a:solidFill>
                  <a:schemeClr val="bg1"/>
                </a:solidFill>
              </a:rPr>
              <a:t>Nykyisellä EU-ohjelmakaudella käytettävissä olevan rahoituksen määrä on</a:t>
            </a:r>
          </a:p>
          <a:p>
            <a:pPr lvl="1"/>
            <a:r>
              <a:rPr lang="fi-FI" sz="2000" b="1" dirty="0">
                <a:solidFill>
                  <a:schemeClr val="bg1"/>
                </a:solidFill>
              </a:rPr>
              <a:t>selkeästi alentunut. Rakennerahastorahoituksen volyymin lasku </a:t>
            </a:r>
            <a:r>
              <a:rPr lang="fi-FI" sz="2000" b="1" dirty="0" smtClean="0">
                <a:solidFill>
                  <a:schemeClr val="bg1"/>
                </a:solidFill>
              </a:rPr>
              <a:t>on huomattava, Kainuun Liiton vähentyneet jaettavat rahoitukset.</a:t>
            </a:r>
          </a:p>
          <a:p>
            <a:pPr lvl="1"/>
            <a:r>
              <a:rPr lang="fi-FI" sz="2000" b="1" dirty="0" smtClean="0">
                <a:solidFill>
                  <a:schemeClr val="bg1"/>
                </a:solidFill>
              </a:rPr>
              <a:t>-Yksikkötasolla </a:t>
            </a:r>
            <a:r>
              <a:rPr lang="fi-FI" sz="2000" b="1" dirty="0">
                <a:solidFill>
                  <a:schemeClr val="bg1"/>
                </a:solidFill>
              </a:rPr>
              <a:t>suunnitellaan budjettien ja toiminnan sopeuttamista olevaan talouskehitykseen ja </a:t>
            </a:r>
            <a:r>
              <a:rPr lang="fi-FI" sz="2000" b="1" dirty="0" smtClean="0">
                <a:solidFill>
                  <a:schemeClr val="bg1"/>
                </a:solidFill>
              </a:rPr>
              <a:t>rahoituskehykseen</a:t>
            </a:r>
            <a:endParaRPr lang="fi-FI" sz="2000" b="1" dirty="0">
              <a:solidFill>
                <a:schemeClr val="bg1"/>
              </a:solidFill>
            </a:endParaRPr>
          </a:p>
          <a:p>
            <a:pPr lvl="1"/>
            <a:r>
              <a:rPr lang="fi-FI" sz="2000" b="1" dirty="0" smtClean="0">
                <a:solidFill>
                  <a:schemeClr val="bg1"/>
                </a:solidFill>
              </a:rPr>
              <a:t>-pyritään </a:t>
            </a:r>
            <a:r>
              <a:rPr lang="fi-FI" sz="2000" b="1" dirty="0">
                <a:solidFill>
                  <a:schemeClr val="bg1"/>
                </a:solidFill>
              </a:rPr>
              <a:t>lieventämään </a:t>
            </a:r>
            <a:r>
              <a:rPr lang="fi-FI" sz="2000" b="1" dirty="0" smtClean="0">
                <a:solidFill>
                  <a:schemeClr val="bg1"/>
                </a:solidFill>
              </a:rPr>
              <a:t>heilahduksia rahoitustasossa </a:t>
            </a:r>
            <a:r>
              <a:rPr lang="fi-FI" sz="2000" b="1" dirty="0">
                <a:solidFill>
                  <a:schemeClr val="bg1"/>
                </a:solidFill>
              </a:rPr>
              <a:t>mahdollisimman paljon hakemalla korvaavia </a:t>
            </a:r>
            <a:r>
              <a:rPr lang="fi-FI" sz="2000" b="1" dirty="0" smtClean="0">
                <a:solidFill>
                  <a:schemeClr val="bg1"/>
                </a:solidFill>
              </a:rPr>
              <a:t>rahoitusinstrumentteja</a:t>
            </a:r>
            <a:endParaRPr lang="fi-FI" sz="2000" b="1" dirty="0">
              <a:solidFill>
                <a:schemeClr val="bg1"/>
              </a:solidFill>
            </a:endParaRPr>
          </a:p>
          <a:p>
            <a:r>
              <a:rPr lang="fi-FI" sz="2200" b="1" dirty="0">
                <a:solidFill>
                  <a:schemeClr val="bg1"/>
                </a:solidFill>
              </a:rPr>
              <a:t>	</a:t>
            </a:r>
          </a:p>
          <a:p>
            <a:pPr marL="342900" indent="-342900">
              <a:buFontTx/>
              <a:buChar char="-"/>
            </a:pPr>
            <a:r>
              <a:rPr lang="fi-FI" sz="2200" b="1" dirty="0" smtClean="0">
                <a:solidFill>
                  <a:srgbClr val="FF0000"/>
                </a:solidFill>
              </a:rPr>
              <a:t>Rahoitusinstrumenttien </a:t>
            </a:r>
            <a:r>
              <a:rPr lang="fi-FI" sz="2200" b="1" dirty="0">
                <a:solidFill>
                  <a:srgbClr val="FF0000"/>
                </a:solidFill>
              </a:rPr>
              <a:t>omarahoitusosuuksien </a:t>
            </a:r>
            <a:r>
              <a:rPr lang="fi-FI" sz="2200" b="1" dirty="0" smtClean="0">
                <a:solidFill>
                  <a:srgbClr val="FF0000"/>
                </a:solidFill>
              </a:rPr>
              <a:t>muuttuminen/kasvaminen</a:t>
            </a:r>
          </a:p>
          <a:p>
            <a:r>
              <a:rPr lang="fi-FI" b="1" dirty="0" smtClean="0">
                <a:solidFill>
                  <a:schemeClr val="bg1"/>
                </a:solidFill>
              </a:rPr>
              <a:t>	-</a:t>
            </a:r>
            <a:r>
              <a:rPr lang="fi-FI" sz="2000" b="1" dirty="0" smtClean="0">
                <a:solidFill>
                  <a:schemeClr val="bg1"/>
                </a:solidFill>
              </a:rPr>
              <a:t>BF </a:t>
            </a:r>
            <a:r>
              <a:rPr lang="fi-FI" sz="2000" b="1" dirty="0">
                <a:solidFill>
                  <a:schemeClr val="bg1"/>
                </a:solidFill>
              </a:rPr>
              <a:t>kansallisen rahoituksen hankkeiden </a:t>
            </a:r>
            <a:r>
              <a:rPr lang="fi-FI" sz="2000" b="1" dirty="0" smtClean="0">
                <a:solidFill>
                  <a:schemeClr val="bg1"/>
                </a:solidFill>
              </a:rPr>
              <a:t>saanti hankaloitunut, tarkka </a:t>
            </a:r>
            <a:r>
              <a:rPr lang="fi-FI" sz="2000" b="1" dirty="0">
                <a:solidFill>
                  <a:schemeClr val="bg1"/>
                </a:solidFill>
              </a:rPr>
              <a:t>budjetointi </a:t>
            </a:r>
            <a:r>
              <a:rPr lang="fi-FI" sz="2000" b="1" dirty="0" smtClean="0">
                <a:solidFill>
                  <a:schemeClr val="bg1"/>
                </a:solidFill>
              </a:rPr>
              <a:t>ja </a:t>
            </a:r>
            <a:r>
              <a:rPr lang="fi-FI" sz="2000" b="1" dirty="0" smtClean="0">
                <a:solidFill>
                  <a:schemeClr val="bg1"/>
                </a:solidFill>
              </a:rPr>
              <a:t>rinnakkaisten </a:t>
            </a:r>
            <a:r>
              <a:rPr lang="fi-FI" sz="2000" b="1" smtClean="0">
                <a:solidFill>
                  <a:schemeClr val="bg1"/>
                </a:solidFill>
              </a:rPr>
              <a:t>yrityshankkeiden varmistaminen. </a:t>
            </a:r>
            <a:r>
              <a:rPr lang="fi-FI" sz="2000" b="1" dirty="0" smtClean="0">
                <a:solidFill>
                  <a:schemeClr val="bg1"/>
                </a:solidFill>
              </a:rPr>
              <a:t>Omarahoitusosuuden </a:t>
            </a:r>
            <a:r>
              <a:rPr lang="fi-FI" sz="2000" b="1" dirty="0">
                <a:solidFill>
                  <a:schemeClr val="bg1"/>
                </a:solidFill>
              </a:rPr>
              <a:t>kerääminen </a:t>
            </a:r>
            <a:r>
              <a:rPr lang="fi-FI" sz="2000" b="1" dirty="0" smtClean="0">
                <a:solidFill>
                  <a:schemeClr val="bg1"/>
                </a:solidFill>
              </a:rPr>
              <a:t>palvelutoiminnalla. Rakennerahastohankkeissa </a:t>
            </a:r>
            <a:r>
              <a:rPr lang="fi-FI" sz="2000" b="1" dirty="0">
                <a:solidFill>
                  <a:schemeClr val="bg1"/>
                </a:solidFill>
              </a:rPr>
              <a:t>muun osarahoituksen (yritykset, kunnat) tarkempi </a:t>
            </a:r>
            <a:r>
              <a:rPr lang="fi-FI" sz="2000" b="1" dirty="0" smtClean="0">
                <a:solidFill>
                  <a:schemeClr val="bg1"/>
                </a:solidFill>
              </a:rPr>
              <a:t>kartoitus. </a:t>
            </a:r>
          </a:p>
          <a:p>
            <a:r>
              <a:rPr lang="fi-FI" sz="2000" b="1" dirty="0" smtClean="0">
                <a:solidFill>
                  <a:schemeClr val="bg1"/>
                </a:solidFill>
              </a:rPr>
              <a:t>Yliopiston tulee antaa </a:t>
            </a:r>
            <a:r>
              <a:rPr lang="fi-FI" sz="2000" b="1" dirty="0">
                <a:solidFill>
                  <a:schemeClr val="bg1"/>
                </a:solidFill>
              </a:rPr>
              <a:t>tulosrahoitusta </a:t>
            </a:r>
            <a:r>
              <a:rPr lang="fi-FI" sz="2000" b="1" dirty="0" err="1" smtClean="0">
                <a:solidFill>
                  <a:schemeClr val="bg1"/>
                </a:solidFill>
              </a:rPr>
              <a:t>MITYlle</a:t>
            </a:r>
            <a:r>
              <a:rPr lang="fi-FI" sz="2000" b="1" dirty="0" smtClean="0">
                <a:solidFill>
                  <a:schemeClr val="bg1"/>
                </a:solidFill>
              </a:rPr>
              <a:t> ja </a:t>
            </a:r>
            <a:r>
              <a:rPr lang="fi-FI" sz="2000" b="1" dirty="0" err="1" smtClean="0">
                <a:solidFill>
                  <a:schemeClr val="bg1"/>
                </a:solidFill>
              </a:rPr>
              <a:t>AIKOPAlle</a:t>
            </a:r>
            <a:r>
              <a:rPr lang="fi-FI" sz="2000" b="1" dirty="0" smtClean="0">
                <a:solidFill>
                  <a:schemeClr val="bg1"/>
                </a:solidFill>
              </a:rPr>
              <a:t> tuloksista </a:t>
            </a:r>
            <a:r>
              <a:rPr lang="fi-FI" sz="2000" b="1" dirty="0">
                <a:solidFill>
                  <a:schemeClr val="bg1"/>
                </a:solidFill>
              </a:rPr>
              <a:t>kuten tiedekunnille (vertaa Oulun yliopiston hallituksen päätös 22.1.2015)</a:t>
            </a:r>
          </a:p>
        </p:txBody>
      </p:sp>
    </p:spTree>
    <p:extLst>
      <p:ext uri="{BB962C8B-B14F-4D97-AF65-F5344CB8AC3E}">
        <p14:creationId xmlns:p14="http://schemas.microsoft.com/office/powerpoint/2010/main" val="241229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Kajaanin yliopistokeskus</a:t>
            </a:r>
            <a:endParaRPr lang="fi-FI" dirty="0"/>
          </a:p>
        </p:txBody>
      </p:sp>
      <p:sp>
        <p:nvSpPr>
          <p:cNvPr id="6" name="TextBox 5"/>
          <p:cNvSpPr txBox="1"/>
          <p:nvPr/>
        </p:nvSpPr>
        <p:spPr>
          <a:xfrm>
            <a:off x="1087656" y="1626670"/>
            <a:ext cx="1028821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 </a:t>
            </a:r>
          </a:p>
          <a:p>
            <a:r>
              <a:rPr lang="fi-FI" altLang="fi-FI" sz="2200" dirty="0">
                <a:solidFill>
                  <a:schemeClr val="bg1"/>
                </a:solidFill>
              </a:rPr>
              <a:t>Kajaanin yliopistokeskuksen koordinointi on Oulun yliopiston valtakunnallinen tehtävä</a:t>
            </a:r>
            <a:r>
              <a:rPr lang="fi-FI" altLang="fi-FI" sz="2200" dirty="0" smtClean="0">
                <a:solidFill>
                  <a:schemeClr val="bg1"/>
                </a:solidFill>
              </a:rPr>
              <a:t>.</a:t>
            </a:r>
          </a:p>
          <a:p>
            <a:endParaRPr lang="fi-FI" altLang="fi-FI" sz="2200" dirty="0">
              <a:solidFill>
                <a:schemeClr val="bg1"/>
              </a:solidFill>
            </a:endParaRPr>
          </a:p>
          <a:p>
            <a:r>
              <a:rPr lang="fi-FI" altLang="fi-FI" sz="2200" dirty="0" smtClean="0">
                <a:solidFill>
                  <a:schemeClr val="bg1"/>
                </a:solidFill>
              </a:rPr>
              <a:t>Yliopistokeskuksen </a:t>
            </a:r>
            <a:r>
              <a:rPr lang="fi-FI" altLang="fi-FI" sz="2200" dirty="0">
                <a:solidFill>
                  <a:schemeClr val="bg1"/>
                </a:solidFill>
              </a:rPr>
              <a:t>yhteisenä yhteiskunnallisena tehtävänä on kohottaa toiminta-alueensa osaamisen tasoa sekä edistää sen hyvinvointia, kilpailukykyä ja kulttuuria yliopistollisen ja asiakaslähtöisen tutkimus-, koulutus- ja kehittämistoiminnan avulla. </a:t>
            </a:r>
            <a:endParaRPr lang="fi-FI" altLang="fi-FI" sz="2200" dirty="0" smtClean="0">
              <a:solidFill>
                <a:schemeClr val="bg1"/>
              </a:solidFill>
            </a:endParaRPr>
          </a:p>
          <a:p>
            <a:endParaRPr lang="en-US" altLang="fi-FI" sz="2200" dirty="0">
              <a:solidFill>
                <a:schemeClr val="bg1"/>
              </a:solidFill>
            </a:endParaRPr>
          </a:p>
          <a:p>
            <a:r>
              <a:rPr lang="fi-FI" altLang="fi-FI" sz="2200" dirty="0">
                <a:solidFill>
                  <a:schemeClr val="bg1"/>
                </a:solidFill>
              </a:rPr>
              <a:t>Kajaanin </a:t>
            </a:r>
            <a:r>
              <a:rPr lang="fi-FI" altLang="fi-FI" sz="2200" dirty="0" smtClean="0">
                <a:solidFill>
                  <a:schemeClr val="bg1"/>
                </a:solidFill>
              </a:rPr>
              <a:t>yliopistokeskus </a:t>
            </a:r>
            <a:r>
              <a:rPr lang="fi-FI" altLang="fi-FI" sz="2200" dirty="0">
                <a:solidFill>
                  <a:schemeClr val="bg1"/>
                </a:solidFill>
              </a:rPr>
              <a:t>on päätoimija Kainuun osaamiskeskittymässä jossa on n </a:t>
            </a:r>
            <a:r>
              <a:rPr lang="fi-FI" altLang="fi-FI" sz="2200" dirty="0" smtClean="0">
                <a:solidFill>
                  <a:schemeClr val="bg1"/>
                </a:solidFill>
              </a:rPr>
              <a:t>85 tutkijaa</a:t>
            </a:r>
            <a:r>
              <a:rPr lang="fi-FI" altLang="fi-FI" sz="2200" dirty="0">
                <a:solidFill>
                  <a:schemeClr val="bg1"/>
                </a:solidFill>
              </a:rPr>
              <a:t>, asiantuntijaa ja muuta henkilöstöä.</a:t>
            </a:r>
          </a:p>
          <a:p>
            <a:endParaRPr lang="fi-FI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290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Yliopistokeskuksen koordinointi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5151" y="1291905"/>
            <a:ext cx="10722731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 </a:t>
            </a:r>
            <a:r>
              <a:rPr lang="fi-FI" sz="2000" b="1" dirty="0" smtClean="0">
                <a:solidFill>
                  <a:schemeClr val="bg1"/>
                </a:solidFill>
              </a:rPr>
              <a:t>Kajaanin </a:t>
            </a:r>
            <a:r>
              <a:rPr lang="fi-FI" sz="2000" b="1" dirty="0">
                <a:solidFill>
                  <a:schemeClr val="bg1"/>
                </a:solidFill>
              </a:rPr>
              <a:t>yliopistokeskus vastaa Oulun yliopiston </a:t>
            </a:r>
            <a:r>
              <a:rPr lang="fi-FI" sz="2000" b="1" dirty="0" smtClean="0">
                <a:solidFill>
                  <a:schemeClr val="bg1"/>
                </a:solidFill>
              </a:rPr>
              <a:t>osalta yliopistokeskussopimuksen toimeenpanosta </a:t>
            </a:r>
            <a:r>
              <a:rPr lang="fi-FI" sz="2000" b="1" dirty="0">
                <a:solidFill>
                  <a:schemeClr val="bg1"/>
                </a:solidFill>
              </a:rPr>
              <a:t>sekä </a:t>
            </a:r>
            <a:r>
              <a:rPr lang="fi-FI" sz="2000" b="1" dirty="0" smtClean="0">
                <a:solidFill>
                  <a:schemeClr val="bg1"/>
                </a:solidFill>
              </a:rPr>
              <a:t>siihen </a:t>
            </a:r>
            <a:r>
              <a:rPr lang="fi-FI" sz="2000" b="1" dirty="0">
                <a:solidFill>
                  <a:schemeClr val="bg1"/>
                </a:solidFill>
              </a:rPr>
              <a:t>liittyvästä suunnittelusta, toiminnanohjauksesta ja laadunvarmistustyöstä</a:t>
            </a:r>
            <a:r>
              <a:rPr lang="fi-FI" sz="2000" b="1" dirty="0" smtClean="0">
                <a:solidFill>
                  <a:schemeClr val="bg1"/>
                </a:solidFill>
              </a:rPr>
              <a:t>.</a:t>
            </a:r>
          </a:p>
          <a:p>
            <a:endParaRPr lang="fi-FI" sz="2000" b="1" dirty="0">
              <a:solidFill>
                <a:schemeClr val="bg1"/>
              </a:solidFill>
            </a:endParaRPr>
          </a:p>
          <a:p>
            <a:r>
              <a:rPr lang="fi-FI" sz="2000" b="1" dirty="0">
                <a:solidFill>
                  <a:schemeClr val="bg1"/>
                </a:solidFill>
              </a:rPr>
              <a:t>Yliopistokeskussopimus määrittää yliopistokeskustoiminnan yhteistyön ja koordinaation tehtävät. </a:t>
            </a:r>
            <a:endParaRPr lang="fi-FI" sz="2000" b="1" dirty="0" smtClean="0">
              <a:solidFill>
                <a:schemeClr val="bg1"/>
              </a:solidFill>
            </a:endParaRPr>
          </a:p>
          <a:p>
            <a:endParaRPr lang="fi-FI" sz="2000" b="1" dirty="0">
              <a:solidFill>
                <a:schemeClr val="bg1"/>
              </a:solidFill>
            </a:endParaRPr>
          </a:p>
          <a:p>
            <a:r>
              <a:rPr lang="fi-FI" sz="2000" b="1" dirty="0">
                <a:solidFill>
                  <a:schemeClr val="bg1"/>
                </a:solidFill>
              </a:rPr>
              <a:t>Toteutus:</a:t>
            </a:r>
          </a:p>
          <a:p>
            <a:r>
              <a:rPr lang="fi-FI" sz="2000" b="1" dirty="0">
                <a:solidFill>
                  <a:schemeClr val="bg1"/>
                </a:solidFill>
              </a:rPr>
              <a:t>Yliopistokeskus edustaa alueellisiin </a:t>
            </a:r>
            <a:r>
              <a:rPr lang="fi-FI" sz="2000" b="1" dirty="0" smtClean="0">
                <a:solidFill>
                  <a:schemeClr val="bg1"/>
                </a:solidFill>
              </a:rPr>
              <a:t>rahoittajiin ja Kainuun Liittoon </a:t>
            </a:r>
            <a:r>
              <a:rPr lang="fi-FI" sz="2000" b="1" dirty="0">
                <a:solidFill>
                  <a:schemeClr val="bg1"/>
                </a:solidFill>
              </a:rPr>
              <a:t>päin yliopistokeskuksen toimijoita ja kehittää erityisesti yliopistotoiminnan yhteiskunnallista vuorovaikutusta tavoitteena opetuksen, tutkimuksen ja </a:t>
            </a:r>
            <a:r>
              <a:rPr lang="fi-FI" sz="2000" b="1" dirty="0" err="1">
                <a:solidFill>
                  <a:schemeClr val="bg1"/>
                </a:solidFill>
              </a:rPr>
              <a:t>t&amp;k-toiminnan</a:t>
            </a:r>
            <a:r>
              <a:rPr lang="fi-FI" sz="2000" b="1" dirty="0">
                <a:solidFill>
                  <a:schemeClr val="bg1"/>
                </a:solidFill>
              </a:rPr>
              <a:t> alueellisen vaikuttavuuden lisääminen</a:t>
            </a:r>
            <a:r>
              <a:rPr lang="fi-FI" sz="2000" b="1" dirty="0" smtClean="0">
                <a:solidFill>
                  <a:schemeClr val="bg1"/>
                </a:solidFill>
              </a:rPr>
              <a:t>. Yliopistokeskuksen johtokunnan ja alueellisen johtoryhmän kokousten valmistelu ja koordinointi.</a:t>
            </a:r>
          </a:p>
          <a:p>
            <a:r>
              <a:rPr lang="fi-FI" sz="2000" b="1" dirty="0" smtClean="0">
                <a:solidFill>
                  <a:schemeClr val="bg1"/>
                </a:solidFill>
              </a:rPr>
              <a:t> </a:t>
            </a:r>
            <a:endParaRPr lang="fi-FI" sz="2000" b="1" dirty="0">
              <a:solidFill>
                <a:schemeClr val="bg1"/>
              </a:solidFill>
            </a:endParaRPr>
          </a:p>
          <a:p>
            <a:r>
              <a:rPr lang="fi-FI" sz="2000" b="1" dirty="0">
                <a:solidFill>
                  <a:schemeClr val="bg1"/>
                </a:solidFill>
              </a:rPr>
              <a:t>Pyritään vahvistamaan yhteistyöyliopistojen toimintaa alueella.</a:t>
            </a:r>
          </a:p>
          <a:p>
            <a:r>
              <a:rPr lang="fi-FI" sz="2000" b="1" dirty="0">
                <a:solidFill>
                  <a:schemeClr val="bg1"/>
                </a:solidFill>
              </a:rPr>
              <a:t>Yliopistokeskus toimii aktiivisesti yliopistokeskusten yhteistyöverkostossa.</a:t>
            </a:r>
          </a:p>
          <a:p>
            <a:r>
              <a:rPr lang="fi-FI" sz="2000" b="1" dirty="0">
                <a:solidFill>
                  <a:schemeClr val="bg1"/>
                </a:solidFill>
              </a:rPr>
              <a:t>Luodaan oma logo ja oman näköiset </a:t>
            </a:r>
            <a:r>
              <a:rPr lang="fi-FI" sz="2000" b="1" dirty="0" err="1">
                <a:solidFill>
                  <a:schemeClr val="bg1"/>
                </a:solidFill>
              </a:rPr>
              <a:t>web</a:t>
            </a:r>
            <a:r>
              <a:rPr lang="fi-FI" sz="2000" b="1" dirty="0">
                <a:solidFill>
                  <a:schemeClr val="bg1"/>
                </a:solidFill>
              </a:rPr>
              <a:t>-sivut </a:t>
            </a:r>
          </a:p>
          <a:p>
            <a:endParaRPr lang="fi-FI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069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dirty="0" smtClean="0"/>
              <a:t>Kajaanin yliopistokeskus: alueelliset luottamustehtävät</a:t>
            </a:r>
            <a:endParaRPr lang="fi-FI" sz="32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10151" y="188381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Asiantuntijajäsen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  Kainuun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maakunnan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yhteistyöryhmä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(MYR)</a:t>
            </a:r>
            <a:endParaRPr kumimoji="0" lang="fi-FI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Jäsen; Kainuun suunnitelmien ja ohjelmien vaikutusten arviointiryhmä (SOVA-ryhmä)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Jäsen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Kainuu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Venäjä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strategiaryhmä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työryhmä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Jäsen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 Kainuun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metsäneuvosto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MMM:n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asettama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Jäsen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 Kainuun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Liiton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strategiaryhmä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Jäsen; Kainuun ennakointi- ja seurantaryhmä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Jäsen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 Kajaanin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korkeakoulukonsortion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strategiaryhmä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Jäsen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 CEMIS (Centre for Measurement and Information Systems)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strategiaryhmä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johtoryhmä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Sopimuspohjainen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5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organisaation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yhteistyömuoto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CSC 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Jyväskylän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KAMK, Oulun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  VTT.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AIKOPA: Kajaanin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kaupungin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osaamisen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hallintaryhmä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Kainuun liitto: </a:t>
            </a: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Koulutusasiain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</a:t>
            </a: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neuvottelukunta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Kainuun </a:t>
            </a: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ennakointi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ja </a:t>
            </a: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seurantaryhmä</a:t>
            </a:r>
            <a:endParaRPr kumimoji="0" lang="fi-FI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5392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Kajaanin yliopistokeskus</a:t>
            </a:r>
            <a:endParaRPr lang="fi-FI" dirty="0"/>
          </a:p>
        </p:txBody>
      </p:sp>
      <p:sp>
        <p:nvSpPr>
          <p:cNvPr id="6" name="TextBox 5"/>
          <p:cNvSpPr txBox="1"/>
          <p:nvPr/>
        </p:nvSpPr>
        <p:spPr>
          <a:xfrm>
            <a:off x="102637" y="1291905"/>
            <a:ext cx="1208936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altLang="fi-FI" sz="2200" dirty="0" smtClean="0">
                <a:solidFill>
                  <a:schemeClr val="bg1"/>
                </a:solidFill>
              </a:rPr>
              <a:t>Valtakunnallisen tehtävän rahoitus vuonna 2019 589 000 € jokaiselle yliopistokeskukselle toiminnan koordinointiin. </a:t>
            </a:r>
          </a:p>
          <a:p>
            <a:endParaRPr lang="fi-FI" altLang="fi-FI" sz="2200" dirty="0">
              <a:solidFill>
                <a:schemeClr val="bg1"/>
              </a:solidFill>
            </a:endParaRPr>
          </a:p>
          <a:p>
            <a:r>
              <a:rPr lang="fi-FI" altLang="fi-FI" sz="2200" dirty="0" smtClean="0">
                <a:solidFill>
                  <a:schemeClr val="bg1"/>
                </a:solidFill>
              </a:rPr>
              <a:t>Käyttötarkoitus ei ole normaalin yliopistotoiminnan rahoittaminen vaan koordinointi (</a:t>
            </a:r>
            <a:r>
              <a:rPr lang="fi-FI" altLang="fi-FI" sz="2200" dirty="0">
                <a:solidFill>
                  <a:schemeClr val="bg1"/>
                </a:solidFill>
              </a:rPr>
              <a:t>muissa </a:t>
            </a:r>
            <a:r>
              <a:rPr lang="fi-FI" altLang="fi-FI" sz="2200" dirty="0" err="1">
                <a:solidFill>
                  <a:schemeClr val="bg1"/>
                </a:solidFill>
              </a:rPr>
              <a:t>yokeskuksissa</a:t>
            </a:r>
            <a:r>
              <a:rPr lang="fi-FI" altLang="fi-FI" sz="2200" dirty="0">
                <a:solidFill>
                  <a:schemeClr val="bg1"/>
                </a:solidFill>
              </a:rPr>
              <a:t> vähintään 3 henkilöä </a:t>
            </a:r>
            <a:r>
              <a:rPr lang="fi-FI" altLang="fi-FI" sz="2200" dirty="0" smtClean="0">
                <a:solidFill>
                  <a:schemeClr val="bg1"/>
                </a:solidFill>
              </a:rPr>
              <a:t>koordinoinnissa) ja esim. tilojen ja palveluiden tarjoaminen. </a:t>
            </a:r>
          </a:p>
          <a:p>
            <a:endParaRPr lang="fi-FI" sz="2200" b="1" dirty="0">
              <a:solidFill>
                <a:schemeClr val="bg1"/>
              </a:solidFill>
            </a:endParaRPr>
          </a:p>
          <a:p>
            <a:r>
              <a:rPr lang="fi-FI" sz="2200" b="1" dirty="0" smtClean="0">
                <a:solidFill>
                  <a:schemeClr val="bg1"/>
                </a:solidFill>
              </a:rPr>
              <a:t>Käyttöehdotus v 2019:	</a:t>
            </a:r>
            <a:r>
              <a:rPr lang="fi-FI" sz="2000" b="1" dirty="0" smtClean="0">
                <a:solidFill>
                  <a:schemeClr val="bg1"/>
                </a:solidFill>
              </a:rPr>
              <a:t>tilakulut ja palvelut 390.000€, </a:t>
            </a:r>
          </a:p>
          <a:p>
            <a:r>
              <a:rPr lang="fi-FI" sz="2000" b="1" dirty="0">
                <a:solidFill>
                  <a:schemeClr val="bg1"/>
                </a:solidFill>
              </a:rPr>
              <a:t>	</a:t>
            </a:r>
            <a:r>
              <a:rPr lang="fi-FI" sz="2000" b="1" dirty="0" smtClean="0">
                <a:solidFill>
                  <a:schemeClr val="bg1"/>
                </a:solidFill>
              </a:rPr>
              <a:t>			koordinaatiokulut 135.000€, 										KYK-hankkeiden rahoitussitoumukset, 34.000€ (esim. TOHOPI ja 					KOS)</a:t>
            </a:r>
          </a:p>
          <a:p>
            <a:r>
              <a:rPr lang="fi-FI" sz="2000" b="1" dirty="0">
                <a:solidFill>
                  <a:schemeClr val="bg1"/>
                </a:solidFill>
              </a:rPr>
              <a:t>	</a:t>
            </a:r>
            <a:r>
              <a:rPr lang="fi-FI" sz="2000" b="1" dirty="0" smtClean="0">
                <a:solidFill>
                  <a:schemeClr val="bg1"/>
                </a:solidFill>
              </a:rPr>
              <a:t>			yhteistyöyliopistojen osallistumisen vahvistaminen 30 000€ </a:t>
            </a:r>
          </a:p>
          <a:p>
            <a:r>
              <a:rPr lang="fi-FI" sz="2000" b="1" dirty="0">
                <a:solidFill>
                  <a:schemeClr val="bg1"/>
                </a:solidFill>
              </a:rPr>
              <a:t>	</a:t>
            </a:r>
            <a:r>
              <a:rPr lang="fi-FI" sz="2000" b="1" dirty="0" smtClean="0">
                <a:solidFill>
                  <a:schemeClr val="bg1"/>
                </a:solidFill>
              </a:rPr>
              <a:t>			Yhteensä 589.000€</a:t>
            </a:r>
          </a:p>
          <a:p>
            <a:endParaRPr lang="fi-FI" sz="2200" b="1" dirty="0" smtClean="0">
              <a:solidFill>
                <a:schemeClr val="bg1"/>
              </a:solidFill>
            </a:endParaRPr>
          </a:p>
          <a:p>
            <a:r>
              <a:rPr lang="fi-FI" sz="2200" b="1" dirty="0" smtClean="0">
                <a:solidFill>
                  <a:schemeClr val="bg1"/>
                </a:solidFill>
              </a:rPr>
              <a:t>Tulosrahoitus olisi saatava Mittaustekniikan yksikölle, MITY, ja </a:t>
            </a:r>
            <a:r>
              <a:rPr lang="fi-FI" sz="2200" b="1" dirty="0" err="1" smtClean="0">
                <a:solidFill>
                  <a:schemeClr val="bg1"/>
                </a:solidFill>
              </a:rPr>
              <a:t>AIKOPAlle</a:t>
            </a:r>
            <a:r>
              <a:rPr lang="fi-FI" sz="2200" b="1" dirty="0" smtClean="0">
                <a:solidFill>
                  <a:schemeClr val="bg1"/>
                </a:solidFill>
              </a:rPr>
              <a:t>  vrt.  OY hallitus </a:t>
            </a:r>
            <a:r>
              <a:rPr lang="fi-FI" b="1" dirty="0" smtClean="0">
                <a:solidFill>
                  <a:schemeClr val="bg1"/>
                </a:solidFill>
              </a:rPr>
              <a:t>22.1.2015</a:t>
            </a:r>
            <a:endParaRPr lang="fi-FI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978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altLang="fi-FI" dirty="0"/>
              <a:t>Kajaanin yliopistokeskus</a:t>
            </a:r>
            <a:br>
              <a:rPr lang="fi-FI" altLang="fi-FI" dirty="0"/>
            </a:br>
            <a:r>
              <a:rPr lang="fi-FI" altLang="fi-FI" dirty="0" smtClean="0"/>
              <a:t>OY erillislaitos</a:t>
            </a:r>
            <a:r>
              <a:rPr lang="fi-FI" altLang="fi-FI" dirty="0"/>
              <a:t>, toimintasuunnitelma </a:t>
            </a:r>
            <a:r>
              <a:rPr lang="fi-FI" altLang="fi-FI" dirty="0" smtClean="0"/>
              <a:t>2019</a:t>
            </a:r>
            <a:endParaRPr lang="fi-FI" dirty="0"/>
          </a:p>
        </p:txBody>
      </p:sp>
      <p:sp>
        <p:nvSpPr>
          <p:cNvPr id="6" name="TextBox 5"/>
          <p:cNvSpPr txBox="1"/>
          <p:nvPr/>
        </p:nvSpPr>
        <p:spPr>
          <a:xfrm>
            <a:off x="531845" y="1626670"/>
            <a:ext cx="1131566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 </a:t>
            </a:r>
          </a:p>
          <a:p>
            <a:r>
              <a:rPr lang="fi-FI" sz="2000" b="1" dirty="0">
                <a:solidFill>
                  <a:schemeClr val="bg1"/>
                </a:solidFill>
              </a:rPr>
              <a:t>Tutkimuksen painoalueet: Yliopistokeskuksen tavoitteena on kehittää Kainuun </a:t>
            </a:r>
            <a:r>
              <a:rPr lang="fi-FI" sz="2000" b="1" dirty="0" smtClean="0">
                <a:solidFill>
                  <a:schemeClr val="bg1"/>
                </a:solidFill>
              </a:rPr>
              <a:t>maakuntaohjelman, Kainuun alueen älykkään erikoistumisen strategian mukaisten </a:t>
            </a:r>
            <a:r>
              <a:rPr lang="fi-FI" sz="2000" b="1" dirty="0">
                <a:solidFill>
                  <a:schemeClr val="bg1"/>
                </a:solidFill>
              </a:rPr>
              <a:t>kärkiosaamisalojen tieteellistä tutkimusta ja niihin perustuvaa </a:t>
            </a:r>
            <a:r>
              <a:rPr lang="fi-FI" sz="2000" b="1" dirty="0" err="1">
                <a:solidFill>
                  <a:schemeClr val="bg1"/>
                </a:solidFill>
              </a:rPr>
              <a:t>t&amp;k-toimintaa</a:t>
            </a:r>
            <a:r>
              <a:rPr lang="fi-FI" sz="2000" b="1" dirty="0">
                <a:solidFill>
                  <a:schemeClr val="bg1"/>
                </a:solidFill>
              </a:rPr>
              <a:t>. </a:t>
            </a:r>
            <a:endParaRPr lang="fi-FI" sz="2000" b="1" dirty="0" smtClean="0">
              <a:solidFill>
                <a:schemeClr val="bg1"/>
              </a:solidFill>
            </a:endParaRPr>
          </a:p>
          <a:p>
            <a:endParaRPr lang="fi-FI" sz="2000" b="1" dirty="0">
              <a:solidFill>
                <a:schemeClr val="bg1"/>
              </a:solidFill>
            </a:endParaRPr>
          </a:p>
          <a:p>
            <a:r>
              <a:rPr lang="fi-FI" sz="2000" b="1" dirty="0">
                <a:solidFill>
                  <a:schemeClr val="bg1"/>
                </a:solidFill>
              </a:rPr>
              <a:t>Tutkimus- ja innovaatiotoiminnassa </a:t>
            </a:r>
            <a:r>
              <a:rPr lang="fi-FI" sz="2000" b="1" dirty="0" smtClean="0">
                <a:solidFill>
                  <a:schemeClr val="bg1"/>
                </a:solidFill>
              </a:rPr>
              <a:t>painopiste on </a:t>
            </a:r>
            <a:r>
              <a:rPr lang="fi-FI" sz="2000" b="1" dirty="0">
                <a:solidFill>
                  <a:srgbClr val="FFFF00"/>
                </a:solidFill>
              </a:rPr>
              <a:t>mittaustekniikan yksikössä, </a:t>
            </a:r>
            <a:r>
              <a:rPr lang="fi-FI" sz="2000" b="1" dirty="0" smtClean="0">
                <a:solidFill>
                  <a:srgbClr val="FFFF00"/>
                </a:solidFill>
              </a:rPr>
              <a:t>MITY</a:t>
            </a:r>
            <a:r>
              <a:rPr lang="fi-FI" sz="2000" b="1" dirty="0" smtClean="0">
                <a:solidFill>
                  <a:schemeClr val="bg1"/>
                </a:solidFill>
              </a:rPr>
              <a:t>. </a:t>
            </a:r>
          </a:p>
          <a:p>
            <a:endParaRPr lang="fi-FI" sz="2000" b="1" dirty="0">
              <a:solidFill>
                <a:schemeClr val="bg1"/>
              </a:solidFill>
            </a:endParaRPr>
          </a:p>
          <a:p>
            <a:r>
              <a:rPr lang="fi-FI" sz="2000" b="1" dirty="0">
                <a:solidFill>
                  <a:schemeClr val="bg1"/>
                </a:solidFill>
              </a:rPr>
              <a:t>Tutkimuksen pääsovellusalueet ovat vuonna </a:t>
            </a:r>
            <a:r>
              <a:rPr lang="fi-FI" sz="2000" b="1" dirty="0" smtClean="0">
                <a:solidFill>
                  <a:schemeClr val="bg1"/>
                </a:solidFill>
              </a:rPr>
              <a:t>2019: </a:t>
            </a:r>
            <a:endParaRPr lang="fi-FI" sz="2000" b="1" dirty="0">
              <a:solidFill>
                <a:schemeClr val="bg1"/>
              </a:solidFill>
            </a:endParaRPr>
          </a:p>
          <a:p>
            <a:r>
              <a:rPr lang="fi-FI" sz="2000" b="1" dirty="0">
                <a:solidFill>
                  <a:schemeClr val="bg1"/>
                </a:solidFill>
              </a:rPr>
              <a:t>biotalous (uusiutuva metsäteollisuus, metsäbiomassan ( myös muu kuin puu) hyödyntäminen</a:t>
            </a:r>
            <a:r>
              <a:rPr lang="fi-FI" sz="2000" b="1" dirty="0" smtClean="0">
                <a:solidFill>
                  <a:schemeClr val="bg1"/>
                </a:solidFill>
              </a:rPr>
              <a:t>), </a:t>
            </a:r>
            <a:r>
              <a:rPr lang="fi-FI" sz="2000" b="1" dirty="0" err="1" smtClean="0">
                <a:solidFill>
                  <a:schemeClr val="bg1"/>
                </a:solidFill>
              </a:rPr>
              <a:t>cleantech</a:t>
            </a:r>
            <a:r>
              <a:rPr lang="fi-FI" sz="2000" b="1" dirty="0" smtClean="0">
                <a:solidFill>
                  <a:schemeClr val="bg1"/>
                </a:solidFill>
              </a:rPr>
              <a:t> </a:t>
            </a:r>
            <a:r>
              <a:rPr lang="fi-FI" sz="2000" b="1" dirty="0">
                <a:solidFill>
                  <a:schemeClr val="bg1"/>
                </a:solidFill>
              </a:rPr>
              <a:t>(prosessi- ja </a:t>
            </a:r>
            <a:r>
              <a:rPr lang="fi-FI" sz="2000" b="1" dirty="0" smtClean="0">
                <a:solidFill>
                  <a:schemeClr val="bg1"/>
                </a:solidFill>
              </a:rPr>
              <a:t>ympäristösovellukset) </a:t>
            </a:r>
            <a:r>
              <a:rPr lang="fi-FI" sz="2000" b="1" dirty="0">
                <a:solidFill>
                  <a:schemeClr val="bg1"/>
                </a:solidFill>
              </a:rPr>
              <a:t>ja</a:t>
            </a:r>
          </a:p>
          <a:p>
            <a:r>
              <a:rPr lang="fi-FI" sz="2000" b="1" dirty="0" smtClean="0">
                <a:solidFill>
                  <a:schemeClr val="bg1"/>
                </a:solidFill>
              </a:rPr>
              <a:t>terveys/hyvinvointisovellukset (</a:t>
            </a:r>
            <a:r>
              <a:rPr lang="fi-FI" sz="2000" b="1" dirty="0">
                <a:solidFill>
                  <a:schemeClr val="bg1"/>
                </a:solidFill>
              </a:rPr>
              <a:t>biosensorikehitys, ravitsemus, Vuokatin alueen kehittäminen)</a:t>
            </a:r>
          </a:p>
          <a:p>
            <a:endParaRPr lang="fi-FI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85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TUTKIMUS: Mittaustekniikan yksikkö, MITY: </a:t>
            </a:r>
            <a:r>
              <a:rPr lang="fi-FI" dirty="0"/>
              <a:t>kehittämistoimenpiteet </a:t>
            </a:r>
            <a:r>
              <a:rPr lang="fi-FI" dirty="0" smtClean="0"/>
              <a:t>2019</a:t>
            </a:r>
            <a:endParaRPr lang="fi-FI" dirty="0"/>
          </a:p>
        </p:txBody>
      </p:sp>
      <p:sp>
        <p:nvSpPr>
          <p:cNvPr id="6" name="TextBox 5"/>
          <p:cNvSpPr txBox="1"/>
          <p:nvPr/>
        </p:nvSpPr>
        <p:spPr>
          <a:xfrm>
            <a:off x="522513" y="1626670"/>
            <a:ext cx="1132499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 </a:t>
            </a:r>
          </a:p>
          <a:p>
            <a:r>
              <a:rPr lang="fi-FI" sz="2000" b="1" dirty="0" smtClean="0">
                <a:solidFill>
                  <a:schemeClr val="bg1"/>
                </a:solidFill>
              </a:rPr>
              <a:t>1. Yliopiston </a:t>
            </a:r>
            <a:r>
              <a:rPr lang="fi-FI" sz="2000" b="1" dirty="0">
                <a:solidFill>
                  <a:schemeClr val="bg1"/>
                </a:solidFill>
              </a:rPr>
              <a:t>strategisten linjausten mukaisesti vahvistetaan yhteistyötä Oulun yliopiston emolaitosten kanssa. Vuoden </a:t>
            </a:r>
            <a:r>
              <a:rPr lang="fi-FI" sz="2000" b="1" dirty="0" smtClean="0">
                <a:solidFill>
                  <a:schemeClr val="bg1"/>
                </a:solidFill>
              </a:rPr>
              <a:t>2018-2019 </a:t>
            </a:r>
            <a:r>
              <a:rPr lang="fi-FI" sz="2000" b="1" dirty="0">
                <a:solidFill>
                  <a:schemeClr val="bg1"/>
                </a:solidFill>
              </a:rPr>
              <a:t>tavoite: Yhteistyön </a:t>
            </a:r>
            <a:r>
              <a:rPr lang="fi-FI" sz="2000" b="1" dirty="0" smtClean="0">
                <a:solidFill>
                  <a:schemeClr val="bg1"/>
                </a:solidFill>
              </a:rPr>
              <a:t>ylläpito ja vahvistaminen </a:t>
            </a:r>
            <a:r>
              <a:rPr lang="fi-FI" sz="2000" b="1" dirty="0">
                <a:solidFill>
                  <a:schemeClr val="bg1"/>
                </a:solidFill>
              </a:rPr>
              <a:t>edelleen teknillisen tiedekunnan tutkimusryhmiin (ml</a:t>
            </a:r>
            <a:r>
              <a:rPr lang="fi-FI" sz="2000" b="1" dirty="0" smtClean="0">
                <a:solidFill>
                  <a:schemeClr val="bg1"/>
                </a:solidFill>
              </a:rPr>
              <a:t>. </a:t>
            </a:r>
            <a:r>
              <a:rPr lang="fi-FI" sz="2000" b="1" dirty="0" err="1" smtClean="0">
                <a:solidFill>
                  <a:schemeClr val="bg1"/>
                </a:solidFill>
              </a:rPr>
              <a:t>Tdk:n</a:t>
            </a:r>
            <a:r>
              <a:rPr lang="fi-FI" sz="2000" b="1" dirty="0" smtClean="0">
                <a:solidFill>
                  <a:schemeClr val="bg1"/>
                </a:solidFill>
              </a:rPr>
              <a:t> </a:t>
            </a:r>
            <a:r>
              <a:rPr lang="fi-FI" sz="2000" b="1" dirty="0">
                <a:solidFill>
                  <a:schemeClr val="bg1"/>
                </a:solidFill>
              </a:rPr>
              <a:t>Biotalouden lahjoitusprofessuuri</a:t>
            </a:r>
            <a:r>
              <a:rPr lang="fi-FI" sz="2000" b="1" dirty="0" smtClean="0">
                <a:solidFill>
                  <a:schemeClr val="bg1"/>
                </a:solidFill>
              </a:rPr>
              <a:t>),TSTK , </a:t>
            </a:r>
          </a:p>
          <a:p>
            <a:r>
              <a:rPr lang="fi-FI" sz="2000" b="1" dirty="0" smtClean="0">
                <a:solidFill>
                  <a:schemeClr val="bg1"/>
                </a:solidFill>
              </a:rPr>
              <a:t>2</a:t>
            </a:r>
            <a:r>
              <a:rPr lang="fi-FI" sz="2000" b="1" dirty="0">
                <a:solidFill>
                  <a:schemeClr val="bg1"/>
                </a:solidFill>
              </a:rPr>
              <a:t>. CEMIS-yhteistyö: CEMIS-innovaatiokeskuksen </a:t>
            </a:r>
            <a:r>
              <a:rPr lang="fi-FI" sz="2000" b="1" dirty="0">
                <a:solidFill>
                  <a:srgbClr val="FFFF00"/>
                </a:solidFill>
              </a:rPr>
              <a:t>yhteistoimintasuunnitelmiin</a:t>
            </a:r>
            <a:r>
              <a:rPr lang="fi-FI" sz="2000" b="1" dirty="0">
                <a:solidFill>
                  <a:schemeClr val="bg1"/>
                </a:solidFill>
              </a:rPr>
              <a:t> nojaten vahvistetaan yhteistyötä muiden CEMIS toimijoiden/organisaatioiden kanssa tutkimustoiminnan puitteissa. </a:t>
            </a:r>
            <a:r>
              <a:rPr lang="fi-FI" sz="2000" b="1" dirty="0" smtClean="0">
                <a:solidFill>
                  <a:schemeClr val="bg1"/>
                </a:solidFill>
              </a:rPr>
              <a:t>CEMIS tavoitteet luovat tavoitteet </a:t>
            </a:r>
            <a:r>
              <a:rPr lang="fi-FI" sz="2000" b="1" dirty="0" err="1" smtClean="0">
                <a:solidFill>
                  <a:schemeClr val="bg1"/>
                </a:solidFill>
              </a:rPr>
              <a:t>MITYlle</a:t>
            </a:r>
            <a:r>
              <a:rPr lang="fi-FI" sz="2000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fi-FI" sz="2000" b="1" dirty="0" smtClean="0">
                <a:solidFill>
                  <a:schemeClr val="bg1"/>
                </a:solidFill>
              </a:rPr>
              <a:t>3</a:t>
            </a:r>
            <a:r>
              <a:rPr lang="fi-FI" sz="2000" b="1" dirty="0">
                <a:solidFill>
                  <a:schemeClr val="bg1"/>
                </a:solidFill>
              </a:rPr>
              <a:t>. Fokusointi: tutkimustoimintaa fokusoidaan edelleen tavoitteena saavuttaa kansainvälinen taso kaikessa tutkimuksessa.</a:t>
            </a:r>
          </a:p>
          <a:p>
            <a:r>
              <a:rPr lang="fi-FI" sz="2000" b="1" dirty="0">
                <a:solidFill>
                  <a:schemeClr val="bg1"/>
                </a:solidFill>
              </a:rPr>
              <a:t>4. Kansainvälistyminen: Tietoinen verkottuminen valittuihin tutkimusalueisiin liittyvien kv. asiantuntijaorganisaatioiden kanssa osaamisen vahvistamiseksi ja tulevien rahoitusinstrumenttien lisäämiseksi. </a:t>
            </a:r>
            <a:r>
              <a:rPr lang="fi-FI" sz="2000" b="1" dirty="0" smtClean="0">
                <a:solidFill>
                  <a:srgbClr val="FFFF00"/>
                </a:solidFill>
              </a:rPr>
              <a:t>CLUSSPORT /RIS3</a:t>
            </a:r>
            <a:endParaRPr lang="fi-FI" sz="2000" b="1" dirty="0">
              <a:solidFill>
                <a:srgbClr val="FFFF00"/>
              </a:solidFill>
            </a:endParaRPr>
          </a:p>
          <a:p>
            <a:r>
              <a:rPr lang="fi-FI" sz="2000" b="1" dirty="0">
                <a:solidFill>
                  <a:schemeClr val="bg1"/>
                </a:solidFill>
              </a:rPr>
              <a:t>5. Itä-Suomen yhteistyö: vahvistetaan yhteistyötä Itä-Suomen yliopiston kanssa </a:t>
            </a:r>
            <a:r>
              <a:rPr lang="fi-FI" sz="2000" b="1" dirty="0" smtClean="0">
                <a:solidFill>
                  <a:schemeClr val="bg1"/>
                </a:solidFill>
              </a:rPr>
              <a:t>mittaustekniikan ja biojalostuksen alalla. </a:t>
            </a:r>
            <a:r>
              <a:rPr lang="fi-FI" sz="2000" b="1" dirty="0">
                <a:solidFill>
                  <a:schemeClr val="bg1"/>
                </a:solidFill>
              </a:rPr>
              <a:t>Mukana </a:t>
            </a:r>
            <a:r>
              <a:rPr lang="fi-FI" sz="2000" b="1" dirty="0">
                <a:solidFill>
                  <a:srgbClr val="FFFF00"/>
                </a:solidFill>
              </a:rPr>
              <a:t>Kaivosvesiverkosto</a:t>
            </a:r>
            <a:r>
              <a:rPr lang="fi-FI" sz="2000" b="1" dirty="0">
                <a:solidFill>
                  <a:schemeClr val="bg1"/>
                </a:solidFill>
              </a:rPr>
              <a:t>n jäsenenä.</a:t>
            </a:r>
          </a:p>
          <a:p>
            <a:endParaRPr lang="fi-FI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872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b="0" dirty="0" err="1">
                <a:solidFill>
                  <a:prstClr val="white"/>
                </a:solidFill>
                <a:latin typeface="Calibri Light" panose="020F0302020204030204"/>
              </a:rPr>
              <a:t>AIKOPAn</a:t>
            </a:r>
            <a:r>
              <a:rPr lang="fi-FI" b="0" dirty="0">
                <a:solidFill>
                  <a:prstClr val="white"/>
                </a:solidFill>
                <a:latin typeface="Calibri Light" panose="020F0302020204030204"/>
              </a:rPr>
              <a:t> yhteiskunnallisen ja aluevaikuttavuuden vahvistuminen</a:t>
            </a:r>
            <a:endParaRPr lang="fi-FI" dirty="0"/>
          </a:p>
        </p:txBody>
      </p:sp>
      <p:sp>
        <p:nvSpPr>
          <p:cNvPr id="6" name="TextBox 5"/>
          <p:cNvSpPr txBox="1"/>
          <p:nvPr/>
        </p:nvSpPr>
        <p:spPr>
          <a:xfrm>
            <a:off x="192381" y="1763106"/>
            <a:ext cx="11455625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100" b="1" dirty="0">
                <a:solidFill>
                  <a:schemeClr val="bg1"/>
                </a:solidFill>
              </a:rPr>
              <a:t>Rooli vahvana aikuiskoulutusorganisaationa ja sitä kautta merkitys alueelle ja sen elinkeinoelämän kehittymiselle</a:t>
            </a:r>
          </a:p>
          <a:p>
            <a:pPr marL="342900" indent="-342900">
              <a:buFontTx/>
              <a:buChar char="-"/>
            </a:pPr>
            <a:r>
              <a:rPr lang="fi-FI" sz="2100" b="1" dirty="0">
                <a:solidFill>
                  <a:schemeClr val="bg1"/>
                </a:solidFill>
              </a:rPr>
              <a:t>Jatkuvan oppimisen mahdollistaminen ja osaavan työvoiman saannin varmistaminen</a:t>
            </a:r>
          </a:p>
          <a:p>
            <a:pPr marL="342900" indent="-342900">
              <a:buFontTx/>
              <a:buChar char="-"/>
            </a:pPr>
            <a:r>
              <a:rPr lang="fi-FI" sz="2100" b="1" dirty="0">
                <a:solidFill>
                  <a:schemeClr val="bg1"/>
                </a:solidFill>
              </a:rPr>
              <a:t>Tiivis verkostoyhteistyö alueen toimijoiden kanssa (koulutusorganisaatiot, kunnat, hanketoimijat)</a:t>
            </a:r>
          </a:p>
          <a:p>
            <a:pPr marL="342900" indent="-342900">
              <a:buFontTx/>
              <a:buChar char="-"/>
            </a:pPr>
            <a:r>
              <a:rPr lang="fi-FI" sz="2100" b="1" dirty="0">
                <a:solidFill>
                  <a:schemeClr val="bg1"/>
                </a:solidFill>
              </a:rPr>
              <a:t>Opetus- ja kasvatusalan henkilöstön täydennyskoulutukset, hankkeiden koordinointi</a:t>
            </a:r>
          </a:p>
          <a:p>
            <a:pPr marL="342900" indent="-342900">
              <a:buFontTx/>
              <a:buChar char="-"/>
            </a:pPr>
            <a:r>
              <a:rPr lang="fi-FI" sz="2100" b="1" dirty="0">
                <a:solidFill>
                  <a:schemeClr val="bg1"/>
                </a:solidFill>
              </a:rPr>
              <a:t>Kainuun </a:t>
            </a:r>
            <a:r>
              <a:rPr lang="fi-FI" sz="2100" b="1" dirty="0" err="1">
                <a:solidFill>
                  <a:schemeClr val="bg1"/>
                </a:solidFill>
              </a:rPr>
              <a:t>sote</a:t>
            </a:r>
            <a:r>
              <a:rPr lang="fi-FI" sz="2100" b="1" dirty="0">
                <a:solidFill>
                  <a:schemeClr val="bg1"/>
                </a:solidFill>
              </a:rPr>
              <a:t> -kuntayhtymän yhteistyösopimus koulutus- ja kehittämistoiminnassa</a:t>
            </a:r>
          </a:p>
          <a:p>
            <a:pPr marL="342900" indent="-342900">
              <a:buFontTx/>
              <a:buChar char="-"/>
            </a:pPr>
            <a:r>
              <a:rPr lang="fi-FI" sz="2100" b="1" dirty="0">
                <a:solidFill>
                  <a:schemeClr val="bg1"/>
                </a:solidFill>
              </a:rPr>
              <a:t>Yritysyhteistyö: tuotteistetut tarvelähtöiset koulutukset</a:t>
            </a:r>
          </a:p>
          <a:p>
            <a:pPr marL="342900" indent="-342900">
              <a:buFontTx/>
              <a:buChar char="-"/>
            </a:pPr>
            <a:r>
              <a:rPr lang="fi-FI" sz="2100" b="1" dirty="0">
                <a:solidFill>
                  <a:schemeClr val="bg1"/>
                </a:solidFill>
              </a:rPr>
              <a:t>koulutuksen ja pätevän henkilöstön saatavuuden turvaaminen alueen tarpeisiin (mm. sosiaalityön maisteriohjelma </a:t>
            </a:r>
            <a:r>
              <a:rPr lang="fi-FI" sz="2100" b="1" dirty="0" err="1">
                <a:solidFill>
                  <a:schemeClr val="bg1"/>
                </a:solidFill>
              </a:rPr>
              <a:t>UEF:n</a:t>
            </a:r>
            <a:r>
              <a:rPr lang="fi-FI" sz="2100" b="1" dirty="0">
                <a:solidFill>
                  <a:schemeClr val="bg1"/>
                </a:solidFill>
              </a:rPr>
              <a:t> kanssa, opettajien koulutus, psykologia)</a:t>
            </a:r>
          </a:p>
          <a:p>
            <a:pPr marL="342900" indent="-342900">
              <a:buFontTx/>
              <a:buChar char="-"/>
            </a:pPr>
            <a:r>
              <a:rPr lang="fi-FI" sz="2100" b="1" dirty="0">
                <a:solidFill>
                  <a:schemeClr val="bg1"/>
                </a:solidFill>
              </a:rPr>
              <a:t>Jatko-opintojen tarjoaminen alueelle (TOHOPI-hanke)</a:t>
            </a:r>
          </a:p>
          <a:p>
            <a:endParaRPr lang="fi-FI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444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/>
              <a:t>Koulutus: AIKOPA 2019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1886" y="1291905"/>
            <a:ext cx="1145562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000" b="1" dirty="0">
                <a:solidFill>
                  <a:schemeClr val="bg1"/>
                </a:solidFill>
              </a:rPr>
              <a:t>8 kpl OKM/OPH rahoittamaa erityishanketta jatkuu</a:t>
            </a:r>
          </a:p>
          <a:p>
            <a:pPr marL="342900" indent="-342900">
              <a:buFontTx/>
              <a:buChar char="-"/>
            </a:pPr>
            <a:r>
              <a:rPr lang="fi-FI" sz="2000" b="1" dirty="0">
                <a:solidFill>
                  <a:schemeClr val="bg1"/>
                </a:solidFill>
              </a:rPr>
              <a:t>TOHOPI – Jatko-opintoja Kainuuseen</a:t>
            </a:r>
          </a:p>
          <a:p>
            <a:pPr marL="342900" indent="-342900">
              <a:buFontTx/>
              <a:buChar char="-"/>
            </a:pPr>
            <a:r>
              <a:rPr lang="fi-FI" sz="2000" b="1" dirty="0">
                <a:solidFill>
                  <a:schemeClr val="bg1"/>
                </a:solidFill>
              </a:rPr>
              <a:t>KASKK - Kainuun sosiaalityön koulutus- ja kehittämishanke 2018 – 2020 </a:t>
            </a:r>
          </a:p>
          <a:p>
            <a:pPr marL="342900" indent="-342900">
              <a:buFontTx/>
              <a:buChar char="-"/>
            </a:pPr>
            <a:r>
              <a:rPr lang="fi-FI" sz="2000" b="1" dirty="0">
                <a:solidFill>
                  <a:schemeClr val="bg1"/>
                </a:solidFill>
              </a:rPr>
              <a:t>Lastentarhanopettajien, opettajien (luokanopettajat, aineenopettajat, erityisopettajat) koulutustarve Kainuussa</a:t>
            </a:r>
          </a:p>
          <a:p>
            <a:pPr marL="342900" indent="-342900">
              <a:buFontTx/>
              <a:buChar char="-"/>
            </a:pPr>
            <a:r>
              <a:rPr lang="fi-FI" sz="2000" b="1" dirty="0">
                <a:solidFill>
                  <a:schemeClr val="bg1"/>
                </a:solidFill>
              </a:rPr>
              <a:t>Selvitys tekeillä Kajaanin ja Kainuun pätevien opettajien tarpeesta 2020-luvulla ja ratkaisut pätevien opettajien saamisen turvaamiseksi pitkällä aikajänteellä (Oulun yliopisto, Kajaanin kaupunki)</a:t>
            </a:r>
          </a:p>
          <a:p>
            <a:pPr marL="342900" indent="-342900">
              <a:buFontTx/>
              <a:buChar char="-"/>
            </a:pPr>
            <a:r>
              <a:rPr lang="fi-FI" sz="2000" b="1" dirty="0">
                <a:solidFill>
                  <a:schemeClr val="bg1"/>
                </a:solidFill>
              </a:rPr>
              <a:t>Keskustelun jatkaminen psykologien maisterikoulutuksen saamisesta Kajaaniin</a:t>
            </a:r>
          </a:p>
          <a:p>
            <a:pPr marL="342900" indent="-342900">
              <a:buFontTx/>
              <a:buChar char="-"/>
            </a:pPr>
            <a:r>
              <a:rPr lang="fi-FI" sz="2000" b="1" dirty="0">
                <a:solidFill>
                  <a:schemeClr val="bg1"/>
                </a:solidFill>
              </a:rPr>
              <a:t>Yhteistyö </a:t>
            </a:r>
            <a:r>
              <a:rPr lang="fi-FI" sz="2000" b="1" dirty="0">
                <a:solidFill>
                  <a:srgbClr val="FFFF00"/>
                </a:solidFill>
              </a:rPr>
              <a:t>Topikin</a:t>
            </a:r>
            <a:r>
              <a:rPr lang="fi-FI" sz="2000" b="1" dirty="0">
                <a:solidFill>
                  <a:schemeClr val="bg1"/>
                </a:solidFill>
              </a:rPr>
              <a:t> kanssa (suunnittelu, markkinointi, toteutus, hankeyhteistyö). 1 Suunnittelija rekrytoitu määräaikaisesti </a:t>
            </a:r>
            <a:r>
              <a:rPr lang="fi-FI" sz="2000" b="1" dirty="0" err="1">
                <a:solidFill>
                  <a:schemeClr val="bg1"/>
                </a:solidFill>
              </a:rPr>
              <a:t>TOPIKiin</a:t>
            </a:r>
            <a:r>
              <a:rPr lang="fi-FI" sz="2000" b="1" dirty="0">
                <a:solidFill>
                  <a:schemeClr val="bg1"/>
                </a:solidFill>
              </a:rPr>
              <a:t>. </a:t>
            </a:r>
            <a:r>
              <a:rPr lang="fi-FI" sz="2000" b="1" dirty="0">
                <a:solidFill>
                  <a:srgbClr val="FFFF00"/>
                </a:solidFill>
              </a:rPr>
              <a:t>Yhteisraportointimalli suunnitteilla</a:t>
            </a:r>
            <a:r>
              <a:rPr lang="fi-FI" sz="2000" b="1" dirty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fi-FI" sz="2000" b="1" dirty="0">
                <a:solidFill>
                  <a:schemeClr val="bg1"/>
                </a:solidFill>
              </a:rPr>
              <a:t>Koulutusten ja palveluiden myynti: mm. yritykset ja eri organisaatiot, Kajaanin sivistystoimiala (hankeasiantuntijuus ja hankkeiden koordinointi)</a:t>
            </a:r>
          </a:p>
          <a:p>
            <a:pPr marL="342900" indent="-342900">
              <a:buFontTx/>
              <a:buChar char="-"/>
            </a:pPr>
            <a:r>
              <a:rPr lang="fi-FI" sz="2000" b="1" dirty="0" err="1">
                <a:solidFill>
                  <a:schemeClr val="bg1"/>
                </a:solidFill>
              </a:rPr>
              <a:t>Kamk:n</a:t>
            </a:r>
            <a:r>
              <a:rPr lang="fi-FI" sz="2000" b="1" dirty="0">
                <a:solidFill>
                  <a:schemeClr val="bg1"/>
                </a:solidFill>
              </a:rPr>
              <a:t> toimintaan kuuluvat hankkeet, yhteistyö osaamisalojen kanssa, koulutusmyynti</a:t>
            </a:r>
          </a:p>
          <a:p>
            <a:pPr marL="342900" indent="-342900">
              <a:buFontTx/>
              <a:buChar char="-"/>
            </a:pPr>
            <a:r>
              <a:rPr lang="fi-FI" sz="2000" b="1" dirty="0">
                <a:solidFill>
                  <a:schemeClr val="bg1"/>
                </a:solidFill>
              </a:rPr>
              <a:t>Markkinoinnin ja viestinnän kehittäminen</a:t>
            </a:r>
          </a:p>
          <a:p>
            <a:pPr marL="342900" indent="-342900">
              <a:buFontTx/>
              <a:buChar char="-"/>
            </a:pPr>
            <a:r>
              <a:rPr lang="fi-FI" sz="2000" b="1" dirty="0">
                <a:solidFill>
                  <a:schemeClr val="bg1"/>
                </a:solidFill>
              </a:rPr>
              <a:t>Toiminnan jatkuva kehittäminen asiakaspalautteen, henkilöstöpalautteen ja toiminnan tulosten perusteella</a:t>
            </a:r>
          </a:p>
          <a:p>
            <a:endParaRPr lang="fi-FI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46868"/>
      </p:ext>
    </p:extLst>
  </p:cSld>
  <p:clrMapOvr>
    <a:masterClrMapping/>
  </p:clrMapOvr>
</p:sld>
</file>

<file path=ppt/theme/theme1.xml><?xml version="1.0" encoding="utf-8"?>
<a:theme xmlns:a="http://schemas.openxmlformats.org/drawingml/2006/main" name="Oulun yliopisto">
  <a:themeElements>
    <a:clrScheme name="Oulu">
      <a:dk1>
        <a:sysClr val="windowText" lastClr="000000"/>
      </a:dk1>
      <a:lt1>
        <a:sysClr val="window" lastClr="FFFFFF"/>
      </a:lt1>
      <a:dk2>
        <a:srgbClr val="23408F"/>
      </a:dk2>
      <a:lt2>
        <a:srgbClr val="67686A"/>
      </a:lt2>
      <a:accent1>
        <a:srgbClr val="FF8900"/>
      </a:accent1>
      <a:accent2>
        <a:srgbClr val="FFF200"/>
      </a:accent2>
      <a:accent3>
        <a:srgbClr val="662D91"/>
      </a:accent3>
      <a:accent4>
        <a:srgbClr val="00AEEF"/>
      </a:accent4>
      <a:accent5>
        <a:srgbClr val="23408F"/>
      </a:accent5>
      <a:accent6>
        <a:srgbClr val="4BBCA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Oulu presentaatiomalli FI.potx [Read-Only]" id="{5C553484-4BC6-4EB0-868E-77B47497A6D0}" vid="{0E3E29F6-050E-437F-91B7-3D10980F14E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y_owner xmlns="7a27955c-8d6e-4ea3-adec-c12b7207bcf6">
      <UserInfo>
        <DisplayName>Laura Saukko</DisplayName>
        <AccountId>5619</AccountId>
        <AccountType/>
      </UserInfo>
    </oy_owner>
    <TaxCatchAll xmlns="7a27955c-8d6e-4ea3-adec-c12b7207bcf6">
      <Value>627</Value>
      <Value>360</Value>
      <Value>492</Value>
    </TaxCatchAll>
    <oy_subjectNoteField xmlns="7a27955c-8d6e-4ea3-adec-c12b7207bcf6">
      <Terms xmlns="http://schemas.microsoft.com/office/infopath/2007/PartnerControls"/>
    </oy_subjectNoteField>
    <oy_type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Ohje</TermName>
          <TermId xmlns="http://schemas.microsoft.com/office/infopath/2007/PartnerControls">62bdb1e9-6a4e-41b7-9f23-a2dfe98f3035</TermId>
        </TermInfo>
      </Terms>
    </oy_type>
    <oy_keywordsNoteField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Dokumenttipohjat</TermName>
          <TermId xmlns="http://schemas.microsoft.com/office/infopath/2007/PartnerControls">778455bb-615e-47d7-8dbd-5c9cab4aadc7</TermId>
        </TermInfo>
      </Terms>
    </oy_keywordsNoteField>
    <oy_departmentNoteField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240927 Viestintä, markkinointi ja yhteiskuntasuhteet</TermName>
          <TermId xmlns="http://schemas.microsoft.com/office/infopath/2007/PartnerControls">8bd4d200-c4c0-4210-84f2-6f07028d2c73</TermId>
        </TermInfo>
      </Terms>
    </oy_departmentNoteFiel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hjeen liitetiedosto" ma:contentTypeID="0x010100E2C66806664B437490F488AF34B7AFF600BC774A1D3665C24690F2F9AE8E5A2357" ma:contentTypeVersion="7" ma:contentTypeDescription="Luo uusi asiakirja." ma:contentTypeScope="" ma:versionID="bb4f75568715989665221ebba0121580">
  <xsd:schema xmlns:xsd="http://www.w3.org/2001/XMLSchema" xmlns:xs="http://www.w3.org/2001/XMLSchema" xmlns:p="http://schemas.microsoft.com/office/2006/metadata/properties" xmlns:ns2="7a27955c-8d6e-4ea3-adec-c12b7207bcf6" targetNamespace="http://schemas.microsoft.com/office/2006/metadata/properties" ma:root="true" ma:fieldsID="57d2ca109bd465003444437a2474a8cd" ns2:_="">
    <xsd:import namespace="7a27955c-8d6e-4ea3-adec-c12b7207bcf6"/>
    <xsd:element name="properties">
      <xsd:complexType>
        <xsd:sequence>
          <xsd:element name="documentManagement">
            <xsd:complexType>
              <xsd:all>
                <xsd:element ref="ns2:oy_owner"/>
                <xsd:element ref="ns2:oy_subjectNoteField" minOccurs="0"/>
                <xsd:element ref="ns2:TaxCatchAll" minOccurs="0"/>
                <xsd:element ref="ns2:TaxCatchAllLabel" minOccurs="0"/>
                <xsd:element ref="ns2:oy_keywordsNoteField" minOccurs="0"/>
                <xsd:element ref="ns2:oy_departmentNoteField" minOccurs="0"/>
                <xsd:element ref="ns2:oy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27955c-8d6e-4ea3-adec-c12b7207bcf6" elementFormDefault="qualified">
    <xsd:import namespace="http://schemas.microsoft.com/office/2006/documentManagement/types"/>
    <xsd:import namespace="http://schemas.microsoft.com/office/infopath/2007/PartnerControls"/>
    <xsd:element name="oy_owner" ma:index="6" ma:displayName="Omistaja" ma:SharePointGroup="0" ma:internalName="oy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y_subjectNoteField" ma:index="8" nillable="true" ma:taxonomy="true" ma:internalName="oy_subjectNoteField" ma:taxonomyFieldName="oy_subject" ma:displayName="Aihe" ma:default="" ma:fieldId="{c407929f-a524-42cc-bf06-5b05f8efebf9}" ma:taxonomyMulti="true" ma:sspId="c8fedd44-943b-4f0e-a875-3874e0e1dcdb" ma:termSetId="0731efc9-d48d-42b3-91e5-2d662b8cb9bc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53e2953-54b6-492d-97eb-1a39a348f186}" ma:internalName="TaxCatchAll" ma:showField="CatchAllData" ma:web="b720e6ba-4909-46bc-a58b-a615f63623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53e2953-54b6-492d-97eb-1a39a348f186}" ma:internalName="TaxCatchAllLabel" ma:readOnly="true" ma:showField="CatchAllDataLabel" ma:web="b720e6ba-4909-46bc-a58b-a615f63623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y_keywordsNoteField" ma:index="12" ma:taxonomy="true" ma:internalName="oy_keywordsNoteField" ma:taxonomyFieldName="oy_keywords" ma:displayName="Asiasanat" ma:default="" ma:fieldId="{07274a43-d5db-47bf-b71d-0e93fd3a25da}" ma:taxonomyMulti="true" ma:sspId="c8fedd44-943b-4f0e-a875-3874e0e1dcdb" ma:termSetId="09fe38f4-9159-4e18-a4ed-e533276758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y_departmentNoteField" ma:index="14" ma:taxonomy="true" ma:internalName="oy_departmentNoteField" ma:taxonomyFieldName="oy_department" ma:displayName="Yksikkö" ma:fieldId="{914c763d-1adc-4e6f-b78a-85ec05d9d601}" ma:taxonomyMulti="true" ma:sspId="c8fedd44-943b-4f0e-a875-3874e0e1dcdb" ma:termSetId="71146231-2ee0-4c23-83da-d63540f64c7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y_type" ma:index="17" nillable="true" ma:taxonomy="true" ma:internalName="oy_type" ma:taxonomyFieldName="oy_typeTaxonomy" ma:displayName="Tyyppi" ma:default="627;#Ohje|62bdb1e9-6a4e-41b7-9f23-a2dfe98f3035" ma:fieldId="{e5ccb5dd-47dd-49bb-924c-6a95b448f32f}" ma:sspId="c8fedd44-943b-4f0e-a875-3874e0e1dcdb" ma:termSetId="4073159f-3c0b-4d81-ba27-df63fc93e9d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Sisältölaji"/>
        <xsd:element ref="dc:title" maxOccurs="1" ma:index="1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c8fedd44-943b-4f0e-a875-3874e0e1dcdb" ContentTypeId="0x0101" PreviousValue="false"/>
</file>

<file path=customXml/itemProps1.xml><?xml version="1.0" encoding="utf-8"?>
<ds:datastoreItem xmlns:ds="http://schemas.openxmlformats.org/officeDocument/2006/customXml" ds:itemID="{2E67E435-1EB8-4107-9B67-62535E71135D}">
  <ds:schemaRefs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metadata/properties"/>
    <ds:schemaRef ds:uri="7a27955c-8d6e-4ea3-adec-c12b7207bcf6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3938311-C973-46E1-9E47-0F4F2C8E8E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41F867-63F6-4278-A7C7-A5529C1F58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27955c-8d6e-4ea3-adec-c12b7207bc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68B2261-EFBE-4922-B0CD-27A22C359C8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UniOulu presentaatiomalli FI</Template>
  <TotalTime>0</TotalTime>
  <Words>430</Words>
  <Application>Microsoft Office PowerPoint</Application>
  <PresentationFormat>Widescreen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Oulun yliopisto</vt:lpstr>
      <vt:lpstr>KYK Tatu 2019</vt:lpstr>
      <vt:lpstr>Kajaanin yliopistokeskus</vt:lpstr>
      <vt:lpstr>Yliopistokeskuksen koordinointi</vt:lpstr>
      <vt:lpstr>Kajaanin yliopistokeskus: alueelliset luottamustehtävät</vt:lpstr>
      <vt:lpstr>Kajaanin yliopistokeskus</vt:lpstr>
      <vt:lpstr>Kajaanin yliopistokeskus OY erillislaitos, toimintasuunnitelma 2019</vt:lpstr>
      <vt:lpstr>TUTKIMUS: Mittaustekniikan yksikkö, MITY: kehittämistoimenpiteet 2019</vt:lpstr>
      <vt:lpstr>AIKOPAn yhteiskunnallisen ja aluevaikuttavuuden vahvistuminen</vt:lpstr>
      <vt:lpstr>Koulutus: AIKOPA 2019</vt:lpstr>
      <vt:lpstr>RISKIT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2016-05-18T06:46:11Z</dcterms:created>
  <dcterms:modified xsi:type="dcterms:W3CDTF">2019-01-14T08:03:56Z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0x010100E2C66806664B437490F488AF34B7AFF600BC774A1D3665C24690F2F9AE8E5A2357</vt:lpwstr>
  </property>
  <property fmtid="{D5CDD505-2E9C-101B-9397-08002B2CF9AE}" pid="3" name="_dlc_policyId">
    <vt:lpwstr>0x0101008150244BA13E424093375E5FD68C8EB1|-473818962</vt:lpwstr>
  </property>
  <property fmtid="{D5CDD505-2E9C-101B-9397-08002B2CF9AE}" pid="4" name="ItemRetentionFormula">
    <vt:lpwstr>&lt;formula id="Microsoft.Office.RecordsManagement.PolicyFeatures.Expiration.Formula.BuiltIn"&gt;&lt;number&gt;0&lt;/number&gt;&lt;property&gt;oy_expirationdate&lt;/property&gt;&lt;propertyId&gt;8830a8f1-c464-46d0-9196-6c9fb69e0f71&lt;/propertyId&gt;&lt;period&gt;days&lt;/period&gt;&lt;/formula&gt;</vt:lpwstr>
  </property>
  <property fmtid="{D5CDD505-2E9C-101B-9397-08002B2CF9AE}" pid="5" name="oy_projectnameNote">
    <vt:lpwstr/>
  </property>
  <property fmtid="{D5CDD505-2E9C-101B-9397-08002B2CF9AE}" pid="6" name="oy_reportTField">
    <vt:lpwstr/>
  </property>
  <property fmtid="{D5CDD505-2E9C-101B-9397-08002B2CF9AE}" pid="7" name="oy_typeTaxonomy">
    <vt:lpwstr>627;#Ohje|62bdb1e9-6a4e-41b7-9f23-a2dfe98f3035</vt:lpwstr>
  </property>
  <property fmtid="{D5CDD505-2E9C-101B-9397-08002B2CF9AE}" pid="8" name="oy_keywords">
    <vt:lpwstr>360;#Dokumenttipohjat|778455bb-615e-47d7-8dbd-5c9cab4aadc7</vt:lpwstr>
  </property>
  <property fmtid="{D5CDD505-2E9C-101B-9397-08002B2CF9AE}" pid="9" name="oy_decisionmakerTaxonomy">
    <vt:lpwstr/>
  </property>
  <property fmtid="{D5CDD505-2E9C-101B-9397-08002B2CF9AE}" pid="10" name="oy_contracttypeNote">
    <vt:lpwstr/>
  </property>
  <property fmtid="{D5CDD505-2E9C-101B-9397-08002B2CF9AE}" pid="11" name="oy_decisionmakerNote">
    <vt:lpwstr/>
  </property>
  <property fmtid="{D5CDD505-2E9C-101B-9397-08002B2CF9AE}" pid="12" name="oy_issuerNote">
    <vt:lpwstr/>
  </property>
  <property fmtid="{D5CDD505-2E9C-101B-9397-08002B2CF9AE}" pid="13" name="oy_subject">
    <vt:lpwstr/>
  </property>
  <property fmtid="{D5CDD505-2E9C-101B-9397-08002B2CF9AE}" pid="14" name="oy_issuerTaxonomy">
    <vt:lpwstr/>
  </property>
  <property fmtid="{D5CDD505-2E9C-101B-9397-08002B2CF9AE}" pid="15" name="oy_contracttypeTaxonomy">
    <vt:lpwstr/>
  </property>
  <property fmtid="{D5CDD505-2E9C-101B-9397-08002B2CF9AE}" pid="16" name="oy_administrativeorganTaxonomy">
    <vt:lpwstr/>
  </property>
  <property fmtid="{D5CDD505-2E9C-101B-9397-08002B2CF9AE}" pid="17" name="oy_reportNF">
    <vt:lpwstr/>
  </property>
  <property fmtid="{D5CDD505-2E9C-101B-9397-08002B2CF9AE}" pid="18" name="oy_administrativeorganNote">
    <vt:lpwstr/>
  </property>
  <property fmtid="{D5CDD505-2E9C-101B-9397-08002B2CF9AE}" pid="19" name="oy_keywordsNoteField">
    <vt:lpwstr/>
  </property>
  <property fmtid="{D5CDD505-2E9C-101B-9397-08002B2CF9AE}" pid="20" name="oy_projectnameTaxonomy">
    <vt:lpwstr/>
  </property>
  <property fmtid="{D5CDD505-2E9C-101B-9397-08002B2CF9AE}" pid="21" name="oy_process">
    <vt:lpwstr/>
  </property>
  <property fmtid="{D5CDD505-2E9C-101B-9397-08002B2CF9AE}" pid="22" name="oy_department">
    <vt:lpwstr>492;#240927 Viestintä, markkinointi ja yhteiskuntasuhteet|8bd4d200-c4c0-4210-84f2-6f07028d2c73</vt:lpwstr>
  </property>
</Properties>
</file>