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6" r:id="rId2"/>
    <p:sldId id="257" r:id="rId3"/>
    <p:sldId id="258" r:id="rId4"/>
    <p:sldId id="259" r:id="rId5"/>
    <p:sldId id="267" r:id="rId6"/>
    <p:sldId id="268" r:id="rId7"/>
    <p:sldId id="269" r:id="rId8"/>
    <p:sldId id="270" r:id="rId9"/>
    <p:sldId id="260" r:id="rId10"/>
    <p:sldId id="263" r:id="rId11"/>
    <p:sldId id="265" r:id="rId12"/>
    <p:sldId id="266" r:id="rId13"/>
    <p:sldId id="274" r:id="rId14"/>
    <p:sldId id="261" r:id="rId15"/>
    <p:sldId id="277" r:id="rId16"/>
    <p:sldId id="276" r:id="rId17"/>
    <p:sldId id="271" r:id="rId18"/>
    <p:sldId id="272" r:id="rId19"/>
    <p:sldId id="273" r:id="rId20"/>
    <p:sldId id="275" r:id="rId21"/>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7" autoAdjust="0"/>
    <p:restoredTop sz="94660"/>
  </p:normalViewPr>
  <p:slideViewPr>
    <p:cSldViewPr>
      <p:cViewPr>
        <p:scale>
          <a:sx n="76" d="100"/>
          <a:sy n="76" d="100"/>
        </p:scale>
        <p:origin x="-117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6986345-D0F9-4D39-A958-2FEDE29D740A}" type="datetimeFigureOut">
              <a:rPr lang="fi-FI" smtClean="0"/>
              <a:t>3.2.2013</a:t>
            </a:fld>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018E18F-2334-43A9-8A27-AB4FE23C0CE2}" type="slidenum">
              <a:rPr lang="fi-FI" smtClean="0"/>
              <a:t>‹#›</a:t>
            </a:fld>
            <a:endParaRPr lang="fi-FI"/>
          </a:p>
        </p:txBody>
      </p:sp>
    </p:spTree>
    <p:extLst>
      <p:ext uri="{BB962C8B-B14F-4D97-AF65-F5344CB8AC3E}">
        <p14:creationId xmlns:p14="http://schemas.microsoft.com/office/powerpoint/2010/main" val="101066649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95CF84F6-E5BE-4CBC-9B7F-5981FD0650B5}" type="datetimeFigureOut">
              <a:rPr lang="fi-FI" smtClean="0"/>
              <a:t>3.2.2013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912155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5CF84F6-E5BE-4CBC-9B7F-5981FD0650B5}" type="datetimeFigureOut">
              <a:rPr lang="fi-FI" smtClean="0"/>
              <a:t>3.2.2013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1052367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5CF84F6-E5BE-4CBC-9B7F-5981FD0650B5}" type="datetimeFigureOut">
              <a:rPr lang="fi-FI" smtClean="0"/>
              <a:t>3.2.2013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3505465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5CF84F6-E5BE-4CBC-9B7F-5981FD0650B5}" type="datetimeFigureOut">
              <a:rPr lang="fi-FI" smtClean="0"/>
              <a:t>3.2.2013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3540951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95CF84F6-E5BE-4CBC-9B7F-5981FD0650B5}" type="datetimeFigureOut">
              <a:rPr lang="fi-FI" smtClean="0"/>
              <a:t>3.2.2013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2835832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95CF84F6-E5BE-4CBC-9B7F-5981FD0650B5}" type="datetimeFigureOut">
              <a:rPr lang="fi-FI" smtClean="0"/>
              <a:t>3.2.2013</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1650060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95CF84F6-E5BE-4CBC-9B7F-5981FD0650B5}" type="datetimeFigureOut">
              <a:rPr lang="fi-FI" smtClean="0"/>
              <a:t>3.2.2013</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1656926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95CF84F6-E5BE-4CBC-9B7F-5981FD0650B5}" type="datetimeFigureOut">
              <a:rPr lang="fi-FI" smtClean="0"/>
              <a:t>3.2.2013</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3529895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5CF84F6-E5BE-4CBC-9B7F-5981FD0650B5}" type="datetimeFigureOut">
              <a:rPr lang="fi-FI" smtClean="0"/>
              <a:t>3.2.2013</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3493506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95CF84F6-E5BE-4CBC-9B7F-5981FD0650B5}" type="datetimeFigureOut">
              <a:rPr lang="fi-FI" smtClean="0"/>
              <a:t>3.2.2013</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3289663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95CF84F6-E5BE-4CBC-9B7F-5981FD0650B5}" type="datetimeFigureOut">
              <a:rPr lang="fi-FI" smtClean="0"/>
              <a:t>3.2.2013</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095E456-5965-4782-8B10-65C3B2947C71}" type="slidenum">
              <a:rPr lang="fi-FI" smtClean="0"/>
              <a:t>‹#›</a:t>
            </a:fld>
            <a:endParaRPr lang="fi-FI"/>
          </a:p>
        </p:txBody>
      </p:sp>
    </p:spTree>
    <p:extLst>
      <p:ext uri="{BB962C8B-B14F-4D97-AF65-F5344CB8AC3E}">
        <p14:creationId xmlns:p14="http://schemas.microsoft.com/office/powerpoint/2010/main" val="94820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CF84F6-E5BE-4CBC-9B7F-5981FD0650B5}" type="datetimeFigureOut">
              <a:rPr lang="fi-FI" smtClean="0"/>
              <a:t>3.2.2013</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95E456-5965-4782-8B10-65C3B2947C71}" type="slidenum">
              <a:rPr lang="fi-FI" smtClean="0"/>
              <a:t>‹#›</a:t>
            </a:fld>
            <a:endParaRPr lang="fi-FI"/>
          </a:p>
        </p:txBody>
      </p:sp>
    </p:spTree>
    <p:extLst>
      <p:ext uri="{BB962C8B-B14F-4D97-AF65-F5344CB8AC3E}">
        <p14:creationId xmlns:p14="http://schemas.microsoft.com/office/powerpoint/2010/main" val="2963698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YPJ ARVIOINTI 2013</a:t>
            </a:r>
            <a:br>
              <a:rPr lang="fi-FI" dirty="0" smtClean="0"/>
            </a:br>
            <a:r>
              <a:rPr lang="fi-FI" sz="3600" dirty="0" smtClean="0"/>
              <a:t>Työssä suoriutumisen arviointi </a:t>
            </a:r>
            <a:endParaRPr lang="fi-FI" sz="3600" dirty="0"/>
          </a:p>
        </p:txBody>
      </p:sp>
      <p:sp>
        <p:nvSpPr>
          <p:cNvPr id="3" name="Alaotsikko 2"/>
          <p:cNvSpPr>
            <a:spLocks noGrp="1"/>
          </p:cNvSpPr>
          <p:nvPr>
            <p:ph type="subTitle" idx="1"/>
          </p:nvPr>
        </p:nvSpPr>
        <p:spPr/>
        <p:txBody>
          <a:bodyPr>
            <a:normAutofit/>
          </a:bodyPr>
          <a:lstStyle/>
          <a:p>
            <a:r>
              <a:rPr lang="fi-FI" sz="2400" dirty="0" smtClean="0"/>
              <a:t>Henkilöstöpalvelut  </a:t>
            </a:r>
          </a:p>
          <a:p>
            <a:r>
              <a:rPr lang="fi-FI" sz="2400" dirty="0" smtClean="0"/>
              <a:t>2013</a:t>
            </a:r>
            <a:endParaRPr lang="fi-FI" sz="2400" dirty="0"/>
          </a:p>
        </p:txBody>
      </p:sp>
    </p:spTree>
    <p:extLst>
      <p:ext uri="{BB962C8B-B14F-4D97-AF65-F5344CB8AC3E}">
        <p14:creationId xmlns:p14="http://schemas.microsoft.com/office/powerpoint/2010/main" val="39352114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tsikko 1"/>
          <p:cNvSpPr>
            <a:spLocks noGrp="1"/>
          </p:cNvSpPr>
          <p:nvPr>
            <p:ph type="title"/>
          </p:nvPr>
        </p:nvSpPr>
        <p:spPr>
          <a:xfrm>
            <a:off x="971550" y="188913"/>
            <a:ext cx="7442200" cy="819150"/>
          </a:xfrm>
        </p:spPr>
        <p:txBody>
          <a:bodyPr>
            <a:normAutofit fontScale="90000"/>
          </a:bodyPr>
          <a:lstStyle/>
          <a:p>
            <a:r>
              <a:rPr lang="fi-FI" smtClean="0"/>
              <a:t>Opetus- ja tutkimushenkilöstö</a:t>
            </a:r>
            <a:br>
              <a:rPr lang="fi-FI" smtClean="0"/>
            </a:br>
            <a:endParaRPr lang="fi-FI" smtClean="0"/>
          </a:p>
        </p:txBody>
      </p:sp>
      <p:sp>
        <p:nvSpPr>
          <p:cNvPr id="6147" name="Sisällön paikkamerkki 2"/>
          <p:cNvSpPr>
            <a:spLocks noGrp="1"/>
          </p:cNvSpPr>
          <p:nvPr>
            <p:ph idx="1"/>
          </p:nvPr>
        </p:nvSpPr>
        <p:spPr>
          <a:xfrm>
            <a:off x="1115616" y="764704"/>
            <a:ext cx="7137400" cy="5616947"/>
          </a:xfrm>
        </p:spPr>
        <p:txBody>
          <a:bodyPr>
            <a:noAutofit/>
          </a:bodyPr>
          <a:lstStyle/>
          <a:p>
            <a:pPr>
              <a:buFont typeface="Monotype Sorts" pitchFamily="2" charset="2"/>
              <a:buNone/>
            </a:pPr>
            <a:r>
              <a:rPr lang="fi-FI" sz="1800" i="1" u="sng" dirty="0" smtClean="0"/>
              <a:t>2.1. Opetukselliset ansiot</a:t>
            </a:r>
          </a:p>
          <a:p>
            <a:pPr>
              <a:buFont typeface="Monotype Sorts" pitchFamily="2" charset="2"/>
              <a:buNone/>
            </a:pPr>
            <a:r>
              <a:rPr lang="fi-FI" sz="1800" dirty="0" smtClean="0"/>
              <a:t>Arvioitaessa työntekijän opetuksellisia ansioita kiinnitetään huomiota esimerkiksi</a:t>
            </a:r>
          </a:p>
          <a:p>
            <a:r>
              <a:rPr lang="fi-FI" sz="1800" dirty="0" smtClean="0"/>
              <a:t>opetustaitoon</a:t>
            </a:r>
          </a:p>
          <a:p>
            <a:r>
              <a:rPr lang="fi-FI" sz="1800" dirty="0" smtClean="0"/>
              <a:t>pedagogiseen osaamiseen ja kouluttautumiseen ja sen hyödyntämiseen opetuksessa</a:t>
            </a:r>
          </a:p>
          <a:p>
            <a:r>
              <a:rPr lang="fi-FI" sz="1800" dirty="0" smtClean="0"/>
              <a:t>muuhun hankittuun opetusta hyödyttävään pätevyyteen ja opetuskokemuksen tuomaan osaamiseen</a:t>
            </a:r>
          </a:p>
          <a:p>
            <a:r>
              <a:rPr lang="fi-FI" sz="1800" dirty="0" smtClean="0"/>
              <a:t>opetuksen kehittämiseen ja yleisiin opetuksen kehittämistehtäviin osallistumiseen</a:t>
            </a:r>
          </a:p>
          <a:p>
            <a:r>
              <a:rPr lang="fi-FI" sz="1800" dirty="0" smtClean="0"/>
              <a:t>opiskelijoiden ohjaukseen, opintojen etenemiseen ja opiskelijoiden suorittamiin tutkintoihin </a:t>
            </a:r>
          </a:p>
          <a:p>
            <a:r>
              <a:rPr lang="fi-FI" sz="1800" dirty="0" smtClean="0"/>
              <a:t>oppimateriaalin tuottamiseen </a:t>
            </a:r>
          </a:p>
          <a:p>
            <a:r>
              <a:rPr lang="fi-FI" sz="1800" dirty="0" smtClean="0"/>
              <a:t>kansainväliseen opetukseen osallistumiseen</a:t>
            </a:r>
          </a:p>
          <a:p>
            <a:r>
              <a:rPr lang="fi-FI" sz="1800" dirty="0" smtClean="0"/>
              <a:t>opetukseen liittyvien palkintojen ja huomionosoitusten saamiseen</a:t>
            </a:r>
          </a:p>
          <a:p>
            <a:r>
              <a:rPr lang="fi-FI" sz="1800" dirty="0" smtClean="0"/>
              <a:t>opetukseen liittyvien verkostojen luomiseen, ylläpitämiseen ja niihin osallistumiseen</a:t>
            </a:r>
          </a:p>
        </p:txBody>
      </p:sp>
    </p:spTree>
    <p:extLst>
      <p:ext uri="{BB962C8B-B14F-4D97-AF65-F5344CB8AC3E}">
        <p14:creationId xmlns:p14="http://schemas.microsoft.com/office/powerpoint/2010/main" val="31318626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tsikko 1"/>
          <p:cNvSpPr>
            <a:spLocks noGrp="1"/>
          </p:cNvSpPr>
          <p:nvPr>
            <p:ph type="title"/>
          </p:nvPr>
        </p:nvSpPr>
        <p:spPr>
          <a:xfrm>
            <a:off x="971550" y="0"/>
            <a:ext cx="7442200" cy="908720"/>
          </a:xfrm>
        </p:spPr>
        <p:txBody>
          <a:bodyPr>
            <a:normAutofit/>
          </a:bodyPr>
          <a:lstStyle/>
          <a:p>
            <a:r>
              <a:rPr lang="fi-FI" sz="2400" dirty="0" smtClean="0"/>
              <a:t>Opetus- ja tutkimushenkilöstö</a:t>
            </a:r>
          </a:p>
        </p:txBody>
      </p:sp>
      <p:sp>
        <p:nvSpPr>
          <p:cNvPr id="7171" name="Sisällön paikkamerkki 2"/>
          <p:cNvSpPr>
            <a:spLocks noGrp="1"/>
          </p:cNvSpPr>
          <p:nvPr>
            <p:ph idx="1"/>
          </p:nvPr>
        </p:nvSpPr>
        <p:spPr>
          <a:xfrm>
            <a:off x="1331913" y="692696"/>
            <a:ext cx="7137400" cy="5688632"/>
          </a:xfrm>
        </p:spPr>
        <p:txBody>
          <a:bodyPr>
            <a:noAutofit/>
          </a:bodyPr>
          <a:lstStyle/>
          <a:p>
            <a:pPr>
              <a:buFont typeface="Monotype Sorts" pitchFamily="2" charset="2"/>
              <a:buNone/>
            </a:pPr>
            <a:r>
              <a:rPr lang="fi-FI" sz="1800" i="1" u="sng" dirty="0" smtClean="0"/>
              <a:t>2.2. Tutkimukselliset ansiot</a:t>
            </a:r>
            <a:endParaRPr lang="fi-FI" sz="1800" u="sng" dirty="0" smtClean="0"/>
          </a:p>
          <a:p>
            <a:pPr marL="0" indent="0">
              <a:buNone/>
            </a:pPr>
            <a:r>
              <a:rPr lang="fi-FI" sz="1800" dirty="0" smtClean="0"/>
              <a:t>Arvioitaessa työntekijän tutkimuksellisia ansioita kiinnitetään huomiota esimerkiksi</a:t>
            </a:r>
          </a:p>
          <a:p>
            <a:r>
              <a:rPr lang="fi-FI" sz="1800" dirty="0" smtClean="0"/>
              <a:t>tieteellisiin tai taiteellisiin julkaisuihin (erityisesti referee-julkaisut)</a:t>
            </a:r>
          </a:p>
          <a:p>
            <a:r>
              <a:rPr lang="fi-FI" sz="1800" dirty="0" smtClean="0"/>
              <a:t>kansainväliseen tutkimusyhteistyöhön</a:t>
            </a:r>
          </a:p>
          <a:p>
            <a:r>
              <a:rPr lang="fi-FI" sz="1800" dirty="0" smtClean="0"/>
              <a:t>ohjattuihin jatko-opintoihin ja väitöskirjoihin</a:t>
            </a:r>
          </a:p>
          <a:p>
            <a:r>
              <a:rPr lang="fi-FI" sz="1800" dirty="0" smtClean="0"/>
              <a:t>ulkopuolisen rahoituksen hankkimiseen ja hallinnointiin</a:t>
            </a:r>
          </a:p>
          <a:p>
            <a:r>
              <a:rPr lang="fi-FI" sz="1800" dirty="0" smtClean="0"/>
              <a:t>hankittuun tieteelliseen tai taiteelliseen pätevyyteen (tutkinnot tai dosentin arvo)</a:t>
            </a:r>
          </a:p>
          <a:p>
            <a:r>
              <a:rPr lang="fi-FI" sz="1800" dirty="0" smtClean="0"/>
              <a:t>tieteellisiin tai taiteellisiin asiantuntijatehtäviin (vastaväittäjänä toimiminen, lausuntojen antaminen)</a:t>
            </a:r>
          </a:p>
          <a:p>
            <a:r>
              <a:rPr lang="fi-FI" sz="1800" dirty="0" smtClean="0"/>
              <a:t>tiede- tai yliopistoyhteisössä ansaittuun arvostukseen</a:t>
            </a:r>
          </a:p>
          <a:p>
            <a:r>
              <a:rPr lang="fi-FI" sz="1800" dirty="0" smtClean="0"/>
              <a:t>tieteelliseen tai taiteelliseen toimintaan liittyvien palkintojen ja huomionosoitusten saamiseen</a:t>
            </a:r>
          </a:p>
          <a:p>
            <a:r>
              <a:rPr lang="fi-FI" sz="1800" dirty="0" smtClean="0"/>
              <a:t>lisäksi taiteellinen ansioituminen otetaan huomioon yliopistokohtaisten ohjeiden mukaisesti.</a:t>
            </a:r>
          </a:p>
          <a:p>
            <a:r>
              <a:rPr lang="fi-FI" sz="1800" dirty="0" smtClean="0"/>
              <a:t>Tohtorikoulutettavan tutkimuksellisia ansioita arvioitaessa otetaan huomioon opinnäytteen eteneminen tutkimussuunnitelman mukaisesti ja muu menestyminen opinnäytteen (väitöskirja tms.) tekemisessä</a:t>
            </a:r>
            <a:r>
              <a:rPr lang="fi-FI" sz="1600" dirty="0" smtClean="0"/>
              <a:t>.</a:t>
            </a:r>
          </a:p>
          <a:p>
            <a:endParaRPr lang="fi-FI" sz="1800" dirty="0" smtClean="0"/>
          </a:p>
        </p:txBody>
      </p:sp>
    </p:spTree>
    <p:extLst>
      <p:ext uri="{BB962C8B-B14F-4D97-AF65-F5344CB8AC3E}">
        <p14:creationId xmlns:p14="http://schemas.microsoft.com/office/powerpoint/2010/main" val="36613729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tsikko 1"/>
          <p:cNvSpPr>
            <a:spLocks noGrp="1"/>
          </p:cNvSpPr>
          <p:nvPr>
            <p:ph type="title"/>
          </p:nvPr>
        </p:nvSpPr>
        <p:spPr>
          <a:xfrm>
            <a:off x="971550" y="260350"/>
            <a:ext cx="7442200" cy="819150"/>
          </a:xfrm>
        </p:spPr>
        <p:txBody>
          <a:bodyPr/>
          <a:lstStyle/>
          <a:p>
            <a:r>
              <a:rPr lang="fi-FI" smtClean="0"/>
              <a:t>Opetus- ja tutkimushenkilöstö</a:t>
            </a:r>
          </a:p>
        </p:txBody>
      </p:sp>
      <p:sp>
        <p:nvSpPr>
          <p:cNvPr id="8195" name="Sisällön paikkamerkki 2"/>
          <p:cNvSpPr>
            <a:spLocks noGrp="1"/>
          </p:cNvSpPr>
          <p:nvPr>
            <p:ph idx="1"/>
          </p:nvPr>
        </p:nvSpPr>
        <p:spPr>
          <a:xfrm>
            <a:off x="1258888" y="1268413"/>
            <a:ext cx="7137400" cy="4267200"/>
          </a:xfrm>
        </p:spPr>
        <p:txBody>
          <a:bodyPr>
            <a:normAutofit fontScale="25000" lnSpcReduction="20000"/>
          </a:bodyPr>
          <a:lstStyle/>
          <a:p>
            <a:pPr>
              <a:buFont typeface="Monotype Sorts" pitchFamily="2" charset="2"/>
              <a:buNone/>
            </a:pPr>
            <a:r>
              <a:rPr lang="fi-FI" sz="5500" i="1" u="sng" dirty="0" smtClean="0"/>
              <a:t>2.3. Yliopistoyhteisölliset ja yhteiskunnalliset ansiot</a:t>
            </a:r>
          </a:p>
          <a:p>
            <a:pPr>
              <a:buFont typeface="Monotype Sorts" pitchFamily="2" charset="2"/>
              <a:buNone/>
            </a:pPr>
            <a:endParaRPr lang="fi-FI" sz="5500" u="sng" dirty="0" smtClean="0"/>
          </a:p>
          <a:p>
            <a:pPr>
              <a:buFont typeface="Monotype Sorts" pitchFamily="2" charset="2"/>
              <a:buNone/>
            </a:pPr>
            <a:r>
              <a:rPr lang="fi-FI" sz="5500" dirty="0" smtClean="0"/>
              <a:t>         Arvioitaessa työntekijän yliopistoyhteisöllisiä ja yhteiskunnallisia ansioita kiinnitetään huomiota esimerkiksi</a:t>
            </a:r>
          </a:p>
          <a:p>
            <a:pPr>
              <a:buFont typeface="Monotype Sorts" pitchFamily="2" charset="2"/>
              <a:buNone/>
            </a:pPr>
            <a:r>
              <a:rPr lang="fi-FI" sz="5500" dirty="0" smtClean="0"/>
              <a:t> </a:t>
            </a:r>
          </a:p>
          <a:p>
            <a:r>
              <a:rPr lang="fi-FI" sz="5500" dirty="0" smtClean="0"/>
              <a:t>sitoutumiseen työhön ja työyhteisöön</a:t>
            </a:r>
          </a:p>
          <a:p>
            <a:r>
              <a:rPr lang="fi-FI" sz="5500" dirty="0" smtClean="0"/>
              <a:t>yliopistoyhteisöllisiin tehtäviin osallistumiseen</a:t>
            </a:r>
          </a:p>
          <a:p>
            <a:r>
              <a:rPr lang="fi-FI" sz="5500" dirty="0" smtClean="0"/>
              <a:t>yhteistyötaitoihin</a:t>
            </a:r>
          </a:p>
          <a:p>
            <a:r>
              <a:rPr lang="fi-FI" sz="5500" dirty="0" smtClean="0"/>
              <a:t>sidosryhmäyhteistyöhön tehtävän edellyttämässä laajuudessa</a:t>
            </a:r>
          </a:p>
          <a:p>
            <a:r>
              <a:rPr lang="fi-FI" sz="5500" dirty="0" smtClean="0"/>
              <a:t>yhteiskunnallisiin asiantuntijatehtäviin</a:t>
            </a:r>
          </a:p>
          <a:p>
            <a:pPr>
              <a:buFont typeface="Monotype Sorts" pitchFamily="2" charset="2"/>
              <a:buNone/>
            </a:pPr>
            <a:endParaRPr lang="fi-FI" sz="5500" dirty="0" smtClean="0"/>
          </a:p>
          <a:p>
            <a:pPr>
              <a:buFont typeface="Monotype Sorts" pitchFamily="2" charset="2"/>
              <a:buNone/>
            </a:pPr>
            <a:r>
              <a:rPr lang="fi-FI" sz="5500" dirty="0" smtClean="0"/>
              <a:t>        Esimiestehtävissä työskentelevien työntekijöiden kohdalla arvioidaan menestymistä ja kehittymistä johtamis- ja esimiestyössä (ml. osallistuminen johtamis- ja esimieskoulutukseen) ja esimiestaitoja yleensä sekä taitoa toimia akateemisena johtajana. Arvioinnissa otetaan huomioon se, miten esimies tukee, kannustaa ja motivoi työntekijöitä saavuttamaan tavoitteensa ja miten esimies luo myönteistä, toimivaa ja aikaansaavaa työyhteisöä. </a:t>
            </a:r>
            <a:br>
              <a:rPr lang="fi-FI" sz="5500" dirty="0" smtClean="0"/>
            </a:br>
            <a:endParaRPr lang="fi-FI" sz="5500" dirty="0" smtClean="0"/>
          </a:p>
          <a:p>
            <a:pPr>
              <a:buFont typeface="Monotype Sorts" pitchFamily="2" charset="2"/>
              <a:buNone/>
            </a:pPr>
            <a:r>
              <a:rPr lang="fi-FI" sz="5500" dirty="0" smtClean="0"/>
              <a:t>         Lisäksi arvioidaan kokonaistaloudellisuutta ja huolellisuutta resurssien käytössä kaikissa tehtävissä henkilön vastuualueella.</a:t>
            </a:r>
          </a:p>
          <a:p>
            <a:pPr>
              <a:buFont typeface="Monotype Sorts" pitchFamily="2" charset="2"/>
              <a:buNone/>
            </a:pPr>
            <a:r>
              <a:rPr lang="fi-FI" sz="5500" dirty="0" smtClean="0"/>
              <a:t> </a:t>
            </a:r>
          </a:p>
          <a:p>
            <a:endParaRPr lang="fi-FI" sz="1600" dirty="0" smtClean="0"/>
          </a:p>
        </p:txBody>
      </p:sp>
    </p:spTree>
    <p:extLst>
      <p:ext uri="{BB962C8B-B14F-4D97-AF65-F5344CB8AC3E}">
        <p14:creationId xmlns:p14="http://schemas.microsoft.com/office/powerpoint/2010/main" val="1042961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Arviointi </a:t>
            </a:r>
            <a:br>
              <a:rPr lang="fi-FI" dirty="0" smtClean="0"/>
            </a:br>
            <a:endParaRPr lang="fi-FI" dirty="0"/>
          </a:p>
        </p:txBody>
      </p:sp>
      <p:sp>
        <p:nvSpPr>
          <p:cNvPr id="3" name="Sisällön paikkamerkki 2"/>
          <p:cNvSpPr>
            <a:spLocks noGrp="1"/>
          </p:cNvSpPr>
          <p:nvPr>
            <p:ph idx="1"/>
          </p:nvPr>
        </p:nvSpPr>
        <p:spPr>
          <a:xfrm>
            <a:off x="457200" y="1052736"/>
            <a:ext cx="8229600" cy="5805264"/>
          </a:xfrm>
        </p:spPr>
        <p:txBody>
          <a:bodyPr>
            <a:noAutofit/>
          </a:bodyPr>
          <a:lstStyle/>
          <a:p>
            <a:r>
              <a:rPr lang="fi-FI" sz="1800" dirty="0" smtClean="0"/>
              <a:t>Opetus- </a:t>
            </a:r>
            <a:r>
              <a:rPr lang="fi-FI" sz="1800" dirty="0"/>
              <a:t>ja tutkimushenkilöstöön kuuluva </a:t>
            </a:r>
            <a:endParaRPr lang="fi-FI" sz="1800" dirty="0" smtClean="0"/>
          </a:p>
          <a:p>
            <a:pPr lvl="1"/>
            <a:r>
              <a:rPr lang="fi-FI" sz="1800" dirty="0" smtClean="0"/>
              <a:t>listaa </a:t>
            </a:r>
            <a:r>
              <a:rPr lang="fi-FI" sz="1800" dirty="0"/>
              <a:t>ennen arviointikeskustelua tehtäviensä mukaiset ansiot (julkaisut, opetukselliset ansiot </a:t>
            </a:r>
            <a:r>
              <a:rPr lang="fi-FI" sz="1800" dirty="0" err="1"/>
              <a:t>jne</a:t>
            </a:r>
            <a:r>
              <a:rPr lang="fi-FI" sz="1800" dirty="0"/>
              <a:t>). </a:t>
            </a:r>
            <a:endParaRPr lang="fi-FI" sz="1800" dirty="0" smtClean="0"/>
          </a:p>
          <a:p>
            <a:pPr lvl="1"/>
            <a:r>
              <a:rPr lang="fi-FI" sz="1800" dirty="0" smtClean="0"/>
              <a:t>ansiot </a:t>
            </a:r>
            <a:r>
              <a:rPr lang="fi-FI" sz="1800" dirty="0"/>
              <a:t>kerätään ja dokumentoidaan vähintään viimeisen kahden vuoden </a:t>
            </a:r>
            <a:r>
              <a:rPr lang="fi-FI" sz="1800" dirty="0" smtClean="0"/>
              <a:t>ajalta tiedonkeruulomakkeelle </a:t>
            </a:r>
            <a:endParaRPr lang="fi-FI" sz="1800" dirty="0"/>
          </a:p>
          <a:p>
            <a:r>
              <a:rPr lang="fi-FI" sz="1800" dirty="0" smtClean="0"/>
              <a:t>Molemmissa järjestelmissä :</a:t>
            </a:r>
            <a:endParaRPr lang="fi-FI" sz="1800" dirty="0"/>
          </a:p>
          <a:p>
            <a:pPr lvl="1"/>
            <a:r>
              <a:rPr lang="fi-FI" sz="1800" dirty="0"/>
              <a:t>Esimies tarkastaa ansiot ja tekee niiden pohjalta ehdotuksen työsuorituksen arvioinniksi ja suoritustasoksi. </a:t>
            </a:r>
          </a:p>
          <a:p>
            <a:pPr lvl="1"/>
            <a:r>
              <a:rPr lang="fi-FI" sz="1800" dirty="0"/>
              <a:t>Erityisesti tehtävän vaatimukset täyttävästä työstä suoriutumisesta poikkeavat arviot on perusteltava. </a:t>
            </a:r>
          </a:p>
          <a:p>
            <a:pPr lvl="1"/>
            <a:r>
              <a:rPr lang="fi-FI" sz="1800" dirty="0"/>
              <a:t>Suoritustason ollessa 1 tai 2, sovitaan yhdessä niistä toimenpiteistä, joilla suoriutumisen paranemista voidaan tukea. </a:t>
            </a:r>
          </a:p>
          <a:p>
            <a:pPr lvl="1"/>
            <a:r>
              <a:rPr lang="fi-FI" sz="1800" dirty="0"/>
              <a:t>Suoriutumista arvioidaan vertaamalla työtehtäviin liittyviä ansioita muiden vastaavilla aloilla, samoissa vaativuusryhmissä ja vastaavan tyyppisissä tehtävissä toimivien ansioihin. Toisin sanoen tietyllä tasolla toimivan henkilön ansioita verrataan muiden yhtä vaativissa tehtävissä toimivien ansioihin </a:t>
            </a:r>
          </a:p>
          <a:p>
            <a:pPr lvl="1"/>
            <a:r>
              <a:rPr lang="fi-FI" sz="1800" dirty="0"/>
              <a:t>Mikäli arviointitulos ei työntekijän mielestä vastaa hänen omaa käsitystään työstä suoriutumisesta, työntekijä kirjaa oman käsityksensä perusteluineen arvioinnin yhteenvetoon. </a:t>
            </a:r>
            <a:r>
              <a:rPr lang="fi-FI" sz="1800" dirty="0" smtClean="0"/>
              <a:t> Ei tarkoita erimielisyysmenettelyä.</a:t>
            </a:r>
            <a:endParaRPr lang="fi-FI" sz="1800" dirty="0"/>
          </a:p>
          <a:p>
            <a:endParaRPr lang="fi-FI" sz="1800" dirty="0"/>
          </a:p>
          <a:p>
            <a:pPr marL="0" indent="0">
              <a:buNone/>
            </a:pPr>
            <a:endParaRPr lang="fi-FI" sz="1800" dirty="0"/>
          </a:p>
        </p:txBody>
      </p:sp>
    </p:spTree>
    <p:extLst>
      <p:ext uri="{BB962C8B-B14F-4D97-AF65-F5344CB8AC3E}">
        <p14:creationId xmlns:p14="http://schemas.microsoft.com/office/powerpoint/2010/main" val="12238418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Arviointiasteikko </a:t>
            </a:r>
            <a:br>
              <a:rPr lang="fi-FI" dirty="0" smtClean="0"/>
            </a:br>
            <a:endParaRPr lang="fi-FI" dirty="0"/>
          </a:p>
        </p:txBody>
      </p:sp>
      <p:sp>
        <p:nvSpPr>
          <p:cNvPr id="3" name="Sisällön paikkamerkki 2"/>
          <p:cNvSpPr>
            <a:spLocks noGrp="1"/>
          </p:cNvSpPr>
          <p:nvPr>
            <p:ph idx="1"/>
          </p:nvPr>
        </p:nvSpPr>
        <p:spPr/>
        <p:txBody>
          <a:bodyPr>
            <a:normAutofit fontScale="55000" lnSpcReduction="20000"/>
          </a:bodyPr>
          <a:lstStyle/>
          <a:p>
            <a:r>
              <a:rPr lang="fi-FI" b="1" dirty="0" smtClean="0"/>
              <a:t>Taso </a:t>
            </a:r>
            <a:r>
              <a:rPr lang="fi-FI" b="1" dirty="0"/>
              <a:t>9 </a:t>
            </a:r>
            <a:r>
              <a:rPr lang="fi-FI" dirty="0"/>
              <a:t>Henkilön työstä suoriutuminen on </a:t>
            </a:r>
            <a:r>
              <a:rPr lang="fi-FI" b="1" dirty="0"/>
              <a:t>erinomaista </a:t>
            </a:r>
            <a:r>
              <a:rPr lang="fi-FI" dirty="0"/>
              <a:t>ja ylittää selvästi kaikki tehtävän vaatimukset ja henkilölle asetetut tavoitteet sekä määrällisesti että laadullisesti. </a:t>
            </a:r>
          </a:p>
          <a:p>
            <a:r>
              <a:rPr lang="fi-FI" b="1" dirty="0"/>
              <a:t>Taso 8 </a:t>
            </a:r>
            <a:endParaRPr lang="fi-FI" dirty="0"/>
          </a:p>
          <a:p>
            <a:r>
              <a:rPr lang="fi-FI" b="1" dirty="0"/>
              <a:t>Taso 7 </a:t>
            </a:r>
            <a:r>
              <a:rPr lang="fi-FI" dirty="0"/>
              <a:t>Henkilön työstä suoriutuminen täyttää </a:t>
            </a:r>
            <a:r>
              <a:rPr lang="fi-FI" b="1" dirty="0"/>
              <a:t>erittäin hyvin </a:t>
            </a:r>
            <a:r>
              <a:rPr lang="fi-FI" dirty="0"/>
              <a:t>kaikki tehtävän vaatimukset. Työstä suoriutuminen ylittää monilta osin henkilölle asetetut tavoitteet sekä määrällisesti että laadullisesti. </a:t>
            </a:r>
          </a:p>
          <a:p>
            <a:r>
              <a:rPr lang="fi-FI" b="1" dirty="0"/>
              <a:t>Taso 6 </a:t>
            </a:r>
            <a:endParaRPr lang="fi-FI" dirty="0"/>
          </a:p>
          <a:p>
            <a:r>
              <a:rPr lang="fi-FI" b="1" dirty="0"/>
              <a:t>Taso 5 </a:t>
            </a:r>
            <a:r>
              <a:rPr lang="fi-FI" dirty="0"/>
              <a:t>Henkilön työstä suoriutuminen täyttää </a:t>
            </a:r>
            <a:r>
              <a:rPr lang="fi-FI" b="1" dirty="0"/>
              <a:t>hyvin </a:t>
            </a:r>
            <a:r>
              <a:rPr lang="fi-FI" dirty="0"/>
              <a:t>tehtävän vaatimukset ja henkilölle asetetut tavoitteet. Suoriutuminen on laadullisesti tasokasta keskeisimmillä tehtäväalueilla. </a:t>
            </a:r>
          </a:p>
          <a:p>
            <a:r>
              <a:rPr lang="fi-FI" b="1" dirty="0"/>
              <a:t>Taso 4 </a:t>
            </a:r>
            <a:endParaRPr lang="fi-FI" dirty="0"/>
          </a:p>
          <a:p>
            <a:r>
              <a:rPr lang="fi-FI" b="1" dirty="0"/>
              <a:t>Taso 3 </a:t>
            </a:r>
            <a:r>
              <a:rPr lang="fi-FI" dirty="0"/>
              <a:t>Henkilön työstä suoriutuminen </a:t>
            </a:r>
            <a:r>
              <a:rPr lang="fi-FI" b="1" dirty="0"/>
              <a:t>täyttää tehtävän perusvaatimukset </a:t>
            </a:r>
            <a:r>
              <a:rPr lang="fi-FI" dirty="0"/>
              <a:t>ja keskeiset henkilölle asetetut tavoitteet. Työstä suoriutumisessa on kuitenkin kehittämistarpeita joillakin osa-alueilla. </a:t>
            </a:r>
          </a:p>
          <a:p>
            <a:r>
              <a:rPr lang="fi-FI" b="1" dirty="0"/>
              <a:t>Taso 2 </a:t>
            </a:r>
            <a:endParaRPr lang="fi-FI" dirty="0"/>
          </a:p>
          <a:p>
            <a:r>
              <a:rPr lang="fi-FI" b="1" dirty="0"/>
              <a:t>Taso 1 </a:t>
            </a:r>
            <a:r>
              <a:rPr lang="fi-FI" dirty="0"/>
              <a:t>Henkilön työssä suoriutumisessa on </a:t>
            </a:r>
            <a:r>
              <a:rPr lang="fi-FI" b="1" dirty="0"/>
              <a:t>merkittävää kehittämistarvetta</a:t>
            </a:r>
            <a:endParaRPr lang="fi-FI" dirty="0"/>
          </a:p>
          <a:p>
            <a:endParaRPr lang="fi-FI" dirty="0"/>
          </a:p>
        </p:txBody>
      </p:sp>
    </p:spTree>
    <p:extLst>
      <p:ext uri="{BB962C8B-B14F-4D97-AF65-F5344CB8AC3E}">
        <p14:creationId xmlns:p14="http://schemas.microsoft.com/office/powerpoint/2010/main" val="40519708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ChangeArrowheads="1"/>
          </p:cNvSpPr>
          <p:nvPr>
            <p:ph type="title"/>
          </p:nvPr>
        </p:nvSpPr>
        <p:spPr/>
        <p:txBody>
          <a:bodyPr/>
          <a:lstStyle/>
          <a:p>
            <a:r>
              <a:rPr lang="fi-FI" dirty="0"/>
              <a:t>Henkilökohtainen palkanosa</a:t>
            </a:r>
          </a:p>
        </p:txBody>
      </p:sp>
      <p:sp>
        <p:nvSpPr>
          <p:cNvPr id="580611" name="Rectangle 3"/>
          <p:cNvSpPr>
            <a:spLocks noGrp="1" noChangeArrowheads="1"/>
          </p:cNvSpPr>
          <p:nvPr>
            <p:ph type="body" idx="1"/>
          </p:nvPr>
        </p:nvSpPr>
        <p:spPr/>
        <p:txBody>
          <a:bodyPr/>
          <a:lstStyle/>
          <a:p>
            <a:pPr>
              <a:buFontTx/>
              <a:buNone/>
            </a:pPr>
            <a:r>
              <a:rPr lang="fi-FI" sz="2000" u="sng" dirty="0"/>
              <a:t>Suoritustaso 			</a:t>
            </a:r>
          </a:p>
          <a:p>
            <a:pPr>
              <a:buFontTx/>
              <a:buNone/>
            </a:pPr>
            <a:r>
              <a:rPr lang="en-US" sz="2000" dirty="0"/>
              <a:t>		</a:t>
            </a:r>
            <a:r>
              <a:rPr lang="fi-FI" sz="2000" dirty="0"/>
              <a:t>1		 		0</a:t>
            </a:r>
          </a:p>
          <a:p>
            <a:pPr>
              <a:buFontTx/>
              <a:buNone/>
            </a:pPr>
            <a:r>
              <a:rPr lang="fi-FI" sz="2000" dirty="0"/>
              <a:t>		2				4,0 %</a:t>
            </a:r>
          </a:p>
          <a:p>
            <a:pPr>
              <a:buFontTx/>
              <a:buNone/>
            </a:pPr>
            <a:r>
              <a:rPr lang="fi-FI" sz="2000" dirty="0"/>
              <a:t>		3				10,1 %</a:t>
            </a:r>
          </a:p>
          <a:p>
            <a:pPr>
              <a:buFontTx/>
              <a:buNone/>
            </a:pPr>
            <a:r>
              <a:rPr lang="fi-FI" sz="2000" dirty="0"/>
              <a:t>		4				16,1 %</a:t>
            </a:r>
          </a:p>
          <a:p>
            <a:pPr>
              <a:buFontTx/>
              <a:buNone/>
            </a:pPr>
            <a:r>
              <a:rPr lang="fi-FI" sz="2000" dirty="0"/>
              <a:t>		5				22,1 %</a:t>
            </a:r>
          </a:p>
          <a:p>
            <a:pPr>
              <a:buFontTx/>
              <a:buNone/>
            </a:pPr>
            <a:r>
              <a:rPr lang="fi-FI" sz="2000" dirty="0"/>
              <a:t>		6				28,2 %</a:t>
            </a:r>
          </a:p>
          <a:p>
            <a:pPr>
              <a:buFontTx/>
              <a:buNone/>
            </a:pPr>
            <a:r>
              <a:rPr lang="fi-FI" sz="2000" dirty="0"/>
              <a:t>		7				34,2 %</a:t>
            </a:r>
          </a:p>
          <a:p>
            <a:pPr>
              <a:buFontTx/>
              <a:buNone/>
            </a:pPr>
            <a:r>
              <a:rPr lang="fi-FI" sz="2000" dirty="0"/>
              <a:t>		8				40,3 %</a:t>
            </a:r>
          </a:p>
          <a:p>
            <a:pPr>
              <a:buFontTx/>
              <a:buNone/>
            </a:pPr>
            <a:r>
              <a:rPr lang="fi-FI" sz="2000" dirty="0"/>
              <a:t>		9				46,3 %</a:t>
            </a:r>
          </a:p>
        </p:txBody>
      </p:sp>
    </p:spTree>
    <p:extLst>
      <p:ext uri="{BB962C8B-B14F-4D97-AF65-F5344CB8AC3E}">
        <p14:creationId xmlns:p14="http://schemas.microsoft.com/office/powerpoint/2010/main" val="9827525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467544" y="0"/>
            <a:ext cx="8229600" cy="1628800"/>
          </a:xfrm>
        </p:spPr>
        <p:txBody>
          <a:bodyPr>
            <a:normAutofit fontScale="90000"/>
          </a:bodyPr>
          <a:lstStyle/>
          <a:p>
            <a:r>
              <a:rPr lang="fi-FI" sz="2400" dirty="0"/>
              <a:t/>
            </a:r>
            <a:br>
              <a:rPr lang="fi-FI" sz="2400" dirty="0"/>
            </a:br>
            <a:r>
              <a:rPr lang="fi-FI" sz="2400" dirty="0"/>
              <a:t/>
            </a:r>
            <a:br>
              <a:rPr lang="fi-FI" sz="2400" dirty="0"/>
            </a:br>
            <a:r>
              <a:rPr lang="fi-FI" sz="2400" dirty="0" smtClean="0"/>
              <a:t/>
            </a:r>
            <a:br>
              <a:rPr lang="fi-FI" sz="2400" dirty="0" smtClean="0"/>
            </a:br>
            <a:r>
              <a:rPr lang="fi-FI" sz="2400" dirty="0"/>
              <a:t/>
            </a:r>
            <a:br>
              <a:rPr lang="fi-FI" sz="2400" dirty="0"/>
            </a:br>
            <a:r>
              <a:rPr lang="fi-FI" sz="2400" dirty="0" smtClean="0"/>
              <a:t/>
            </a:r>
            <a:br>
              <a:rPr lang="fi-FI" sz="2400" dirty="0" smtClean="0"/>
            </a:br>
            <a:r>
              <a:rPr lang="fi-FI" sz="4000" b="1" dirty="0" smtClean="0"/>
              <a:t>Henkilökohtaisen </a:t>
            </a:r>
            <a:r>
              <a:rPr lang="fi-FI" sz="4000" b="1" dirty="0"/>
              <a:t>suoriutumisen alentuminen</a:t>
            </a:r>
            <a:br>
              <a:rPr lang="fi-FI" sz="4000" b="1" dirty="0"/>
            </a:br>
            <a:r>
              <a:rPr lang="fi-FI" b="1" dirty="0"/>
              <a:t/>
            </a:r>
            <a:br>
              <a:rPr lang="fi-FI" b="1" dirty="0"/>
            </a:br>
            <a:endParaRPr lang="fi-FI" b="1" dirty="0"/>
          </a:p>
        </p:txBody>
      </p:sp>
      <p:sp>
        <p:nvSpPr>
          <p:cNvPr id="571395" name="Rectangle 3"/>
          <p:cNvSpPr>
            <a:spLocks noGrp="1" noChangeArrowheads="1"/>
          </p:cNvSpPr>
          <p:nvPr>
            <p:ph type="body" idx="1"/>
          </p:nvPr>
        </p:nvSpPr>
        <p:spPr/>
        <p:txBody>
          <a:bodyPr>
            <a:normAutofit/>
          </a:bodyPr>
          <a:lstStyle/>
          <a:p>
            <a:r>
              <a:rPr lang="fi-FI" sz="2000" dirty="0"/>
              <a:t>Määräykset ennallaan, TES 6.4.3§ </a:t>
            </a:r>
          </a:p>
          <a:p>
            <a:r>
              <a:rPr lang="fi-FI" sz="2000" dirty="0"/>
              <a:t>Todetaan keskustelussa</a:t>
            </a:r>
          </a:p>
          <a:p>
            <a:r>
              <a:rPr lang="fi-FI" sz="2000" dirty="0"/>
              <a:t>Hyväksytään yhteisesti suorituksen parantamista koskevat toimenpiteet</a:t>
            </a:r>
          </a:p>
          <a:p>
            <a:r>
              <a:rPr lang="fi-FI" sz="2000" dirty="0"/>
              <a:t>Uusi arviointi </a:t>
            </a:r>
            <a:r>
              <a:rPr lang="fi-FI" sz="2000" dirty="0" smtClean="0"/>
              <a:t>mahdollisimman </a:t>
            </a:r>
            <a:r>
              <a:rPr lang="fi-FI" sz="2000" dirty="0"/>
              <a:t>pian, viimeistään 12 kuukauden kuluessa</a:t>
            </a:r>
          </a:p>
          <a:p>
            <a:r>
              <a:rPr lang="fi-FI" sz="2000" dirty="0"/>
              <a:t>Mikäli suoritustaso ei ole parantunut ennalleen, tarkistetaan taso uutta arviointia vastaavaksi</a:t>
            </a:r>
          </a:p>
          <a:p>
            <a:r>
              <a:rPr lang="fi-FI" sz="2000" dirty="0"/>
              <a:t>Jos </a:t>
            </a:r>
            <a:r>
              <a:rPr lang="fi-FI" sz="2000" dirty="0" err="1"/>
              <a:t>em</a:t>
            </a:r>
            <a:r>
              <a:rPr lang="fi-FI" sz="2000" dirty="0"/>
              <a:t> arviointiajankohtien aikana pitkä sairausloma tai perhevapaa, kolmas arviointi  3 kuukauden kuluttua edellisestä arvioinnista</a:t>
            </a:r>
          </a:p>
          <a:p>
            <a:r>
              <a:rPr lang="fi-FI" sz="2000" dirty="0"/>
              <a:t>Jos suoritustason alenemisen katsotaan johtuvan perhevapaasta, ei suoritustasoa tarkisteta. Tällöin </a:t>
            </a:r>
            <a:r>
              <a:rPr lang="fi-FI" sz="2000" dirty="0" smtClean="0"/>
              <a:t>uudelleen </a:t>
            </a:r>
            <a:r>
              <a:rPr lang="fi-FI" sz="2000" dirty="0"/>
              <a:t>arviointi viimeistään 12 kuukauden kuluttua työhön paluusta. </a:t>
            </a:r>
          </a:p>
        </p:txBody>
      </p:sp>
    </p:spTree>
    <p:extLst>
      <p:ext uri="{BB962C8B-B14F-4D97-AF65-F5344CB8AC3E}">
        <p14:creationId xmlns:p14="http://schemas.microsoft.com/office/powerpoint/2010/main" val="3228817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normAutofit fontScale="90000"/>
          </a:bodyPr>
          <a:lstStyle/>
          <a:p>
            <a:r>
              <a:rPr lang="fi-FI" dirty="0" smtClean="0"/>
              <a:t/>
            </a:r>
            <a:br>
              <a:rPr lang="fi-FI" dirty="0" smtClean="0"/>
            </a:br>
            <a:r>
              <a:rPr lang="fi-FI" dirty="0" smtClean="0"/>
              <a:t>Suorituskorotus</a:t>
            </a:r>
            <a:br>
              <a:rPr lang="fi-FI" dirty="0" smtClean="0"/>
            </a:br>
            <a:endParaRPr lang="fi-FI" dirty="0"/>
          </a:p>
        </p:txBody>
      </p:sp>
      <p:sp>
        <p:nvSpPr>
          <p:cNvPr id="3" name="Sisällön paikkamerkki 2"/>
          <p:cNvSpPr>
            <a:spLocks noGrp="1"/>
          </p:cNvSpPr>
          <p:nvPr>
            <p:ph idx="1"/>
          </p:nvPr>
        </p:nvSpPr>
        <p:spPr/>
        <p:txBody>
          <a:bodyPr>
            <a:normAutofit fontScale="77500" lnSpcReduction="20000"/>
          </a:bodyPr>
          <a:lstStyle/>
          <a:p>
            <a:r>
              <a:rPr lang="fi-FI" dirty="0" smtClean="0"/>
              <a:t>Uusi lisä kannustamaan </a:t>
            </a:r>
            <a:r>
              <a:rPr lang="fi-FI" dirty="0"/>
              <a:t>hyvään henkilökohtaiseen työstä suoriutumiseen </a:t>
            </a:r>
          </a:p>
          <a:p>
            <a:r>
              <a:rPr lang="fi-FI" dirty="0"/>
              <a:t>Suuruus 50 % työntekijän suoritustason ja sitä ylemmän suoritustason välisestä euromäärästä </a:t>
            </a:r>
          </a:p>
          <a:p>
            <a:r>
              <a:rPr lang="fi-FI" dirty="0"/>
              <a:t>Työnantaja päättää </a:t>
            </a:r>
            <a:r>
              <a:rPr lang="fi-FI" dirty="0" smtClean="0"/>
              <a:t>arviointi-</a:t>
            </a:r>
            <a:r>
              <a:rPr lang="fi-FI" dirty="0"/>
              <a:t>, tavoite- tms. keskustelujen </a:t>
            </a:r>
            <a:r>
              <a:rPr lang="fi-FI" dirty="0" smtClean="0"/>
              <a:t>perusteella</a:t>
            </a:r>
          </a:p>
          <a:p>
            <a:r>
              <a:rPr lang="fi-FI" dirty="0" smtClean="0"/>
              <a:t>Esimies </a:t>
            </a:r>
            <a:r>
              <a:rPr lang="fi-FI" dirty="0"/>
              <a:t>voi </a:t>
            </a:r>
            <a:r>
              <a:rPr lang="fi-FI" dirty="0" smtClean="0"/>
              <a:t>esittää </a:t>
            </a:r>
            <a:r>
              <a:rPr lang="fi-FI" dirty="0"/>
              <a:t>työnantajalle korotuksen maksamista </a:t>
            </a:r>
          </a:p>
          <a:p>
            <a:r>
              <a:rPr lang="fi-FI" dirty="0" smtClean="0"/>
              <a:t>Työnantaja </a:t>
            </a:r>
            <a:r>
              <a:rPr lang="fi-FI" dirty="0"/>
              <a:t>käyttää arviointikriteerejä perusteena harkitessaan korotuksen </a:t>
            </a:r>
            <a:r>
              <a:rPr lang="fi-FI" dirty="0" smtClean="0"/>
              <a:t>myöntämistä</a:t>
            </a:r>
          </a:p>
          <a:p>
            <a:r>
              <a:rPr lang="fi-FI" dirty="0" smtClean="0"/>
              <a:t>Tänä keväänä esitykset arviointikierroksen jälkeen</a:t>
            </a:r>
            <a:endParaRPr lang="fi-FI" dirty="0"/>
          </a:p>
          <a:p>
            <a:r>
              <a:rPr lang="fi-FI" dirty="0"/>
              <a:t>Ei edellytä </a:t>
            </a:r>
            <a:r>
              <a:rPr lang="fi-FI" dirty="0" smtClean="0"/>
              <a:t>jatkossa arviointia tai arviointikierrosta </a:t>
            </a:r>
            <a:r>
              <a:rPr lang="fi-FI" dirty="0"/>
              <a:t>eikä tarvitse perustua siihen </a:t>
            </a:r>
          </a:p>
          <a:p>
            <a:endParaRPr lang="fi-FI" dirty="0"/>
          </a:p>
          <a:p>
            <a:endParaRPr lang="fi-FI" dirty="0"/>
          </a:p>
        </p:txBody>
      </p:sp>
    </p:spTree>
    <p:extLst>
      <p:ext uri="{BB962C8B-B14F-4D97-AF65-F5344CB8AC3E}">
        <p14:creationId xmlns:p14="http://schemas.microsoft.com/office/powerpoint/2010/main" val="19930990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Suorituskorotus</a:t>
            </a:r>
            <a:endParaRPr lang="fi-FI" dirty="0"/>
          </a:p>
        </p:txBody>
      </p:sp>
      <p:sp>
        <p:nvSpPr>
          <p:cNvPr id="3" name="Sisällön paikkamerkki 2"/>
          <p:cNvSpPr>
            <a:spLocks noGrp="1"/>
          </p:cNvSpPr>
          <p:nvPr>
            <p:ph idx="1"/>
          </p:nvPr>
        </p:nvSpPr>
        <p:spPr/>
        <p:txBody>
          <a:bodyPr>
            <a:normAutofit fontScale="85000" lnSpcReduction="20000"/>
          </a:bodyPr>
          <a:lstStyle/>
          <a:p>
            <a:endParaRPr lang="fi-FI" dirty="0"/>
          </a:p>
          <a:p>
            <a:r>
              <a:rPr lang="fi-FI" dirty="0"/>
              <a:t>Käytössä kaikilla vaativuus- ja suoritustasoilla olevissa </a:t>
            </a:r>
            <a:r>
              <a:rPr lang="fi-FI" dirty="0" smtClean="0"/>
              <a:t>tehtävissä,  </a:t>
            </a:r>
            <a:r>
              <a:rPr lang="fi-FI" dirty="0"/>
              <a:t>paitsi </a:t>
            </a:r>
            <a:r>
              <a:rPr lang="fi-FI" dirty="0" smtClean="0"/>
              <a:t>ylimmillä suoritustasoilla </a:t>
            </a:r>
            <a:endParaRPr lang="fi-FI" dirty="0"/>
          </a:p>
          <a:p>
            <a:r>
              <a:rPr lang="fi-FI" dirty="0" smtClean="0"/>
              <a:t>Voidaan </a:t>
            </a:r>
            <a:r>
              <a:rPr lang="fi-FI" dirty="0"/>
              <a:t>maksaa sekä vakituisessa että määräaikaisessa </a:t>
            </a:r>
            <a:r>
              <a:rPr lang="fi-FI" dirty="0" smtClean="0"/>
              <a:t>työsuhteessa</a:t>
            </a:r>
          </a:p>
          <a:p>
            <a:r>
              <a:rPr lang="fi-FI" dirty="0" smtClean="0"/>
              <a:t>Ei </a:t>
            </a:r>
            <a:r>
              <a:rPr lang="fi-FI" dirty="0"/>
              <a:t>voida antaa </a:t>
            </a:r>
            <a:r>
              <a:rPr lang="fi-FI" dirty="0" smtClean="0"/>
              <a:t>määräaikaisena</a:t>
            </a:r>
            <a:endParaRPr lang="fi-FI" dirty="0"/>
          </a:p>
          <a:p>
            <a:r>
              <a:rPr lang="fi-FI" dirty="0" smtClean="0"/>
              <a:t>Jos </a:t>
            </a:r>
            <a:r>
              <a:rPr lang="fi-FI" dirty="0"/>
              <a:t>suoritustaso nousee, korotuksen maksu lakkaa </a:t>
            </a:r>
          </a:p>
          <a:p>
            <a:r>
              <a:rPr lang="fi-FI" dirty="0" smtClean="0"/>
              <a:t>Jos vaativuustaso </a:t>
            </a:r>
            <a:r>
              <a:rPr lang="fi-FI" dirty="0"/>
              <a:t>nousee, korotuksen maksaminen arvioidaan </a:t>
            </a:r>
            <a:r>
              <a:rPr lang="fi-FI" dirty="0" smtClean="0"/>
              <a:t>uudestaan. Kokonaispalkka </a:t>
            </a:r>
            <a:r>
              <a:rPr lang="fi-FI" dirty="0"/>
              <a:t>ei saa laskea </a:t>
            </a:r>
          </a:p>
          <a:p>
            <a:r>
              <a:rPr lang="fi-FI" dirty="0" smtClean="0"/>
              <a:t>Alentaa takuuosaa</a:t>
            </a:r>
          </a:p>
          <a:p>
            <a:r>
              <a:rPr lang="fi-FI" dirty="0" smtClean="0"/>
              <a:t>Maksussa 1.10.2013 lukien</a:t>
            </a:r>
            <a:endParaRPr lang="fi-FI" dirty="0"/>
          </a:p>
        </p:txBody>
      </p:sp>
    </p:spTree>
    <p:extLst>
      <p:ext uri="{BB962C8B-B14F-4D97-AF65-F5344CB8AC3E}">
        <p14:creationId xmlns:p14="http://schemas.microsoft.com/office/powerpoint/2010/main" val="16056397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4000" dirty="0" smtClean="0"/>
              <a:t>Rahoitus</a:t>
            </a:r>
            <a:endParaRPr lang="fi-FI" sz="4000" dirty="0"/>
          </a:p>
        </p:txBody>
      </p:sp>
      <p:sp>
        <p:nvSpPr>
          <p:cNvPr id="3" name="Sisällön paikkamerkki 2"/>
          <p:cNvSpPr>
            <a:spLocks noGrp="1"/>
          </p:cNvSpPr>
          <p:nvPr>
            <p:ph idx="1"/>
          </p:nvPr>
        </p:nvSpPr>
        <p:spPr>
          <a:xfrm>
            <a:off x="457200" y="1124744"/>
            <a:ext cx="8229600" cy="5001419"/>
          </a:xfrm>
        </p:spPr>
        <p:txBody>
          <a:bodyPr>
            <a:normAutofit fontScale="47500" lnSpcReduction="20000"/>
          </a:bodyPr>
          <a:lstStyle/>
          <a:p>
            <a:r>
              <a:rPr lang="fi-FI" sz="4400" dirty="0" smtClean="0"/>
              <a:t>Arviointikierros (suoritustasojen korottaminen)</a:t>
            </a:r>
          </a:p>
          <a:p>
            <a:pPr lvl="1"/>
            <a:r>
              <a:rPr lang="fi-FI" sz="4400" dirty="0" smtClean="0"/>
              <a:t>Ei varattu erillistä rahoitusta, TATU –budjetoinnissa huomioitu </a:t>
            </a:r>
          </a:p>
          <a:p>
            <a:pPr lvl="1"/>
            <a:r>
              <a:rPr lang="fi-FI" sz="4400" dirty="0" smtClean="0"/>
              <a:t>Korotukset palkkoihin 1.6.2013</a:t>
            </a:r>
          </a:p>
          <a:p>
            <a:r>
              <a:rPr lang="fi-FI" sz="4400" dirty="0" smtClean="0"/>
              <a:t>Suorituskorotus</a:t>
            </a:r>
          </a:p>
          <a:p>
            <a:pPr lvl="1"/>
            <a:r>
              <a:rPr lang="fi-FI" sz="4400" dirty="0" smtClean="0"/>
              <a:t>Käytettävä järjestelyvaraa 0,7 % yksikön palkkasummasta</a:t>
            </a:r>
          </a:p>
          <a:p>
            <a:pPr lvl="1"/>
            <a:r>
              <a:rPr lang="fi-FI" sz="4400" dirty="0" smtClean="0"/>
              <a:t>Käytettävissä olevat palkkasummat ilmoitetaan ennen kierrosta</a:t>
            </a:r>
          </a:p>
          <a:p>
            <a:pPr lvl="1"/>
            <a:r>
              <a:rPr lang="fi-FI" sz="4400" dirty="0" smtClean="0"/>
              <a:t>Osa </a:t>
            </a:r>
            <a:r>
              <a:rPr lang="fi-FI" sz="4400" dirty="0" err="1" smtClean="0"/>
              <a:t>tes-ratkaisua</a:t>
            </a:r>
            <a:endParaRPr lang="fi-FI" sz="4400" dirty="0" smtClean="0"/>
          </a:p>
          <a:p>
            <a:pPr lvl="1"/>
            <a:r>
              <a:rPr lang="fi-FI" sz="4400" dirty="0" smtClean="0"/>
              <a:t>Maksussa 1.10.2013</a:t>
            </a:r>
          </a:p>
          <a:p>
            <a:r>
              <a:rPr lang="fi-FI" sz="4400" dirty="0" smtClean="0"/>
              <a:t>Kannustejärjestelmä</a:t>
            </a:r>
          </a:p>
          <a:p>
            <a:pPr lvl="1"/>
            <a:r>
              <a:rPr lang="fi-FI" sz="4400" dirty="0" smtClean="0"/>
              <a:t>Käytössä molemmissa järjestelmissä</a:t>
            </a:r>
          </a:p>
          <a:p>
            <a:pPr lvl="1"/>
            <a:r>
              <a:rPr lang="fi-FI" sz="4400" dirty="0" smtClean="0"/>
              <a:t>Arvioidaan vuoden 2012 tilinpäätöksen perusteella</a:t>
            </a:r>
          </a:p>
          <a:p>
            <a:pPr lvl="1"/>
            <a:r>
              <a:rPr lang="fi-FI" sz="4400" dirty="0" smtClean="0"/>
              <a:t>Rehtori päättää käytettävästä rahamäärästä</a:t>
            </a:r>
          </a:p>
          <a:p>
            <a:pPr lvl="1"/>
            <a:r>
              <a:rPr lang="fi-FI" sz="4400" dirty="0" smtClean="0"/>
              <a:t>Max 1 kuukauden palkka</a:t>
            </a:r>
          </a:p>
          <a:p>
            <a:pPr lvl="1"/>
            <a:r>
              <a:rPr lang="fi-FI" sz="4400" dirty="0" smtClean="0"/>
              <a:t>Kertaluontoinen </a:t>
            </a:r>
          </a:p>
          <a:p>
            <a:pPr lvl="1"/>
            <a:r>
              <a:rPr lang="fi-FI" sz="4400" dirty="0" smtClean="0"/>
              <a:t>Maksussa touko-kesäkuussa</a:t>
            </a:r>
          </a:p>
          <a:p>
            <a:pPr lvl="1"/>
            <a:endParaRPr lang="fi-FI" sz="3400" dirty="0" smtClean="0"/>
          </a:p>
          <a:p>
            <a:pPr lvl="1"/>
            <a:endParaRPr lang="fi-FI" dirty="0"/>
          </a:p>
          <a:p>
            <a:endParaRPr lang="fi-FI" dirty="0"/>
          </a:p>
        </p:txBody>
      </p:sp>
    </p:spTree>
    <p:extLst>
      <p:ext uri="{BB962C8B-B14F-4D97-AF65-F5344CB8AC3E}">
        <p14:creationId xmlns:p14="http://schemas.microsoft.com/office/powerpoint/2010/main" val="15368431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200" dirty="0" smtClean="0"/>
              <a:t>TES MUUTOKSET </a:t>
            </a:r>
            <a:r>
              <a:rPr lang="fi-FI" sz="2000" dirty="0" smtClean="0"/>
              <a:t/>
            </a:r>
            <a:br>
              <a:rPr lang="fi-FI" sz="2000" dirty="0" smtClean="0"/>
            </a:br>
            <a:r>
              <a:rPr lang="fi-FI" sz="2800" dirty="0" smtClean="0"/>
              <a:t>Neuvottelutulos 20.6.2012 </a:t>
            </a:r>
            <a:endParaRPr lang="fi-FI" sz="2800" dirty="0"/>
          </a:p>
        </p:txBody>
      </p:sp>
      <p:sp>
        <p:nvSpPr>
          <p:cNvPr id="3" name="Sisällön paikkamerkki 2"/>
          <p:cNvSpPr>
            <a:spLocks noGrp="1"/>
          </p:cNvSpPr>
          <p:nvPr>
            <p:ph idx="1"/>
          </p:nvPr>
        </p:nvSpPr>
        <p:spPr/>
        <p:txBody>
          <a:bodyPr>
            <a:normAutofit fontScale="77500" lnSpcReduction="20000"/>
          </a:bodyPr>
          <a:lstStyle/>
          <a:p>
            <a:r>
              <a:rPr lang="fi-FI" dirty="0" smtClean="0"/>
              <a:t>Palkankorotukset, raamisopimuksen </a:t>
            </a:r>
            <a:r>
              <a:rPr lang="fi-FI" dirty="0"/>
              <a:t>mukainen ratkaisu </a:t>
            </a:r>
          </a:p>
          <a:p>
            <a:r>
              <a:rPr lang="fi-FI" dirty="0"/>
              <a:t>Yleiskorotus 1,2 %, maksuun 1.1.2013 lukien </a:t>
            </a:r>
            <a:r>
              <a:rPr lang="fi-FI" dirty="0" smtClean="0"/>
              <a:t>(europalkat 1,9% 1.4.2013)</a:t>
            </a:r>
            <a:endParaRPr lang="fi-FI" dirty="0"/>
          </a:p>
          <a:p>
            <a:pPr lvl="1"/>
            <a:r>
              <a:rPr lang="fi-FI" dirty="0"/>
              <a:t>Järjestelyerä 0,7 %, maksuun 1.10.2013 </a:t>
            </a:r>
            <a:r>
              <a:rPr lang="fi-FI" dirty="0" smtClean="0"/>
              <a:t>lukien</a:t>
            </a:r>
          </a:p>
          <a:p>
            <a:pPr lvl="1"/>
            <a:r>
              <a:rPr lang="fi-FI" dirty="0" smtClean="0"/>
              <a:t>Järjestelyerä palkkausjärjestelmän </a:t>
            </a:r>
            <a:r>
              <a:rPr lang="fi-FI" dirty="0"/>
              <a:t>henkilökohtaista palkanosaa koskevan järjestelmän </a:t>
            </a:r>
            <a:r>
              <a:rPr lang="fi-FI" dirty="0" smtClean="0"/>
              <a:t>kehittämiseen;  käyttöön suorituskorotus </a:t>
            </a:r>
            <a:endParaRPr lang="fi-FI" dirty="0"/>
          </a:p>
          <a:p>
            <a:r>
              <a:rPr lang="fi-FI" dirty="0" smtClean="0"/>
              <a:t>Siirtyminen kokonaisarviointiin opetus- ja tutkimushenkilöstön sekä kriteerien keskiarvoon muun henkilöstön arviointijärjestelmissä 1.1.2013 lukien</a:t>
            </a:r>
          </a:p>
          <a:p>
            <a:pPr lvl="1"/>
            <a:endParaRPr lang="fi-FI" dirty="0"/>
          </a:p>
          <a:p>
            <a:r>
              <a:rPr lang="fi-FI" dirty="0" smtClean="0"/>
              <a:t>Harjoittelukoulut: Järjestelyerät </a:t>
            </a:r>
            <a:r>
              <a:rPr lang="fi-FI" dirty="0"/>
              <a:t>0,7 % + 0,7 % =1,4 %, maksuun 1.9.2012 lukien</a:t>
            </a:r>
          </a:p>
          <a:p>
            <a:pPr lvl="1"/>
            <a:endParaRPr lang="fi-FI" dirty="0"/>
          </a:p>
          <a:p>
            <a:pPr lvl="1"/>
            <a:endParaRPr lang="fi-FI" dirty="0"/>
          </a:p>
          <a:p>
            <a:endParaRPr lang="fi-FI" dirty="0"/>
          </a:p>
        </p:txBody>
      </p:sp>
    </p:spTree>
    <p:extLst>
      <p:ext uri="{BB962C8B-B14F-4D97-AF65-F5344CB8AC3E}">
        <p14:creationId xmlns:p14="http://schemas.microsoft.com/office/powerpoint/2010/main" val="21816813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lstStyle/>
          <a:p>
            <a:r>
              <a:rPr lang="fi-FI" dirty="0" smtClean="0"/>
              <a:t>YPJ sanastoa</a:t>
            </a:r>
            <a:endParaRPr lang="fi-FI" dirty="0"/>
          </a:p>
        </p:txBody>
      </p:sp>
      <p:sp>
        <p:nvSpPr>
          <p:cNvPr id="3" name="Sisällön paikkamerkki 2"/>
          <p:cNvSpPr>
            <a:spLocks noGrp="1"/>
          </p:cNvSpPr>
          <p:nvPr>
            <p:ph idx="1"/>
          </p:nvPr>
        </p:nvSpPr>
        <p:spPr>
          <a:xfrm>
            <a:off x="457200" y="980728"/>
            <a:ext cx="8229600" cy="5400599"/>
          </a:xfrm>
        </p:spPr>
        <p:txBody>
          <a:bodyPr>
            <a:normAutofit fontScale="47500" lnSpcReduction="20000"/>
          </a:bodyPr>
          <a:lstStyle/>
          <a:p>
            <a:r>
              <a:rPr lang="fi-FI" sz="2900" dirty="0" smtClean="0"/>
              <a:t>Vaativuustaso</a:t>
            </a:r>
          </a:p>
          <a:p>
            <a:pPr lvl="1"/>
            <a:r>
              <a:rPr lang="fi-FI" sz="2900" dirty="0" smtClean="0"/>
              <a:t>Tehtäväkohtainen palkanosa määritellään vaativuustasoilla</a:t>
            </a:r>
          </a:p>
          <a:p>
            <a:pPr lvl="1"/>
            <a:r>
              <a:rPr lang="fi-FI" sz="2900" dirty="0" smtClean="0"/>
              <a:t>Opetus- ja tutkimushenkilöt , 11 vaativuustasoa</a:t>
            </a:r>
          </a:p>
          <a:p>
            <a:pPr lvl="1"/>
            <a:r>
              <a:rPr lang="fi-FI" sz="2900" dirty="0" smtClean="0"/>
              <a:t>Muu henkilöstö, 15 vaativuustasoa</a:t>
            </a:r>
          </a:p>
          <a:p>
            <a:pPr lvl="1"/>
            <a:r>
              <a:rPr lang="fi-FI" sz="2900" dirty="0" smtClean="0"/>
              <a:t>Määritellään arviointiprosessissa, työnantaja vahvistaa </a:t>
            </a:r>
          </a:p>
          <a:p>
            <a:pPr lvl="1"/>
            <a:r>
              <a:rPr lang="fi-FI" sz="2900" dirty="0" smtClean="0"/>
              <a:t>Muutokset  vain tehtävän olennaisesti muuttuessa</a:t>
            </a:r>
            <a:endParaRPr lang="fi-FI" sz="2900" dirty="0"/>
          </a:p>
          <a:p>
            <a:r>
              <a:rPr lang="fi-FI" sz="2900" dirty="0" smtClean="0"/>
              <a:t>Vaativuuslisä</a:t>
            </a:r>
          </a:p>
          <a:p>
            <a:pPr lvl="1"/>
            <a:r>
              <a:rPr lang="fi-FI" sz="2900" dirty="0" smtClean="0"/>
              <a:t>50 % tehtävän vaativuustason ja sitä seuraavan ylemmän vaativuustason välisestä erotuksesta</a:t>
            </a:r>
          </a:p>
          <a:p>
            <a:pPr lvl="1"/>
            <a:r>
              <a:rPr lang="fi-FI" sz="2900" dirty="0" smtClean="0"/>
              <a:t>Opetus- ja tutkimushenkilöstöllä käytössä tasosta 5 lähtien, muulla henkilöstöllä  tasosta  4 lähtien </a:t>
            </a:r>
          </a:p>
          <a:p>
            <a:pPr lvl="1"/>
            <a:r>
              <a:rPr lang="fi-FI" sz="2900" dirty="0" smtClean="0"/>
              <a:t>Voi olla pysyvä tai määräaikainen</a:t>
            </a:r>
          </a:p>
          <a:p>
            <a:pPr lvl="1"/>
            <a:r>
              <a:rPr lang="fi-FI" sz="2900" dirty="0" smtClean="0"/>
              <a:t>Työnantaja päättää, ei arviointiprosessissa </a:t>
            </a:r>
          </a:p>
          <a:p>
            <a:r>
              <a:rPr lang="fi-FI" sz="2900" dirty="0" smtClean="0"/>
              <a:t>Suoritustaso</a:t>
            </a:r>
          </a:p>
          <a:p>
            <a:pPr lvl="1"/>
            <a:r>
              <a:rPr lang="fi-FI" sz="2900" dirty="0" smtClean="0"/>
              <a:t>Henkilökohtainen palkanosa määritellään suoritustasoilla</a:t>
            </a:r>
          </a:p>
          <a:p>
            <a:pPr lvl="1"/>
            <a:r>
              <a:rPr lang="fi-FI" sz="2900" dirty="0" smtClean="0"/>
              <a:t>Arviointikeskustelussa joka toinen vuosi</a:t>
            </a:r>
          </a:p>
          <a:p>
            <a:pPr lvl="1"/>
            <a:r>
              <a:rPr lang="fi-FI" sz="2900" dirty="0" smtClean="0"/>
              <a:t>9 suoritustasoa molemmissa järjestelmissä</a:t>
            </a:r>
          </a:p>
          <a:p>
            <a:pPr lvl="1"/>
            <a:r>
              <a:rPr lang="fi-FI" sz="2900" dirty="0" smtClean="0"/>
              <a:t>Tasojen ero 6 %</a:t>
            </a:r>
          </a:p>
          <a:p>
            <a:pPr lvl="1"/>
            <a:r>
              <a:rPr lang="fi-FI" sz="2900" dirty="0" smtClean="0"/>
              <a:t>Max 46,3 % tasolla 9</a:t>
            </a:r>
          </a:p>
          <a:p>
            <a:pPr lvl="1"/>
            <a:r>
              <a:rPr lang="fi-FI" sz="2900" dirty="0" smtClean="0"/>
              <a:t>Arviointiasteikko 1-9</a:t>
            </a:r>
          </a:p>
          <a:p>
            <a:pPr lvl="1"/>
            <a:r>
              <a:rPr lang="fi-FI" sz="2900" dirty="0" smtClean="0"/>
              <a:t>Normaalikoulujen  opettajien järjestelmässä 13 tasoa ja </a:t>
            </a:r>
            <a:r>
              <a:rPr lang="fi-FI" sz="2900" dirty="0" err="1" smtClean="0"/>
              <a:t>max</a:t>
            </a:r>
            <a:r>
              <a:rPr lang="fi-FI" sz="2900" dirty="0" smtClean="0"/>
              <a:t>  50%</a:t>
            </a:r>
          </a:p>
          <a:p>
            <a:r>
              <a:rPr lang="fi-FI" sz="2900" dirty="0" smtClean="0"/>
              <a:t>Suorituskorotus</a:t>
            </a:r>
          </a:p>
          <a:p>
            <a:pPr lvl="1"/>
            <a:r>
              <a:rPr lang="fi-FI" sz="2900" dirty="0" smtClean="0"/>
              <a:t>50% tehtävän suoritustason  ja sitä seuraavan ylemmän suoritustason erotuksesta</a:t>
            </a:r>
          </a:p>
          <a:p>
            <a:pPr lvl="1"/>
            <a:r>
              <a:rPr lang="fi-FI" sz="2900" dirty="0" smtClean="0"/>
              <a:t>Käytössä sekä vakinaisilla että määräaikaisilla</a:t>
            </a:r>
          </a:p>
          <a:p>
            <a:pPr lvl="1"/>
            <a:r>
              <a:rPr lang="fi-FI" sz="2900" dirty="0" smtClean="0"/>
              <a:t>Pysyvä lisä, ei voida  määritellä määräaikaisena  </a:t>
            </a:r>
          </a:p>
          <a:p>
            <a:pPr lvl="1"/>
            <a:r>
              <a:rPr lang="fi-FI" sz="2900" dirty="0" smtClean="0"/>
              <a:t>Työnantaja päättää </a:t>
            </a:r>
          </a:p>
          <a:p>
            <a:pPr lvl="1"/>
            <a:endParaRPr lang="fi-FI" dirty="0"/>
          </a:p>
        </p:txBody>
      </p:sp>
    </p:spTree>
    <p:extLst>
      <p:ext uri="{BB962C8B-B14F-4D97-AF65-F5344CB8AC3E}">
        <p14:creationId xmlns:p14="http://schemas.microsoft.com/office/powerpoint/2010/main" val="3088579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Arviointijärjestelmät </a:t>
            </a:r>
            <a:br>
              <a:rPr lang="fi-FI" dirty="0" smtClean="0"/>
            </a:br>
            <a:endParaRPr lang="fi-FI" dirty="0"/>
          </a:p>
        </p:txBody>
      </p:sp>
      <p:sp>
        <p:nvSpPr>
          <p:cNvPr id="3" name="Sisällön paikkamerkki 2"/>
          <p:cNvSpPr>
            <a:spLocks noGrp="1"/>
          </p:cNvSpPr>
          <p:nvPr>
            <p:ph idx="1"/>
          </p:nvPr>
        </p:nvSpPr>
        <p:spPr/>
        <p:txBody>
          <a:bodyPr>
            <a:normAutofit fontScale="70000" lnSpcReduction="20000"/>
          </a:bodyPr>
          <a:lstStyle/>
          <a:p>
            <a:r>
              <a:rPr lang="fi-FI" dirty="0" smtClean="0"/>
              <a:t>Tavoitteena </a:t>
            </a:r>
            <a:r>
              <a:rPr lang="fi-FI" dirty="0"/>
              <a:t>siirtyminen yhteen samanlaiseen </a:t>
            </a:r>
            <a:r>
              <a:rPr lang="fi-FI" dirty="0" smtClean="0"/>
              <a:t>arviointiasteikkoon  </a:t>
            </a:r>
            <a:r>
              <a:rPr lang="fi-FI" dirty="0"/>
              <a:t>molemmissa </a:t>
            </a:r>
            <a:r>
              <a:rPr lang="fi-FI" dirty="0" smtClean="0"/>
              <a:t>henkilöstöryhmissä</a:t>
            </a:r>
            <a:endParaRPr lang="fi-FI" dirty="0"/>
          </a:p>
          <a:p>
            <a:r>
              <a:rPr lang="fi-FI" dirty="0" smtClean="0"/>
              <a:t>Järjestelmien </a:t>
            </a:r>
            <a:r>
              <a:rPr lang="fi-FI" dirty="0"/>
              <a:t>kuvausten yksinkertaistaminen </a:t>
            </a:r>
          </a:p>
          <a:p>
            <a:r>
              <a:rPr lang="fi-FI" dirty="0"/>
              <a:t>Pisteytyksestä </a:t>
            </a:r>
            <a:r>
              <a:rPr lang="fi-FI" dirty="0" smtClean="0"/>
              <a:t>luopuminen</a:t>
            </a:r>
          </a:p>
          <a:p>
            <a:r>
              <a:rPr lang="fi-FI" dirty="0" smtClean="0"/>
              <a:t>Opettajilla ja tutkijoilla  </a:t>
            </a:r>
            <a:r>
              <a:rPr lang="fi-FI" dirty="0"/>
              <a:t>kokonaisarviointi </a:t>
            </a:r>
          </a:p>
          <a:p>
            <a:r>
              <a:rPr lang="fi-FI" dirty="0" smtClean="0"/>
              <a:t>Muulla henkilöstöllä kolmen pääkriteerien keskiarvo </a:t>
            </a:r>
            <a:endParaRPr lang="fi-FI" dirty="0"/>
          </a:p>
          <a:p>
            <a:endParaRPr lang="fi-FI" dirty="0"/>
          </a:p>
          <a:p>
            <a:r>
              <a:rPr lang="fi-FI" dirty="0"/>
              <a:t>Yhteinen arviointiasteikko Tasot 1-9 </a:t>
            </a:r>
          </a:p>
          <a:p>
            <a:r>
              <a:rPr lang="fi-FI" dirty="0"/>
              <a:t>5 tasoa kuvattu, muut myös </a:t>
            </a:r>
            <a:r>
              <a:rPr lang="fi-FI" dirty="0" smtClean="0"/>
              <a:t>käytössä</a:t>
            </a:r>
          </a:p>
          <a:p>
            <a:pPr marL="0" indent="0">
              <a:buNone/>
            </a:pPr>
            <a:endParaRPr lang="fi-FI" dirty="0" smtClean="0"/>
          </a:p>
          <a:p>
            <a:r>
              <a:rPr lang="fi-FI" dirty="0" smtClean="0"/>
              <a:t>Työssä suoriutuminen  arvioidaan joka toinen vuosi</a:t>
            </a:r>
          </a:p>
          <a:p>
            <a:r>
              <a:rPr lang="fi-FI" dirty="0" smtClean="0"/>
              <a:t>Tehtävän vaativuus arvioidaan vain uudessa tehtävässä tai tehtävän olennaisesti muuttuessa</a:t>
            </a:r>
            <a:endParaRPr lang="fi-FI" dirty="0"/>
          </a:p>
          <a:p>
            <a:endParaRPr lang="fi-FI" dirty="0"/>
          </a:p>
          <a:p>
            <a:endParaRPr lang="fi-FI" dirty="0"/>
          </a:p>
        </p:txBody>
      </p:sp>
    </p:spTree>
    <p:extLst>
      <p:ext uri="{BB962C8B-B14F-4D97-AF65-F5344CB8AC3E}">
        <p14:creationId xmlns:p14="http://schemas.microsoft.com/office/powerpoint/2010/main" val="6323237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Muu henkilöstö </a:t>
            </a:r>
            <a:br>
              <a:rPr lang="fi-FI" dirty="0" smtClean="0"/>
            </a:br>
            <a:endParaRPr lang="fi-FI" dirty="0"/>
          </a:p>
        </p:txBody>
      </p:sp>
      <p:sp>
        <p:nvSpPr>
          <p:cNvPr id="3" name="Sisällön paikkamerkki 2"/>
          <p:cNvSpPr>
            <a:spLocks noGrp="1"/>
          </p:cNvSpPr>
          <p:nvPr>
            <p:ph idx="1"/>
          </p:nvPr>
        </p:nvSpPr>
        <p:spPr>
          <a:xfrm>
            <a:off x="457200" y="1052736"/>
            <a:ext cx="8229600" cy="5472608"/>
          </a:xfrm>
        </p:spPr>
        <p:txBody>
          <a:bodyPr>
            <a:normAutofit fontScale="62500" lnSpcReduction="20000"/>
          </a:bodyPr>
          <a:lstStyle/>
          <a:p>
            <a:r>
              <a:rPr lang="fi-FI" dirty="0" smtClean="0"/>
              <a:t>Arvioitavana </a:t>
            </a:r>
            <a:r>
              <a:rPr lang="fi-FI" dirty="0"/>
              <a:t>kolme </a:t>
            </a:r>
            <a:r>
              <a:rPr lang="fi-FI" dirty="0" smtClean="0"/>
              <a:t>pääkriteeriä</a:t>
            </a:r>
          </a:p>
          <a:p>
            <a:pPr lvl="1"/>
            <a:r>
              <a:rPr lang="fi-FI" sz="3200" dirty="0" smtClean="0"/>
              <a:t>Ammatinhallinta </a:t>
            </a:r>
            <a:endParaRPr lang="fi-FI" sz="3200" dirty="0"/>
          </a:p>
          <a:p>
            <a:pPr lvl="1"/>
            <a:r>
              <a:rPr lang="fi-FI" sz="3200" dirty="0"/>
              <a:t>Vastuullisuus työssä ja toiminta työyhteisössä </a:t>
            </a:r>
          </a:p>
          <a:p>
            <a:pPr lvl="1"/>
            <a:r>
              <a:rPr lang="fi-FI" sz="3200" dirty="0"/>
              <a:t>Laatu ja tuloksellisuus </a:t>
            </a:r>
          </a:p>
          <a:p>
            <a:endParaRPr lang="fi-FI" dirty="0"/>
          </a:p>
          <a:p>
            <a:r>
              <a:rPr lang="fi-FI" dirty="0"/>
              <a:t>Alakriteerit mukana arvioinnin </a:t>
            </a:r>
            <a:r>
              <a:rPr lang="fi-FI" dirty="0" smtClean="0"/>
              <a:t>perusteena,  </a:t>
            </a:r>
            <a:r>
              <a:rPr lang="fi-FI" dirty="0"/>
              <a:t>mutta niitä ei arvioida itsenäisesti </a:t>
            </a:r>
          </a:p>
          <a:p>
            <a:r>
              <a:rPr lang="fi-FI" dirty="0"/>
              <a:t>Suoritustaso määräytyy pääkriteereiden arviointitulosten </a:t>
            </a:r>
            <a:r>
              <a:rPr lang="fi-FI" dirty="0" smtClean="0"/>
              <a:t>keskiarvona</a:t>
            </a:r>
          </a:p>
          <a:p>
            <a:endParaRPr lang="fi-FI" dirty="0"/>
          </a:p>
          <a:p>
            <a:pPr marL="0" indent="0">
              <a:buNone/>
            </a:pPr>
            <a:endParaRPr lang="fi-FI" dirty="0" smtClean="0"/>
          </a:p>
          <a:p>
            <a:r>
              <a:rPr lang="fi-FI" dirty="0" smtClean="0"/>
              <a:t>Esimiestehtävissä </a:t>
            </a:r>
            <a:r>
              <a:rPr lang="fi-FI" dirty="0"/>
              <a:t>työskentelevien työntekijöiden kohdalla arvioidaan menestymistä ja kehittymistä johtamis- ja esimiestyössä (ml. osallistuminen johtamis- ja esimieskoulutukseen) ja esimiestaitoja </a:t>
            </a:r>
            <a:r>
              <a:rPr lang="fi-FI" dirty="0" smtClean="0"/>
              <a:t>yleensä. </a:t>
            </a:r>
            <a:r>
              <a:rPr lang="fi-FI" dirty="0"/>
              <a:t>Arvioinnissa otetaan huomioon se, miten esimies tukee, kannustaa ja motivoi työntekijöitä saavuttamaan tavoitteensa ja miten esimies luo myönteistä, toimivaa ja aikaansaavaa työyhteisöä. </a:t>
            </a:r>
            <a:br>
              <a:rPr lang="fi-FI" dirty="0"/>
            </a:br>
            <a:endParaRPr lang="fi-FI" dirty="0"/>
          </a:p>
          <a:p>
            <a:endParaRPr lang="fi-FI" dirty="0" smtClean="0"/>
          </a:p>
          <a:p>
            <a:endParaRPr lang="fi-FI" dirty="0"/>
          </a:p>
        </p:txBody>
      </p:sp>
    </p:spTree>
    <p:extLst>
      <p:ext uri="{BB962C8B-B14F-4D97-AF65-F5344CB8AC3E}">
        <p14:creationId xmlns:p14="http://schemas.microsoft.com/office/powerpoint/2010/main" val="1123183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1 AMMATINHALLINTA</a:t>
            </a:r>
            <a:endParaRPr lang="fi-FI" dirty="0"/>
          </a:p>
        </p:txBody>
      </p:sp>
      <p:sp>
        <p:nvSpPr>
          <p:cNvPr id="3" name="Sisällön paikkamerkki 2"/>
          <p:cNvSpPr>
            <a:spLocks noGrp="1"/>
          </p:cNvSpPr>
          <p:nvPr>
            <p:ph idx="1"/>
          </p:nvPr>
        </p:nvSpPr>
        <p:spPr/>
        <p:txBody>
          <a:bodyPr>
            <a:normAutofit fontScale="70000" lnSpcReduction="20000"/>
          </a:bodyPr>
          <a:lstStyle/>
          <a:p>
            <a:r>
              <a:rPr lang="fi-FI" b="1" dirty="0" smtClean="0"/>
              <a:t>Osaaminen</a:t>
            </a:r>
            <a:r>
              <a:rPr lang="fi-FI" b="1" dirty="0"/>
              <a:t>, jota arvioitaessa tarkastellaan mm. </a:t>
            </a:r>
            <a:r>
              <a:rPr lang="fi-FI" dirty="0"/>
              <a:t>miten henkilö hallitsee oman tehtäväalueensa kokonaisuuden; tiedot, taidot, menetelmät ja välineet miten henkilö ylläpitää ammattitaitoaan miten henkilö osaa keskittyä </a:t>
            </a:r>
            <a:r>
              <a:rPr lang="fi-FI" dirty="0" smtClean="0"/>
              <a:t>olennaiseen</a:t>
            </a:r>
          </a:p>
          <a:p>
            <a:r>
              <a:rPr lang="fi-FI" dirty="0" smtClean="0"/>
              <a:t> </a:t>
            </a:r>
            <a:r>
              <a:rPr lang="fi-FI" b="1" dirty="0"/>
              <a:t>Kehittyminen, jota arvioitaessa tarkastellaan mm. </a:t>
            </a:r>
            <a:r>
              <a:rPr lang="fi-FI" dirty="0"/>
              <a:t>miten henkilö vastaa uusiin haasteisiin ja ideoihin ja suhtautuu uusiin tehtäviin ja toimintatapoihin aktiivisuutta oman työn kehittämisessä miten henkilö kehittää omaa </a:t>
            </a:r>
            <a:r>
              <a:rPr lang="fi-FI" dirty="0" smtClean="0"/>
              <a:t>osaamistaan</a:t>
            </a:r>
          </a:p>
          <a:p>
            <a:r>
              <a:rPr lang="fi-FI" dirty="0" smtClean="0"/>
              <a:t> </a:t>
            </a:r>
            <a:r>
              <a:rPr lang="fi-FI" b="1" dirty="0" err="1"/>
              <a:t>Moniosaaminen</a:t>
            </a:r>
            <a:r>
              <a:rPr lang="fi-FI" b="1" dirty="0"/>
              <a:t> / erityisosaaminen, jota arvioitaessa tarkastellaan mm. </a:t>
            </a:r>
            <a:r>
              <a:rPr lang="fi-FI" dirty="0"/>
              <a:t>onko henkilöllä työyhteisöä hyödyttävää, omaa perustehtäväänsä laajempaa osaamista taikka erityisosaamista tai -asiantuntemusta työntekijän osaamisen yleinen monipuolisuus tai erityisosaaminen, jota hyödynnetään työyhteisössä </a:t>
            </a:r>
          </a:p>
        </p:txBody>
      </p:sp>
    </p:spTree>
    <p:extLst>
      <p:ext uri="{BB962C8B-B14F-4D97-AF65-F5344CB8AC3E}">
        <p14:creationId xmlns:p14="http://schemas.microsoft.com/office/powerpoint/2010/main" val="2442076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1560" y="116632"/>
            <a:ext cx="8229600" cy="1080120"/>
          </a:xfrm>
        </p:spPr>
        <p:txBody>
          <a:bodyPr>
            <a:noAutofit/>
          </a:bodyPr>
          <a:lstStyle/>
          <a:p>
            <a:r>
              <a:rPr lang="fi-FI" sz="3600" b="1" dirty="0" smtClean="0"/>
              <a:t/>
            </a:r>
            <a:br>
              <a:rPr lang="fi-FI" sz="3600" b="1" dirty="0" smtClean="0"/>
            </a:br>
            <a:r>
              <a:rPr lang="fi-FI" sz="3600" b="1" dirty="0" smtClean="0"/>
              <a:t>2. VASTUULLISUUS TYÖSSÄ JA TOIMINTA TYÖYHTEISÖSSÄ </a:t>
            </a:r>
            <a:r>
              <a:rPr lang="fi-FI" sz="3600" dirty="0" smtClean="0"/>
              <a:t/>
            </a:r>
            <a:br>
              <a:rPr lang="fi-FI" sz="3600" dirty="0" smtClean="0"/>
            </a:br>
            <a:endParaRPr lang="fi-FI" sz="3600" dirty="0"/>
          </a:p>
        </p:txBody>
      </p:sp>
      <p:sp>
        <p:nvSpPr>
          <p:cNvPr id="3" name="Sisällön paikkamerkki 2"/>
          <p:cNvSpPr>
            <a:spLocks noGrp="1"/>
          </p:cNvSpPr>
          <p:nvPr>
            <p:ph idx="1"/>
          </p:nvPr>
        </p:nvSpPr>
        <p:spPr>
          <a:xfrm>
            <a:off x="457200" y="1268760"/>
            <a:ext cx="8229600" cy="5040560"/>
          </a:xfrm>
        </p:spPr>
        <p:txBody>
          <a:bodyPr>
            <a:noAutofit/>
          </a:bodyPr>
          <a:lstStyle/>
          <a:p>
            <a:r>
              <a:rPr lang="fi-FI" sz="2000" b="1" dirty="0" smtClean="0"/>
              <a:t>Oma-aloitteisuus</a:t>
            </a:r>
            <a:r>
              <a:rPr lang="fi-FI" sz="2000" b="1" dirty="0"/>
              <a:t>, jota arvioitaessa tarkastellaan mm. </a:t>
            </a:r>
            <a:endParaRPr lang="fi-FI" sz="2000" dirty="0"/>
          </a:p>
          <a:p>
            <a:pPr marL="0" indent="0">
              <a:buNone/>
            </a:pPr>
            <a:r>
              <a:rPr lang="fi-FI" sz="2000" dirty="0" smtClean="0"/>
              <a:t>        </a:t>
            </a:r>
            <a:r>
              <a:rPr lang="fi-FI" sz="1800" dirty="0" smtClean="0"/>
              <a:t>miten </a:t>
            </a:r>
            <a:r>
              <a:rPr lang="fi-FI" sz="1800" dirty="0"/>
              <a:t>oma-aloitteinen henkilö on työssään </a:t>
            </a:r>
          </a:p>
          <a:p>
            <a:pPr marL="0" indent="0">
              <a:buNone/>
            </a:pPr>
            <a:r>
              <a:rPr lang="fi-FI" sz="1800" dirty="0"/>
              <a:t> </a:t>
            </a:r>
            <a:r>
              <a:rPr lang="fi-FI" sz="1800" dirty="0" smtClean="0"/>
              <a:t>       miten </a:t>
            </a:r>
            <a:r>
              <a:rPr lang="fi-FI" sz="1800" dirty="0"/>
              <a:t>oma-aloitteinen henkilö on toimintatapojen ja </a:t>
            </a:r>
            <a:r>
              <a:rPr lang="fi-FI" sz="1800" dirty="0" smtClean="0"/>
              <a:t>työyhteisön                             kehittämisessä </a:t>
            </a:r>
            <a:endParaRPr lang="fi-FI" sz="1800" dirty="0"/>
          </a:p>
          <a:p>
            <a:r>
              <a:rPr lang="fi-FI" sz="2000" b="1" dirty="0"/>
              <a:t>Yhteistyötaidot, jota arvioitaessa tarkastellaan mm. </a:t>
            </a:r>
            <a:endParaRPr lang="fi-FI" sz="2000" dirty="0"/>
          </a:p>
          <a:p>
            <a:pPr marL="400050" lvl="1" indent="0">
              <a:buNone/>
            </a:pPr>
            <a:r>
              <a:rPr lang="fi-FI" sz="1800" dirty="0" smtClean="0"/>
              <a:t>miten </a:t>
            </a:r>
            <a:r>
              <a:rPr lang="fi-FI" sz="1800" dirty="0"/>
              <a:t>henkilö toimii yhteistyössä työyhteisössä ja ulkopuolisten toimijoiden ja sidosryhmien kanssa </a:t>
            </a:r>
          </a:p>
          <a:p>
            <a:pPr marL="400050" lvl="1" indent="0">
              <a:buNone/>
            </a:pPr>
            <a:r>
              <a:rPr lang="fi-FI" sz="1800" dirty="0" smtClean="0"/>
              <a:t>miten </a:t>
            </a:r>
            <a:r>
              <a:rPr lang="fi-FI" sz="1800" dirty="0"/>
              <a:t>henkilö edistää yhteisöllisyyttä ja hyvää ilmapiiriä </a:t>
            </a:r>
          </a:p>
          <a:p>
            <a:pPr marL="400050" lvl="1" indent="0">
              <a:buNone/>
            </a:pPr>
            <a:r>
              <a:rPr lang="fi-FI" sz="1800" dirty="0" smtClean="0"/>
              <a:t>miten </a:t>
            </a:r>
            <a:r>
              <a:rPr lang="fi-FI" sz="1800" dirty="0"/>
              <a:t>henkilö toimii ristiriitatilanteissa </a:t>
            </a:r>
          </a:p>
          <a:p>
            <a:r>
              <a:rPr lang="fi-FI" sz="2000" b="1" dirty="0"/>
              <a:t>Sitoutuminen työhön ja työyhteisöön, jota arvioitaessa tarkastellaan mm. </a:t>
            </a:r>
            <a:endParaRPr lang="fi-FI" sz="2000" dirty="0"/>
          </a:p>
          <a:p>
            <a:pPr marL="400050" lvl="1" indent="0">
              <a:buNone/>
            </a:pPr>
            <a:r>
              <a:rPr lang="fi-FI" sz="1800" dirty="0" smtClean="0"/>
              <a:t>miten </a:t>
            </a:r>
            <a:r>
              <a:rPr lang="fi-FI" sz="1800" dirty="0"/>
              <a:t>henkilö osallistuu työyhteisön kehittämiseen </a:t>
            </a:r>
          </a:p>
          <a:p>
            <a:pPr marL="400050" lvl="1" indent="0">
              <a:buNone/>
            </a:pPr>
            <a:r>
              <a:rPr lang="fi-FI" sz="1800" dirty="0" smtClean="0"/>
              <a:t>kuinka </a:t>
            </a:r>
            <a:r>
              <a:rPr lang="fi-FI" sz="1800" dirty="0"/>
              <a:t>henkilö noudattaa yhdessä sovittuja toimintatapoja </a:t>
            </a:r>
          </a:p>
          <a:p>
            <a:pPr marL="400050" lvl="1" indent="0">
              <a:buNone/>
            </a:pPr>
            <a:r>
              <a:rPr lang="fi-FI" sz="1800" dirty="0" smtClean="0"/>
              <a:t>kuinka </a:t>
            </a:r>
            <a:r>
              <a:rPr lang="fi-FI" sz="1800" dirty="0"/>
              <a:t>henkilö sitoutuu työtehtäviinsä ja työyhteisönsä tavoitteisiin </a:t>
            </a:r>
          </a:p>
          <a:p>
            <a:pPr marL="400050" lvl="1" indent="0">
              <a:buNone/>
            </a:pPr>
            <a:r>
              <a:rPr lang="fi-FI" sz="1800" dirty="0" smtClean="0"/>
              <a:t>missä </a:t>
            </a:r>
            <a:r>
              <a:rPr lang="fi-FI" sz="1800" dirty="0"/>
              <a:t>määrin henkilö osallistuu yliopistoyhteisöllisten tehtävien </a:t>
            </a:r>
            <a:r>
              <a:rPr lang="fi-FI" sz="1800" dirty="0" smtClean="0"/>
              <a:t>hoitamiseen</a:t>
            </a:r>
            <a:endParaRPr lang="fi-FI" sz="1800" dirty="0"/>
          </a:p>
        </p:txBody>
      </p:sp>
    </p:spTree>
    <p:extLst>
      <p:ext uri="{BB962C8B-B14F-4D97-AF65-F5344CB8AC3E}">
        <p14:creationId xmlns:p14="http://schemas.microsoft.com/office/powerpoint/2010/main" val="804677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dirty="0" smtClean="0"/>
              <a:t>3. LAATU JA TULOKSELLISUUS</a:t>
            </a:r>
            <a:endParaRPr lang="fi-FI" b="1" dirty="0">
              <a:effectLst>
                <a:outerShdw blurRad="38100" dist="38100" dir="2700000" algn="tl">
                  <a:srgbClr val="000000">
                    <a:alpha val="43137"/>
                  </a:srgbClr>
                </a:outerShdw>
              </a:effectLst>
            </a:endParaRPr>
          </a:p>
        </p:txBody>
      </p:sp>
      <p:sp>
        <p:nvSpPr>
          <p:cNvPr id="3" name="Sisällön paikkamerkki 2"/>
          <p:cNvSpPr>
            <a:spLocks noGrp="1"/>
          </p:cNvSpPr>
          <p:nvPr>
            <p:ph idx="1"/>
          </p:nvPr>
        </p:nvSpPr>
        <p:spPr/>
        <p:txBody>
          <a:bodyPr>
            <a:normAutofit fontScale="92500"/>
          </a:bodyPr>
          <a:lstStyle/>
          <a:p>
            <a:r>
              <a:rPr lang="fi-FI" b="1" dirty="0" smtClean="0"/>
              <a:t>Aikaansaavuus</a:t>
            </a:r>
            <a:r>
              <a:rPr lang="fi-FI" b="1" dirty="0"/>
              <a:t>, jota arvioitaessa tarkastellaan mm. </a:t>
            </a:r>
            <a:r>
              <a:rPr lang="fi-FI" dirty="0"/>
              <a:t>työntekijälle asetettujen esim. määrällisten tai aikataulutavoitteiden </a:t>
            </a:r>
            <a:r>
              <a:rPr lang="fi-FI" dirty="0" smtClean="0"/>
              <a:t>toteutumista</a:t>
            </a:r>
          </a:p>
          <a:p>
            <a:r>
              <a:rPr lang="fi-FI" dirty="0" smtClean="0"/>
              <a:t> </a:t>
            </a:r>
            <a:r>
              <a:rPr lang="fi-FI" b="1" dirty="0"/>
              <a:t>Työn laatu, jota arvioitaessa tarkastellaan mm. </a:t>
            </a:r>
            <a:r>
              <a:rPr lang="fi-FI" dirty="0"/>
              <a:t>työn laatua suhteessa työtehtävien vaatimuksiin ja tavoitteisiin </a:t>
            </a:r>
            <a:endParaRPr lang="fi-FI" dirty="0" smtClean="0"/>
          </a:p>
          <a:p>
            <a:r>
              <a:rPr lang="fi-FI" b="1" dirty="0" smtClean="0"/>
              <a:t>Taloudellisuus</a:t>
            </a:r>
            <a:r>
              <a:rPr lang="fi-FI" b="1" dirty="0"/>
              <a:t>, jota arvioitaessa tarkastellaan mm. </a:t>
            </a:r>
            <a:r>
              <a:rPr lang="fi-FI" dirty="0"/>
              <a:t>kokonaistaloudellisuutta työtehtävien hoidossa huolellisuutta resurssien käytössä </a:t>
            </a:r>
          </a:p>
        </p:txBody>
      </p:sp>
    </p:spTree>
    <p:extLst>
      <p:ext uri="{BB962C8B-B14F-4D97-AF65-F5344CB8AC3E}">
        <p14:creationId xmlns:p14="http://schemas.microsoft.com/office/powerpoint/2010/main" val="32058350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Arvioinnin lopputulos </a:t>
            </a:r>
            <a:endParaRPr lang="fi-FI" dirty="0"/>
          </a:p>
        </p:txBody>
      </p:sp>
      <p:sp>
        <p:nvSpPr>
          <p:cNvPr id="3" name="Sisällön paikkamerkki 2"/>
          <p:cNvSpPr>
            <a:spLocks noGrp="1"/>
          </p:cNvSpPr>
          <p:nvPr>
            <p:ph idx="1"/>
          </p:nvPr>
        </p:nvSpPr>
        <p:spPr/>
        <p:txBody>
          <a:bodyPr>
            <a:normAutofit/>
          </a:bodyPr>
          <a:lstStyle/>
          <a:p>
            <a:r>
              <a:rPr lang="fi-FI" b="1" dirty="0" smtClean="0"/>
              <a:t>Henkilön </a:t>
            </a:r>
            <a:r>
              <a:rPr lang="fi-FI" b="1" dirty="0"/>
              <a:t>suoritustaso määräytyy pääkriteereiden arviointitulosten keskiarvona </a:t>
            </a:r>
            <a:endParaRPr lang="fi-FI" dirty="0"/>
          </a:p>
          <a:p>
            <a:r>
              <a:rPr lang="fi-FI" b="1" dirty="0"/>
              <a:t>Esimerkki </a:t>
            </a:r>
            <a:endParaRPr lang="fi-FI" b="1" dirty="0" smtClean="0"/>
          </a:p>
          <a:p>
            <a:pPr lvl="1"/>
            <a:r>
              <a:rPr lang="fi-FI" dirty="0" smtClean="0"/>
              <a:t>Ammatinhallinta 6 </a:t>
            </a:r>
            <a:endParaRPr lang="fi-FI" dirty="0"/>
          </a:p>
          <a:p>
            <a:pPr lvl="1"/>
            <a:r>
              <a:rPr lang="fi-FI" dirty="0"/>
              <a:t>Vastuullisuus työssä ja toimintayhteisössä 5 </a:t>
            </a:r>
          </a:p>
          <a:p>
            <a:pPr lvl="1"/>
            <a:r>
              <a:rPr lang="fi-FI" dirty="0"/>
              <a:t>Laatu ja tuloksellisuus </a:t>
            </a:r>
            <a:r>
              <a:rPr lang="fi-FI" dirty="0" smtClean="0"/>
              <a:t>6 </a:t>
            </a:r>
            <a:endParaRPr lang="fi-FI" dirty="0"/>
          </a:p>
          <a:p>
            <a:pPr lvl="1"/>
            <a:r>
              <a:rPr lang="fi-FI" dirty="0"/>
              <a:t>Keskiarvo </a:t>
            </a:r>
            <a:r>
              <a:rPr lang="fi-FI" dirty="0" smtClean="0"/>
              <a:t>5,66 </a:t>
            </a:r>
            <a:endParaRPr lang="fi-FI" dirty="0"/>
          </a:p>
          <a:p>
            <a:pPr lvl="1"/>
            <a:r>
              <a:rPr lang="fi-FI" dirty="0"/>
              <a:t>Suoritustaso </a:t>
            </a:r>
            <a:r>
              <a:rPr lang="fi-FI" dirty="0" smtClean="0"/>
              <a:t>6</a:t>
            </a:r>
            <a:r>
              <a:rPr lang="fi-FI" b="1" dirty="0" smtClean="0"/>
              <a:t> </a:t>
            </a:r>
            <a:endParaRPr lang="fi-FI" dirty="0"/>
          </a:p>
          <a:p>
            <a:endParaRPr lang="fi-FI" dirty="0"/>
          </a:p>
          <a:p>
            <a:endParaRPr lang="fi-FI" dirty="0"/>
          </a:p>
        </p:txBody>
      </p:sp>
    </p:spTree>
    <p:extLst>
      <p:ext uri="{BB962C8B-B14F-4D97-AF65-F5344CB8AC3E}">
        <p14:creationId xmlns:p14="http://schemas.microsoft.com/office/powerpoint/2010/main" val="36188868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Opetus- ja tutkimushenkilöstö </a:t>
            </a:r>
            <a:br>
              <a:rPr lang="fi-FI" dirty="0" smtClean="0"/>
            </a:br>
            <a:endParaRPr lang="fi-FI" dirty="0"/>
          </a:p>
        </p:txBody>
      </p:sp>
      <p:sp>
        <p:nvSpPr>
          <p:cNvPr id="3" name="Sisällön paikkamerkki 2"/>
          <p:cNvSpPr>
            <a:spLocks noGrp="1"/>
          </p:cNvSpPr>
          <p:nvPr>
            <p:ph idx="1"/>
          </p:nvPr>
        </p:nvSpPr>
        <p:spPr/>
        <p:txBody>
          <a:bodyPr>
            <a:normAutofit fontScale="70000" lnSpcReduction="20000"/>
          </a:bodyPr>
          <a:lstStyle/>
          <a:p>
            <a:pPr lvl="1"/>
            <a:r>
              <a:rPr lang="fi-FI" dirty="0" smtClean="0"/>
              <a:t>Arviointi </a:t>
            </a:r>
            <a:r>
              <a:rPr lang="fi-FI" dirty="0"/>
              <a:t>kokonaisarviointina yhteisesti kaikkien pääkriteereiden osalta asteikolla 1-9, josta suoraan määräytyy henkilön </a:t>
            </a:r>
            <a:r>
              <a:rPr lang="fi-FI" dirty="0" smtClean="0"/>
              <a:t>suoritustaso</a:t>
            </a:r>
          </a:p>
          <a:p>
            <a:pPr marL="457200" lvl="1" indent="0">
              <a:buNone/>
            </a:pPr>
            <a:endParaRPr lang="fi-FI" dirty="0" smtClean="0"/>
          </a:p>
          <a:p>
            <a:pPr marL="971550" lvl="1" indent="-514350">
              <a:buFont typeface="+mj-lt"/>
              <a:buAutoNum type="arabicPeriod"/>
            </a:pPr>
            <a:r>
              <a:rPr lang="fi-FI" sz="2900" dirty="0" smtClean="0"/>
              <a:t>Opetukselliset </a:t>
            </a:r>
            <a:r>
              <a:rPr lang="fi-FI" sz="2900" dirty="0"/>
              <a:t>ansiot </a:t>
            </a:r>
          </a:p>
          <a:p>
            <a:pPr marL="971550" lvl="1" indent="-514350">
              <a:buFont typeface="+mj-lt"/>
              <a:buAutoNum type="arabicPeriod"/>
            </a:pPr>
            <a:r>
              <a:rPr lang="fi-FI" sz="2900" dirty="0"/>
              <a:t>Tutkimukselliset ansiot </a:t>
            </a:r>
          </a:p>
          <a:p>
            <a:pPr marL="971550" lvl="1" indent="-514350">
              <a:buFont typeface="+mj-lt"/>
              <a:buAutoNum type="arabicPeriod"/>
            </a:pPr>
            <a:r>
              <a:rPr lang="fi-FI" sz="2900" dirty="0"/>
              <a:t>Yliopistoyhteisölliset ja yhteiskunnalliset ansiot </a:t>
            </a:r>
          </a:p>
          <a:p>
            <a:pPr lvl="1"/>
            <a:endParaRPr lang="fi-FI" dirty="0"/>
          </a:p>
          <a:p>
            <a:pPr lvl="1"/>
            <a:r>
              <a:rPr lang="fi-FI" sz="3200" dirty="0"/>
              <a:t>Kokonaisarviointi suhteessa </a:t>
            </a:r>
            <a:r>
              <a:rPr lang="fi-FI" sz="3200" dirty="0" smtClean="0"/>
              <a:t>työsuunnitelmaan, tavoitteisiin ja tehtävään</a:t>
            </a:r>
          </a:p>
          <a:p>
            <a:pPr lvl="1"/>
            <a:r>
              <a:rPr lang="fi-FI" sz="3200" dirty="0" smtClean="0"/>
              <a:t> </a:t>
            </a:r>
            <a:r>
              <a:rPr lang="fi-FI" dirty="0"/>
              <a:t>Jos vain opettaa tai tutkii, arvioidaan vain sen mukaisesti mitä tekee, toisin sanoen vain kriteeri 1 tai 2 (sekä 3) </a:t>
            </a:r>
          </a:p>
          <a:p>
            <a:pPr lvl="1"/>
            <a:endParaRPr lang="fi-FI" dirty="0"/>
          </a:p>
          <a:p>
            <a:pPr lvl="1"/>
            <a:r>
              <a:rPr lang="fi-FI" dirty="0"/>
              <a:t>Ansioiden vertailu muihin vastaavissa tehtävissä </a:t>
            </a:r>
            <a:r>
              <a:rPr lang="fi-FI" dirty="0" smtClean="0"/>
              <a:t>toimiviin. </a:t>
            </a:r>
            <a:r>
              <a:rPr lang="fi-FI" dirty="0"/>
              <a:t>Yliopistokohtaiset käytännöt edelleen mahdollisia kuten myös arviointikriteerien </a:t>
            </a:r>
            <a:r>
              <a:rPr lang="fi-FI" dirty="0" smtClean="0"/>
              <a:t>täsmennykset</a:t>
            </a:r>
            <a:endParaRPr lang="fi-FI" dirty="0"/>
          </a:p>
          <a:p>
            <a:pPr lvl="1"/>
            <a:endParaRPr lang="fi-FI" dirty="0"/>
          </a:p>
          <a:p>
            <a:endParaRPr lang="fi-FI" dirty="0"/>
          </a:p>
        </p:txBody>
      </p:sp>
    </p:spTree>
    <p:extLst>
      <p:ext uri="{BB962C8B-B14F-4D97-AF65-F5344CB8AC3E}">
        <p14:creationId xmlns:p14="http://schemas.microsoft.com/office/powerpoint/2010/main" val="1726734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TotalTime>
  <Words>1286</Words>
  <Application>Microsoft Office PowerPoint</Application>
  <PresentationFormat>On-screen Show (4:3)</PresentationFormat>
  <Paragraphs>212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Office-teema</vt:lpstr>
      <vt:lpstr>YPJ ARVIOINTI 2013 Työssä suoriutumisen arviointi </vt:lpstr>
      <vt:lpstr>TES MUUTOKSET  Neuvottelutulos 20.6.2012 </vt:lpstr>
      <vt:lpstr>Arviointijärjestelmät  </vt:lpstr>
      <vt:lpstr>Muu henkilöstö  </vt:lpstr>
      <vt:lpstr>1 AMMATINHALLINTA</vt:lpstr>
      <vt:lpstr> 2. VASTUULLISUUS TYÖSSÄ JA TOIMINTA TYÖYHTEISÖSSÄ  </vt:lpstr>
      <vt:lpstr>3. LAATU JA TULOKSELLISUUS</vt:lpstr>
      <vt:lpstr>Arvioinnin lopputulos </vt:lpstr>
      <vt:lpstr>Opetus- ja tutkimushenkilöstö  </vt:lpstr>
      <vt:lpstr>Opetus- ja tutkimushenkilöstö </vt:lpstr>
      <vt:lpstr>Opetus- ja tutkimushenkilöstö</vt:lpstr>
      <vt:lpstr>Opetus- ja tutkimushenkilöstö</vt:lpstr>
      <vt:lpstr>Arviointi  </vt:lpstr>
      <vt:lpstr>Arviointiasteikko  </vt:lpstr>
      <vt:lpstr>Henkilökohtainen palkanosa</vt:lpstr>
      <vt:lpstr>     Henkilökohtaisen suoriutumisen alentuminen  </vt:lpstr>
      <vt:lpstr> Suorituskorotus </vt:lpstr>
      <vt:lpstr>Suorituskorotus</vt:lpstr>
      <vt:lpstr>Rahoitus</vt:lpstr>
      <vt:lpstr>YPJ sanastoa</vt:lpstr>
    </vt:vector>
  </TitlesOfParts>
  <Company>Oulun yliopisto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YPJ ARVIOINNIT 2013</dc:title>
  <dc:creator>Liisa Rossi</dc:creator>
  <cp:lastModifiedBy>Riitta Karjalainen</cp:lastModifiedBy>
  <cp:revision>21</cp:revision>
  <cp:lastPrinted>2013-01-23T15:38:53Z</cp:lastPrinted>
  <dcterms:created xsi:type="dcterms:W3CDTF">2013-01-12T11:59:46Z</dcterms:created>
  <dcterms:modified xsi:type="dcterms:W3CDTF">2013-02-03T11:43:45Z</dcterms:modified>
</cp:coreProperties>
</file>