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2" r:id="rId2"/>
    <p:sldMasterId id="2147483724" r:id="rId3"/>
    <p:sldMasterId id="2147483722" r:id="rId4"/>
    <p:sldMasterId id="2147483740" r:id="rId5"/>
  </p:sldMasterIdLst>
  <p:notesMasterIdLst>
    <p:notesMasterId r:id="rId46"/>
  </p:notesMasterIdLst>
  <p:handoutMasterIdLst>
    <p:handoutMasterId r:id="rId47"/>
  </p:handoutMasterIdLst>
  <p:sldIdLst>
    <p:sldId id="256" r:id="rId6"/>
    <p:sldId id="268" r:id="rId7"/>
    <p:sldId id="266" r:id="rId8"/>
    <p:sldId id="267" r:id="rId9"/>
    <p:sldId id="270" r:id="rId10"/>
    <p:sldId id="260" r:id="rId11"/>
    <p:sldId id="272" r:id="rId12"/>
    <p:sldId id="261" r:id="rId13"/>
    <p:sldId id="298" r:id="rId14"/>
    <p:sldId id="258" r:id="rId15"/>
    <p:sldId id="259" r:id="rId16"/>
    <p:sldId id="271" r:id="rId17"/>
    <p:sldId id="263" r:id="rId18"/>
    <p:sldId id="265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9" r:id="rId45"/>
  </p:sldIdLst>
  <p:sldSz cx="9144000" cy="6858000" type="screen4x3"/>
  <p:notesSz cx="6794500" cy="9906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vaska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FFCC00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4030" autoAdjust="0"/>
  </p:normalViewPr>
  <p:slideViewPr>
    <p:cSldViewPr snapToGrid="0" snapToObjects="1">
      <p:cViewPr>
        <p:scale>
          <a:sx n="117" d="100"/>
          <a:sy n="117" d="100"/>
        </p:scale>
        <p:origin x="-282" y="360"/>
      </p:cViewPr>
      <p:guideLst>
        <p:guide orient="horz" pos="2160"/>
        <p:guide orient="horz" pos="952"/>
        <p:guide orient="horz" pos="4000"/>
        <p:guide orient="horz" pos="3742"/>
        <p:guide orient="horz" pos="178"/>
        <p:guide pos="2880"/>
        <p:guide pos="60"/>
        <p:guide pos="5710"/>
        <p:guide pos="188"/>
        <p:guide pos="5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-3642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E5FF-A68E-4B71-882F-D9266163C72D}" type="datetimeFigureOut">
              <a:rPr lang="fi-FI" smtClean="0"/>
              <a:t>3.2.2013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36F73-ED6E-4F0D-95B4-276E6F8B1C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179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31C1E-E376-469D-8F79-846E1B898269}" type="datetimeFigureOut">
              <a:rPr lang="fi-FI" smtClean="0"/>
              <a:pPr/>
              <a:t>3.2.2013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31070-EFEC-4A22-B672-597481599C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48063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1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7" b="22907"/>
          <a:stretch>
            <a:fillRect/>
          </a:stretch>
        </p:blipFill>
        <p:spPr>
          <a:xfrm>
            <a:off x="95250" y="1509714"/>
            <a:ext cx="8972550" cy="3240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1968"/>
            <a:ext cx="9143999" cy="11430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0040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65512"/>
            <a:ext cx="9144000" cy="800100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 </a:t>
            </a:r>
            <a:r>
              <a:rPr lang="en-US" dirty="0" err="1" smtClean="0"/>
              <a:t>osoittamalla</a:t>
            </a:r>
            <a:endParaRPr lang="en-US" dirty="0" smtClean="0"/>
          </a:p>
        </p:txBody>
      </p:sp>
      <p:sp>
        <p:nvSpPr>
          <p:cNvPr id="15" name="Footer Placeholder 101"/>
          <p:cNvSpPr>
            <a:spLocks noGrp="1"/>
          </p:cNvSpPr>
          <p:nvPr>
            <p:ph type="ftr" sz="quarter" idx="3"/>
          </p:nvPr>
        </p:nvSpPr>
        <p:spPr>
          <a:xfrm>
            <a:off x="302754" y="6343989"/>
            <a:ext cx="734749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15"/>
          </p:nvPr>
        </p:nvSpPr>
        <p:spPr>
          <a:xfrm>
            <a:off x="7788529" y="6343989"/>
            <a:ext cx="1071349" cy="365125"/>
          </a:xfrm>
        </p:spPr>
        <p:txBody>
          <a:bodyPr/>
          <a:lstStyle>
            <a:lvl1pPr algn="r">
              <a:defRPr/>
            </a:lvl1pPr>
          </a:lstStyle>
          <a:p>
            <a:fld id="{C9A23401-E1F6-4ACB-A3F1-261ABE680ED1}" type="datetime1">
              <a:rPr lang="fi-FI" smtClean="0"/>
              <a:pPr/>
              <a:t>3.2.2013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064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291F-E36D-4FE1-8338-EBEF486725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5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5894-5804-4D03-A541-A0B72F7806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6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E726-E133-498D-9A32-EAE426DDE4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2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CF9D-D486-4980-8E2A-3928C4BC0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7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A717-8ABE-4DFA-A31D-0EAA077836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4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7C74-0D47-4ABB-B345-EC9C77CD74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A2BD-2672-4B39-8848-1091EAFCCA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3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6AC5B-1865-4985-B8F8-DAA7C1F263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3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863B6-29B0-49BF-8C00-61EC960DC7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9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95250" y="1509714"/>
            <a:ext cx="8972550" cy="3240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1968"/>
            <a:ext cx="9143999" cy="11430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0040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1"/>
          <p:cNvSpPr>
            <a:spLocks noGrp="1"/>
          </p:cNvSpPr>
          <p:nvPr>
            <p:ph type="ftr" sz="quarter" idx="3"/>
          </p:nvPr>
        </p:nvSpPr>
        <p:spPr>
          <a:xfrm>
            <a:off x="302754" y="6343989"/>
            <a:ext cx="734749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65512"/>
            <a:ext cx="9144000" cy="800100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 </a:t>
            </a:r>
            <a:r>
              <a:rPr lang="en-US" dirty="0" err="1" smtClean="0"/>
              <a:t>osoittamalla</a:t>
            </a:r>
            <a:endParaRPr lang="en-US" dirty="0" smtClean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5"/>
          </p:nvPr>
        </p:nvSpPr>
        <p:spPr>
          <a:xfrm>
            <a:off x="7788529" y="6343989"/>
            <a:ext cx="1071349" cy="365125"/>
          </a:xfrm>
        </p:spPr>
        <p:txBody>
          <a:bodyPr/>
          <a:lstStyle>
            <a:lvl1pPr algn="r">
              <a:defRPr/>
            </a:lvl1pPr>
          </a:lstStyle>
          <a:p>
            <a:fld id="{C9A23401-E1F6-4ACB-A3F1-261ABE680ED1}" type="datetime1">
              <a:rPr lang="fi-FI" smtClean="0"/>
              <a:pPr/>
              <a:t>3.2.2013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731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1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7" b="22907"/>
          <a:stretch>
            <a:fillRect/>
          </a:stretch>
        </p:blipFill>
        <p:spPr>
          <a:xfrm>
            <a:off x="95250" y="1511300"/>
            <a:ext cx="8972550" cy="32403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901968"/>
            <a:ext cx="9143999" cy="11430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0040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65512"/>
            <a:ext cx="9144000" cy="800100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 </a:t>
            </a:r>
            <a:r>
              <a:rPr lang="en-US" dirty="0" err="1" smtClean="0"/>
              <a:t>osoittamalla</a:t>
            </a:r>
            <a:endParaRPr lang="en-US" dirty="0" smtClean="0"/>
          </a:p>
        </p:txBody>
      </p:sp>
      <p:sp>
        <p:nvSpPr>
          <p:cNvPr id="13" name="Footer Placeholder 101"/>
          <p:cNvSpPr>
            <a:spLocks noGrp="1"/>
          </p:cNvSpPr>
          <p:nvPr>
            <p:ph type="ftr" sz="quarter" idx="3"/>
          </p:nvPr>
        </p:nvSpPr>
        <p:spPr>
          <a:xfrm>
            <a:off x="302754" y="6343989"/>
            <a:ext cx="734749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6"/>
          </p:nvPr>
        </p:nvSpPr>
        <p:spPr>
          <a:xfrm>
            <a:off x="7788529" y="6343989"/>
            <a:ext cx="1071349" cy="365125"/>
          </a:xfrm>
        </p:spPr>
        <p:txBody>
          <a:bodyPr/>
          <a:lstStyle>
            <a:lvl1pPr algn="r">
              <a:defRPr/>
            </a:lvl1pPr>
          </a:lstStyle>
          <a:p>
            <a:fld id="{C9A23401-E1F6-4ACB-A3F1-261ABE680ED1}" type="datetime1">
              <a:rPr lang="fi-FI" smtClean="0"/>
              <a:pPr/>
              <a:t>3.2.2013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13937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95250" y="1509714"/>
            <a:ext cx="8972550" cy="3240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fi-FI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901967"/>
            <a:ext cx="9143999" cy="11430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0040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65512"/>
            <a:ext cx="9144000" cy="800100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 </a:t>
            </a:r>
            <a:r>
              <a:rPr lang="en-US" dirty="0" err="1" smtClean="0"/>
              <a:t>osoittamalla</a:t>
            </a:r>
            <a:endParaRPr lang="en-US" dirty="0" smtClean="0"/>
          </a:p>
        </p:txBody>
      </p:sp>
      <p:sp>
        <p:nvSpPr>
          <p:cNvPr id="14" name="Footer Placeholder 101"/>
          <p:cNvSpPr>
            <a:spLocks noGrp="1"/>
          </p:cNvSpPr>
          <p:nvPr>
            <p:ph type="ftr" sz="quarter" idx="3"/>
          </p:nvPr>
        </p:nvSpPr>
        <p:spPr>
          <a:xfrm>
            <a:off x="302754" y="6343989"/>
            <a:ext cx="734749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15" name="Date Placeholder 8"/>
          <p:cNvSpPr>
            <a:spLocks noGrp="1"/>
          </p:cNvSpPr>
          <p:nvPr>
            <p:ph type="dt" sz="half" idx="16"/>
          </p:nvPr>
        </p:nvSpPr>
        <p:spPr>
          <a:xfrm>
            <a:off x="7788529" y="6343989"/>
            <a:ext cx="1071349" cy="365125"/>
          </a:xfrm>
        </p:spPr>
        <p:txBody>
          <a:bodyPr/>
          <a:lstStyle>
            <a:lvl1pPr algn="r">
              <a:defRPr/>
            </a:lvl1pPr>
          </a:lstStyle>
          <a:p>
            <a:fld id="{C9A23401-E1F6-4ACB-A3F1-261ABE680ED1}" type="datetime1">
              <a:rPr lang="fi-FI" smtClean="0"/>
              <a:pPr/>
              <a:t>3.2.2013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95302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Title Placeholder 4"/>
          <p:cNvSpPr>
            <a:spLocks noGrp="1"/>
          </p:cNvSpPr>
          <p:nvPr>
            <p:ph type="title" hasCustomPrompt="1"/>
          </p:nvPr>
        </p:nvSpPr>
        <p:spPr>
          <a:xfrm>
            <a:off x="298449" y="282575"/>
            <a:ext cx="858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osoittamalla</a:t>
            </a:r>
            <a:r>
              <a:rPr lang="en-US" dirty="0" smtClean="0"/>
              <a:t>              </a:t>
            </a:r>
            <a:endParaRPr lang="fi-FI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/>
          </p:nvPr>
        </p:nvSpPr>
        <p:spPr>
          <a:xfrm>
            <a:off x="298449" y="1511300"/>
            <a:ext cx="8589964" cy="4318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0664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10EB-26DA-4BC5-B7BE-4ED720030EE9}" type="datetimeFigureOut">
              <a:rPr lang="fi-FI" smtClean="0"/>
              <a:t>3.2.2013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9FB3-2B47-4C0C-9E85-4FF29EC6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81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3401-E1F6-4ACB-A3F1-261ABE680ED1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Title Placeholder 4"/>
          <p:cNvSpPr>
            <a:spLocks noGrp="1"/>
          </p:cNvSpPr>
          <p:nvPr>
            <p:ph type="title" hasCustomPrompt="1"/>
          </p:nvPr>
        </p:nvSpPr>
        <p:spPr>
          <a:xfrm>
            <a:off x="298449" y="282575"/>
            <a:ext cx="858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osoittamalla</a:t>
            </a:r>
            <a:r>
              <a:rPr lang="en-US" dirty="0" smtClean="0"/>
              <a:t>              </a:t>
            </a:r>
            <a:endParaRPr lang="fi-FI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/>
          </p:nvPr>
        </p:nvSpPr>
        <p:spPr>
          <a:xfrm>
            <a:off x="298449" y="1511300"/>
            <a:ext cx="8589964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3730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E797A-BCFC-4B3F-A46D-6A90C71830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3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EC18-ADB4-4C96-B86F-2529FC0C1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47"/>
          <p:cNvSpPr>
            <a:spLocks noEditPoints="1"/>
          </p:cNvSpPr>
          <p:nvPr/>
        </p:nvSpPr>
        <p:spPr bwMode="hidden">
          <a:xfrm>
            <a:off x="0" y="0"/>
            <a:ext cx="9158288" cy="6869113"/>
          </a:xfrm>
          <a:custGeom>
            <a:avLst/>
            <a:gdLst>
              <a:gd name="T0" fmla="*/ 5711 w 5769"/>
              <a:gd name="T1" fmla="*/ 58 h 4327"/>
              <a:gd name="T2" fmla="*/ 5711 w 5769"/>
              <a:gd name="T3" fmla="*/ 4269 h 4327"/>
              <a:gd name="T4" fmla="*/ 58 w 5769"/>
              <a:gd name="T5" fmla="*/ 4269 h 4327"/>
              <a:gd name="T6" fmla="*/ 58 w 5769"/>
              <a:gd name="T7" fmla="*/ 58 h 4327"/>
              <a:gd name="T8" fmla="*/ 5711 w 5769"/>
              <a:gd name="T9" fmla="*/ 58 h 4327"/>
              <a:gd name="T10" fmla="*/ 5769 w 5769"/>
              <a:gd name="T11" fmla="*/ 0 h 4327"/>
              <a:gd name="T12" fmla="*/ 0 w 5769"/>
              <a:gd name="T13" fmla="*/ 0 h 4327"/>
              <a:gd name="T14" fmla="*/ 0 w 5769"/>
              <a:gd name="T15" fmla="*/ 4327 h 4327"/>
              <a:gd name="T16" fmla="*/ 5769 w 5769"/>
              <a:gd name="T17" fmla="*/ 4327 h 4327"/>
              <a:gd name="T18" fmla="*/ 5769 w 5769"/>
              <a:gd name="T19" fmla="*/ 0 h 4327"/>
              <a:gd name="T20" fmla="*/ 5769 w 5769"/>
              <a:gd name="T21" fmla="*/ 0 h 4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9" h="4327">
                <a:moveTo>
                  <a:pt x="5711" y="58"/>
                </a:moveTo>
                <a:lnTo>
                  <a:pt x="5711" y="4269"/>
                </a:lnTo>
                <a:lnTo>
                  <a:pt x="58" y="4269"/>
                </a:lnTo>
                <a:lnTo>
                  <a:pt x="58" y="58"/>
                </a:lnTo>
                <a:lnTo>
                  <a:pt x="5711" y="58"/>
                </a:lnTo>
                <a:close/>
                <a:moveTo>
                  <a:pt x="5769" y="0"/>
                </a:moveTo>
                <a:lnTo>
                  <a:pt x="0" y="0"/>
                </a:lnTo>
                <a:lnTo>
                  <a:pt x="0" y="4327"/>
                </a:lnTo>
                <a:lnTo>
                  <a:pt x="5769" y="4327"/>
                </a:lnTo>
                <a:lnTo>
                  <a:pt x="5769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8E8E8B"/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Rectangle 48"/>
          <p:cNvSpPr>
            <a:spLocks noChangeArrowheads="1"/>
          </p:cNvSpPr>
          <p:nvPr/>
        </p:nvSpPr>
        <p:spPr bwMode="auto">
          <a:xfrm>
            <a:off x="-295274" y="86518"/>
            <a:ext cx="8975724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Rectangle 50"/>
          <p:cNvSpPr>
            <a:spLocks noChangeArrowheads="1"/>
          </p:cNvSpPr>
          <p:nvPr/>
        </p:nvSpPr>
        <p:spPr bwMode="ltGray">
          <a:xfrm>
            <a:off x="8978900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ltGray">
          <a:xfrm>
            <a:off x="8885238" y="1419225"/>
            <a:ext cx="93663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ltGray">
          <a:xfrm>
            <a:off x="8701088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ltGray">
          <a:xfrm>
            <a:off x="8423275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Rectangle 54"/>
          <p:cNvSpPr>
            <a:spLocks noChangeArrowheads="1"/>
          </p:cNvSpPr>
          <p:nvPr/>
        </p:nvSpPr>
        <p:spPr bwMode="ltGray">
          <a:xfrm>
            <a:off x="8329613" y="1419225"/>
            <a:ext cx="93663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Rectangle 55"/>
          <p:cNvSpPr>
            <a:spLocks noChangeArrowheads="1"/>
          </p:cNvSpPr>
          <p:nvPr/>
        </p:nvSpPr>
        <p:spPr bwMode="ltGray">
          <a:xfrm>
            <a:off x="8235950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Rectangle 56"/>
          <p:cNvSpPr>
            <a:spLocks noChangeArrowheads="1"/>
          </p:cNvSpPr>
          <p:nvPr/>
        </p:nvSpPr>
        <p:spPr bwMode="ltGray">
          <a:xfrm>
            <a:off x="8145463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Rectangle 57"/>
          <p:cNvSpPr>
            <a:spLocks noChangeArrowheads="1"/>
          </p:cNvSpPr>
          <p:nvPr/>
        </p:nvSpPr>
        <p:spPr bwMode="ltGray">
          <a:xfrm>
            <a:off x="7961313" y="1419225"/>
            <a:ext cx="92075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ltGray">
          <a:xfrm>
            <a:off x="7867650" y="1419225"/>
            <a:ext cx="93663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Rectangle 59"/>
          <p:cNvSpPr>
            <a:spLocks noChangeArrowheads="1"/>
          </p:cNvSpPr>
          <p:nvPr/>
        </p:nvSpPr>
        <p:spPr bwMode="ltGray">
          <a:xfrm>
            <a:off x="7775575" y="1419225"/>
            <a:ext cx="92075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Rectangle 60"/>
          <p:cNvSpPr>
            <a:spLocks noChangeArrowheads="1"/>
          </p:cNvSpPr>
          <p:nvPr/>
        </p:nvSpPr>
        <p:spPr bwMode="ltGray">
          <a:xfrm>
            <a:off x="7591425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ltGray">
          <a:xfrm>
            <a:off x="7499350" y="1419225"/>
            <a:ext cx="92075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Rectangle 62"/>
          <p:cNvSpPr>
            <a:spLocks noChangeArrowheads="1"/>
          </p:cNvSpPr>
          <p:nvPr/>
        </p:nvSpPr>
        <p:spPr bwMode="ltGray">
          <a:xfrm>
            <a:off x="7405688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Rectangle 63"/>
          <p:cNvSpPr>
            <a:spLocks noChangeArrowheads="1"/>
          </p:cNvSpPr>
          <p:nvPr/>
        </p:nvSpPr>
        <p:spPr bwMode="ltGray">
          <a:xfrm>
            <a:off x="7219950" y="1419225"/>
            <a:ext cx="92075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Rectangle 64"/>
          <p:cNvSpPr>
            <a:spLocks noChangeArrowheads="1"/>
          </p:cNvSpPr>
          <p:nvPr/>
        </p:nvSpPr>
        <p:spPr bwMode="ltGray">
          <a:xfrm>
            <a:off x="7126288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Rectangle 65"/>
          <p:cNvSpPr>
            <a:spLocks noChangeArrowheads="1"/>
          </p:cNvSpPr>
          <p:nvPr/>
        </p:nvSpPr>
        <p:spPr bwMode="ltGray">
          <a:xfrm>
            <a:off x="7035800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Rectangle 66"/>
          <p:cNvSpPr>
            <a:spLocks noChangeArrowheads="1"/>
          </p:cNvSpPr>
          <p:nvPr/>
        </p:nvSpPr>
        <p:spPr bwMode="ltGray">
          <a:xfrm>
            <a:off x="6850063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4"/>
          </p:nvPr>
        </p:nvSpPr>
        <p:spPr>
          <a:xfrm>
            <a:off x="8183849" y="282575"/>
            <a:ext cx="6985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3" name="Group 2"/>
          <p:cNvGrpSpPr/>
          <p:nvPr/>
        </p:nvGrpSpPr>
        <p:grpSpPr bwMode="gray">
          <a:xfrm>
            <a:off x="3692160" y="382588"/>
            <a:ext cx="1772379" cy="771001"/>
            <a:chOff x="3692160" y="382588"/>
            <a:chExt cx="1772379" cy="771001"/>
          </a:xfrm>
        </p:grpSpPr>
        <p:sp>
          <p:nvSpPr>
            <p:cNvPr id="143" name="Rectangle 171"/>
            <p:cNvSpPr>
              <a:spLocks noChangeArrowheads="1"/>
            </p:cNvSpPr>
            <p:nvPr/>
          </p:nvSpPr>
          <p:spPr bwMode="gray">
            <a:xfrm>
              <a:off x="4378595" y="382588"/>
              <a:ext cx="399508" cy="3864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4" name="Freeform 172"/>
            <p:cNvSpPr>
              <a:spLocks noEditPoints="1"/>
            </p:cNvSpPr>
            <p:nvPr/>
          </p:nvSpPr>
          <p:spPr bwMode="gray">
            <a:xfrm>
              <a:off x="4378595" y="382588"/>
              <a:ext cx="399508" cy="386497"/>
            </a:xfrm>
            <a:custGeom>
              <a:avLst/>
              <a:gdLst/>
              <a:ahLst/>
              <a:cxnLst>
                <a:cxn ang="0">
                  <a:pos x="285" y="388"/>
                </a:cxn>
                <a:cxn ang="0">
                  <a:pos x="297" y="324"/>
                </a:cxn>
                <a:cxn ang="0">
                  <a:pos x="378" y="347"/>
                </a:cxn>
                <a:cxn ang="0">
                  <a:pos x="351" y="388"/>
                </a:cxn>
                <a:cxn ang="0">
                  <a:pos x="401" y="0"/>
                </a:cxn>
                <a:cxn ang="0">
                  <a:pos x="387" y="143"/>
                </a:cxn>
                <a:cxn ang="0">
                  <a:pos x="394" y="64"/>
                </a:cxn>
                <a:cxn ang="0">
                  <a:pos x="338" y="0"/>
                </a:cxn>
                <a:cxn ang="0">
                  <a:pos x="333" y="83"/>
                </a:cxn>
                <a:cxn ang="0">
                  <a:pos x="401" y="152"/>
                </a:cxn>
                <a:cxn ang="0">
                  <a:pos x="369" y="388"/>
                </a:cxn>
                <a:cxn ang="0">
                  <a:pos x="399" y="353"/>
                </a:cxn>
                <a:cxn ang="0">
                  <a:pos x="276" y="319"/>
                </a:cxn>
                <a:cxn ang="0">
                  <a:pos x="254" y="388"/>
                </a:cxn>
                <a:cxn ang="0">
                  <a:pos x="227" y="374"/>
                </a:cxn>
                <a:cxn ang="0">
                  <a:pos x="230" y="311"/>
                </a:cxn>
                <a:cxn ang="0">
                  <a:pos x="189" y="311"/>
                </a:cxn>
                <a:cxn ang="0">
                  <a:pos x="195" y="250"/>
                </a:cxn>
                <a:cxn ang="0">
                  <a:pos x="151" y="247"/>
                </a:cxn>
                <a:cxn ang="0">
                  <a:pos x="235" y="253"/>
                </a:cxn>
                <a:cxn ang="0">
                  <a:pos x="263" y="125"/>
                </a:cxn>
                <a:cxn ang="0">
                  <a:pos x="190" y="89"/>
                </a:cxn>
                <a:cxn ang="0">
                  <a:pos x="229" y="109"/>
                </a:cxn>
                <a:cxn ang="0">
                  <a:pos x="253" y="51"/>
                </a:cxn>
                <a:cxn ang="0">
                  <a:pos x="292" y="71"/>
                </a:cxn>
                <a:cxn ang="0">
                  <a:pos x="316" y="13"/>
                </a:cxn>
                <a:cxn ang="0">
                  <a:pos x="0" y="388"/>
                </a:cxn>
                <a:cxn ang="0">
                  <a:pos x="308" y="0"/>
                </a:cxn>
                <a:cxn ang="0">
                  <a:pos x="315" y="40"/>
                </a:cxn>
                <a:cxn ang="0">
                  <a:pos x="278" y="18"/>
                </a:cxn>
                <a:cxn ang="0">
                  <a:pos x="252" y="78"/>
                </a:cxn>
                <a:cxn ang="0">
                  <a:pos x="215" y="56"/>
                </a:cxn>
                <a:cxn ang="0">
                  <a:pos x="220" y="169"/>
                </a:cxn>
                <a:cxn ang="0">
                  <a:pos x="290" y="201"/>
                </a:cxn>
                <a:cxn ang="0">
                  <a:pos x="216" y="189"/>
                </a:cxn>
                <a:cxn ang="0">
                  <a:pos x="158" y="290"/>
                </a:cxn>
                <a:cxn ang="0">
                  <a:pos x="198" y="287"/>
                </a:cxn>
                <a:cxn ang="0">
                  <a:pos x="195" y="352"/>
                </a:cxn>
                <a:cxn ang="0">
                  <a:pos x="236" y="351"/>
                </a:cxn>
                <a:cxn ang="0">
                  <a:pos x="216" y="388"/>
                </a:cxn>
              </a:cxnLst>
              <a:rect l="0" t="0" r="r" b="b"/>
              <a:pathLst>
                <a:path w="401" h="388">
                  <a:moveTo>
                    <a:pt x="351" y="388"/>
                  </a:moveTo>
                  <a:lnTo>
                    <a:pt x="285" y="388"/>
                  </a:lnTo>
                  <a:lnTo>
                    <a:pt x="322" y="366"/>
                  </a:lnTo>
                  <a:lnTo>
                    <a:pt x="297" y="324"/>
                  </a:lnTo>
                  <a:lnTo>
                    <a:pt x="346" y="294"/>
                  </a:lnTo>
                  <a:lnTo>
                    <a:pt x="378" y="347"/>
                  </a:lnTo>
                  <a:lnTo>
                    <a:pt x="340" y="370"/>
                  </a:lnTo>
                  <a:lnTo>
                    <a:pt x="351" y="388"/>
                  </a:lnTo>
                  <a:close/>
                  <a:moveTo>
                    <a:pt x="356" y="0"/>
                  </a:moveTo>
                  <a:lnTo>
                    <a:pt x="401" y="0"/>
                  </a:lnTo>
                  <a:lnTo>
                    <a:pt x="401" y="135"/>
                  </a:lnTo>
                  <a:lnTo>
                    <a:pt x="387" y="143"/>
                  </a:lnTo>
                  <a:lnTo>
                    <a:pt x="353" y="88"/>
                  </a:lnTo>
                  <a:lnTo>
                    <a:pt x="394" y="64"/>
                  </a:lnTo>
                  <a:lnTo>
                    <a:pt x="356" y="0"/>
                  </a:lnTo>
                  <a:close/>
                  <a:moveTo>
                    <a:pt x="338" y="0"/>
                  </a:moveTo>
                  <a:lnTo>
                    <a:pt x="374" y="59"/>
                  </a:lnTo>
                  <a:lnTo>
                    <a:pt x="333" y="83"/>
                  </a:lnTo>
                  <a:lnTo>
                    <a:pt x="382" y="164"/>
                  </a:lnTo>
                  <a:lnTo>
                    <a:pt x="401" y="152"/>
                  </a:lnTo>
                  <a:lnTo>
                    <a:pt x="401" y="388"/>
                  </a:lnTo>
                  <a:lnTo>
                    <a:pt x="369" y="388"/>
                  </a:lnTo>
                  <a:lnTo>
                    <a:pt x="362" y="376"/>
                  </a:lnTo>
                  <a:lnTo>
                    <a:pt x="399" y="353"/>
                  </a:lnTo>
                  <a:lnTo>
                    <a:pt x="351" y="274"/>
                  </a:lnTo>
                  <a:lnTo>
                    <a:pt x="276" y="319"/>
                  </a:lnTo>
                  <a:lnTo>
                    <a:pt x="301" y="360"/>
                  </a:lnTo>
                  <a:lnTo>
                    <a:pt x="254" y="388"/>
                  </a:lnTo>
                  <a:lnTo>
                    <a:pt x="234" y="388"/>
                  </a:lnTo>
                  <a:lnTo>
                    <a:pt x="227" y="374"/>
                  </a:lnTo>
                  <a:lnTo>
                    <a:pt x="258" y="355"/>
                  </a:lnTo>
                  <a:lnTo>
                    <a:pt x="230" y="311"/>
                  </a:lnTo>
                  <a:lnTo>
                    <a:pt x="201" y="330"/>
                  </a:lnTo>
                  <a:lnTo>
                    <a:pt x="189" y="311"/>
                  </a:lnTo>
                  <a:lnTo>
                    <a:pt x="220" y="293"/>
                  </a:lnTo>
                  <a:lnTo>
                    <a:pt x="195" y="250"/>
                  </a:lnTo>
                  <a:lnTo>
                    <a:pt x="164" y="268"/>
                  </a:lnTo>
                  <a:lnTo>
                    <a:pt x="151" y="247"/>
                  </a:lnTo>
                  <a:lnTo>
                    <a:pt x="210" y="211"/>
                  </a:lnTo>
                  <a:lnTo>
                    <a:pt x="235" y="253"/>
                  </a:lnTo>
                  <a:lnTo>
                    <a:pt x="312" y="206"/>
                  </a:lnTo>
                  <a:lnTo>
                    <a:pt x="263" y="125"/>
                  </a:lnTo>
                  <a:lnTo>
                    <a:pt x="226" y="148"/>
                  </a:lnTo>
                  <a:lnTo>
                    <a:pt x="190" y="89"/>
                  </a:lnTo>
                  <a:lnTo>
                    <a:pt x="209" y="77"/>
                  </a:lnTo>
                  <a:lnTo>
                    <a:pt x="229" y="109"/>
                  </a:lnTo>
                  <a:lnTo>
                    <a:pt x="273" y="83"/>
                  </a:lnTo>
                  <a:lnTo>
                    <a:pt x="253" y="51"/>
                  </a:lnTo>
                  <a:lnTo>
                    <a:pt x="273" y="39"/>
                  </a:lnTo>
                  <a:lnTo>
                    <a:pt x="292" y="71"/>
                  </a:lnTo>
                  <a:lnTo>
                    <a:pt x="337" y="45"/>
                  </a:lnTo>
                  <a:lnTo>
                    <a:pt x="316" y="13"/>
                  </a:lnTo>
                  <a:lnTo>
                    <a:pt x="338" y="0"/>
                  </a:lnTo>
                  <a:close/>
                  <a:moveTo>
                    <a:pt x="0" y="388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96" y="7"/>
                  </a:lnTo>
                  <a:lnTo>
                    <a:pt x="315" y="40"/>
                  </a:lnTo>
                  <a:lnTo>
                    <a:pt x="298" y="51"/>
                  </a:lnTo>
                  <a:lnTo>
                    <a:pt x="278" y="18"/>
                  </a:lnTo>
                  <a:lnTo>
                    <a:pt x="232" y="45"/>
                  </a:lnTo>
                  <a:lnTo>
                    <a:pt x="252" y="78"/>
                  </a:lnTo>
                  <a:lnTo>
                    <a:pt x="234" y="89"/>
                  </a:lnTo>
                  <a:lnTo>
                    <a:pt x="215" y="56"/>
                  </a:lnTo>
                  <a:lnTo>
                    <a:pt x="168" y="83"/>
                  </a:lnTo>
                  <a:lnTo>
                    <a:pt x="220" y="169"/>
                  </a:lnTo>
                  <a:lnTo>
                    <a:pt x="257" y="146"/>
                  </a:lnTo>
                  <a:lnTo>
                    <a:pt x="290" y="201"/>
                  </a:lnTo>
                  <a:lnTo>
                    <a:pt x="241" y="231"/>
                  </a:lnTo>
                  <a:lnTo>
                    <a:pt x="216" y="189"/>
                  </a:lnTo>
                  <a:lnTo>
                    <a:pt x="129" y="242"/>
                  </a:lnTo>
                  <a:lnTo>
                    <a:pt x="158" y="290"/>
                  </a:lnTo>
                  <a:lnTo>
                    <a:pt x="189" y="272"/>
                  </a:lnTo>
                  <a:lnTo>
                    <a:pt x="198" y="287"/>
                  </a:lnTo>
                  <a:lnTo>
                    <a:pt x="168" y="306"/>
                  </a:lnTo>
                  <a:lnTo>
                    <a:pt x="195" y="352"/>
                  </a:lnTo>
                  <a:lnTo>
                    <a:pt x="226" y="333"/>
                  </a:lnTo>
                  <a:lnTo>
                    <a:pt x="236" y="351"/>
                  </a:lnTo>
                  <a:lnTo>
                    <a:pt x="205" y="368"/>
                  </a:lnTo>
                  <a:lnTo>
                    <a:pt x="216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4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5" name="Freeform 173"/>
            <p:cNvSpPr>
              <a:spLocks noEditPoints="1"/>
            </p:cNvSpPr>
            <p:nvPr/>
          </p:nvSpPr>
          <p:spPr bwMode="gray">
            <a:xfrm>
              <a:off x="3692160" y="894597"/>
              <a:ext cx="1772379" cy="258992"/>
            </a:xfrm>
            <a:custGeom>
              <a:avLst/>
              <a:gdLst/>
              <a:ahLst/>
              <a:cxnLst>
                <a:cxn ang="0">
                  <a:pos x="1122" y="163"/>
                </a:cxn>
                <a:cxn ang="0">
                  <a:pos x="1162" y="163"/>
                </a:cxn>
                <a:cxn ang="0">
                  <a:pos x="1077" y="218"/>
                </a:cxn>
                <a:cxn ang="0">
                  <a:pos x="1057" y="193"/>
                </a:cxn>
                <a:cxn ang="0">
                  <a:pos x="1018" y="194"/>
                </a:cxn>
                <a:cxn ang="0">
                  <a:pos x="966" y="169"/>
                </a:cxn>
                <a:cxn ang="0">
                  <a:pos x="966" y="218"/>
                </a:cxn>
                <a:cxn ang="0">
                  <a:pos x="910" y="170"/>
                </a:cxn>
                <a:cxn ang="0">
                  <a:pos x="902" y="186"/>
                </a:cxn>
                <a:cxn ang="0">
                  <a:pos x="884" y="186"/>
                </a:cxn>
                <a:cxn ang="0">
                  <a:pos x="910" y="164"/>
                </a:cxn>
                <a:cxn ang="0">
                  <a:pos x="865" y="200"/>
                </a:cxn>
                <a:cxn ang="0">
                  <a:pos x="871" y="200"/>
                </a:cxn>
                <a:cxn ang="0">
                  <a:pos x="782" y="189"/>
                </a:cxn>
                <a:cxn ang="0">
                  <a:pos x="809" y="163"/>
                </a:cxn>
                <a:cxn ang="0">
                  <a:pos x="727" y="218"/>
                </a:cxn>
                <a:cxn ang="0">
                  <a:pos x="753" y="169"/>
                </a:cxn>
                <a:cxn ang="0">
                  <a:pos x="693" y="218"/>
                </a:cxn>
                <a:cxn ang="0">
                  <a:pos x="648" y="184"/>
                </a:cxn>
                <a:cxn ang="0">
                  <a:pos x="639" y="214"/>
                </a:cxn>
                <a:cxn ang="0">
                  <a:pos x="659" y="196"/>
                </a:cxn>
                <a:cxn ang="0">
                  <a:pos x="667" y="166"/>
                </a:cxn>
                <a:cxn ang="0">
                  <a:pos x="599" y="169"/>
                </a:cxn>
                <a:cxn ang="0">
                  <a:pos x="610" y="191"/>
                </a:cxn>
                <a:cxn ang="0">
                  <a:pos x="598" y="193"/>
                </a:cxn>
                <a:cxn ang="0">
                  <a:pos x="600" y="163"/>
                </a:cxn>
                <a:cxn ang="0">
                  <a:pos x="568" y="193"/>
                </a:cxn>
                <a:cxn ang="0">
                  <a:pos x="538" y="218"/>
                </a:cxn>
                <a:cxn ang="0">
                  <a:pos x="499" y="218"/>
                </a:cxn>
                <a:cxn ang="0">
                  <a:pos x="525" y="163"/>
                </a:cxn>
                <a:cxn ang="0">
                  <a:pos x="463" y="163"/>
                </a:cxn>
                <a:cxn ang="0">
                  <a:pos x="393" y="218"/>
                </a:cxn>
                <a:cxn ang="0">
                  <a:pos x="430" y="163"/>
                </a:cxn>
                <a:cxn ang="0">
                  <a:pos x="347" y="218"/>
                </a:cxn>
                <a:cxn ang="0">
                  <a:pos x="347" y="213"/>
                </a:cxn>
                <a:cxn ang="0">
                  <a:pos x="1435" y="104"/>
                </a:cxn>
                <a:cxn ang="0">
                  <a:pos x="1434" y="0"/>
                </a:cxn>
                <a:cxn ang="0">
                  <a:pos x="1279" y="2"/>
                </a:cxn>
                <a:cxn ang="0">
                  <a:pos x="1328" y="9"/>
                </a:cxn>
                <a:cxn ang="0">
                  <a:pos x="1200" y="29"/>
                </a:cxn>
                <a:cxn ang="0">
                  <a:pos x="1229" y="111"/>
                </a:cxn>
                <a:cxn ang="0">
                  <a:pos x="1256" y="7"/>
                </a:cxn>
                <a:cxn ang="0">
                  <a:pos x="1165" y="2"/>
                </a:cxn>
                <a:cxn ang="0">
                  <a:pos x="1068" y="52"/>
                </a:cxn>
                <a:cxn ang="0">
                  <a:pos x="1068" y="59"/>
                </a:cxn>
                <a:cxn ang="0">
                  <a:pos x="1018" y="56"/>
                </a:cxn>
                <a:cxn ang="0">
                  <a:pos x="1027" y="56"/>
                </a:cxn>
                <a:cxn ang="0">
                  <a:pos x="877" y="2"/>
                </a:cxn>
                <a:cxn ang="0">
                  <a:pos x="787" y="2"/>
                </a:cxn>
                <a:cxn ang="0">
                  <a:pos x="787" y="103"/>
                </a:cxn>
                <a:cxn ang="0">
                  <a:pos x="667" y="2"/>
                </a:cxn>
                <a:cxn ang="0">
                  <a:pos x="708" y="52"/>
                </a:cxn>
                <a:cxn ang="0">
                  <a:pos x="502" y="2"/>
                </a:cxn>
                <a:cxn ang="0">
                  <a:pos x="586" y="110"/>
                </a:cxn>
                <a:cxn ang="0">
                  <a:pos x="411" y="104"/>
                </a:cxn>
                <a:cxn ang="0">
                  <a:pos x="411" y="111"/>
                </a:cxn>
                <a:cxn ang="0">
                  <a:pos x="278" y="2"/>
                </a:cxn>
                <a:cxn ang="0">
                  <a:pos x="287" y="2"/>
                </a:cxn>
                <a:cxn ang="0">
                  <a:pos x="157" y="2"/>
                </a:cxn>
                <a:cxn ang="0">
                  <a:pos x="240" y="2"/>
                </a:cxn>
                <a:cxn ang="0">
                  <a:pos x="58" y="8"/>
                </a:cxn>
                <a:cxn ang="0">
                  <a:pos x="58" y="111"/>
                </a:cxn>
              </a:cxnLst>
              <a:rect l="0" t="0" r="r" b="b"/>
              <a:pathLst>
                <a:path w="1492" h="218">
                  <a:moveTo>
                    <a:pt x="1168" y="163"/>
                  </a:moveTo>
                  <a:cubicBezTo>
                    <a:pt x="1168" y="193"/>
                    <a:pt x="1168" y="193"/>
                    <a:pt x="1168" y="193"/>
                  </a:cubicBezTo>
                  <a:cubicBezTo>
                    <a:pt x="1168" y="211"/>
                    <a:pt x="1156" y="218"/>
                    <a:pt x="1145" y="218"/>
                  </a:cubicBezTo>
                  <a:cubicBezTo>
                    <a:pt x="1133" y="218"/>
                    <a:pt x="1122" y="210"/>
                    <a:pt x="1122" y="194"/>
                  </a:cubicBezTo>
                  <a:cubicBezTo>
                    <a:pt x="1122" y="163"/>
                    <a:pt x="1122" y="163"/>
                    <a:pt x="1122" y="163"/>
                  </a:cubicBezTo>
                  <a:cubicBezTo>
                    <a:pt x="1128" y="163"/>
                    <a:pt x="1128" y="163"/>
                    <a:pt x="1128" y="163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8" y="207"/>
                    <a:pt x="1136" y="213"/>
                    <a:pt x="1145" y="213"/>
                  </a:cubicBezTo>
                  <a:cubicBezTo>
                    <a:pt x="1154" y="213"/>
                    <a:pt x="1162" y="207"/>
                    <a:pt x="1162" y="193"/>
                  </a:cubicBezTo>
                  <a:cubicBezTo>
                    <a:pt x="1162" y="163"/>
                    <a:pt x="1162" y="163"/>
                    <a:pt x="1162" y="163"/>
                  </a:cubicBezTo>
                  <a:lnTo>
                    <a:pt x="1168" y="163"/>
                  </a:lnTo>
                  <a:close/>
                  <a:moveTo>
                    <a:pt x="1083" y="212"/>
                  </a:moveTo>
                  <a:cubicBezTo>
                    <a:pt x="1109" y="212"/>
                    <a:pt x="1109" y="212"/>
                    <a:pt x="1109" y="212"/>
                  </a:cubicBezTo>
                  <a:cubicBezTo>
                    <a:pt x="1109" y="218"/>
                    <a:pt x="1109" y="218"/>
                    <a:pt x="1109" y="218"/>
                  </a:cubicBezTo>
                  <a:cubicBezTo>
                    <a:pt x="1077" y="218"/>
                    <a:pt x="1077" y="218"/>
                    <a:pt x="1077" y="218"/>
                  </a:cubicBezTo>
                  <a:cubicBezTo>
                    <a:pt x="1077" y="163"/>
                    <a:pt x="1077" y="163"/>
                    <a:pt x="1077" y="163"/>
                  </a:cubicBezTo>
                  <a:cubicBezTo>
                    <a:pt x="1083" y="163"/>
                    <a:pt x="1083" y="163"/>
                    <a:pt x="1083" y="163"/>
                  </a:cubicBezTo>
                  <a:lnTo>
                    <a:pt x="1083" y="212"/>
                  </a:lnTo>
                  <a:close/>
                  <a:moveTo>
                    <a:pt x="1057" y="163"/>
                  </a:moveTo>
                  <a:cubicBezTo>
                    <a:pt x="1057" y="193"/>
                    <a:pt x="1057" y="193"/>
                    <a:pt x="1057" y="193"/>
                  </a:cubicBezTo>
                  <a:cubicBezTo>
                    <a:pt x="1057" y="211"/>
                    <a:pt x="1046" y="218"/>
                    <a:pt x="1034" y="218"/>
                  </a:cubicBezTo>
                  <a:cubicBezTo>
                    <a:pt x="1022" y="218"/>
                    <a:pt x="1012" y="210"/>
                    <a:pt x="1012" y="194"/>
                  </a:cubicBezTo>
                  <a:cubicBezTo>
                    <a:pt x="1012" y="163"/>
                    <a:pt x="1012" y="163"/>
                    <a:pt x="1012" y="163"/>
                  </a:cubicBezTo>
                  <a:cubicBezTo>
                    <a:pt x="1018" y="163"/>
                    <a:pt x="1018" y="163"/>
                    <a:pt x="1018" y="163"/>
                  </a:cubicBezTo>
                  <a:cubicBezTo>
                    <a:pt x="1018" y="194"/>
                    <a:pt x="1018" y="194"/>
                    <a:pt x="1018" y="194"/>
                  </a:cubicBezTo>
                  <a:cubicBezTo>
                    <a:pt x="1018" y="207"/>
                    <a:pt x="1026" y="213"/>
                    <a:pt x="1034" y="213"/>
                  </a:cubicBezTo>
                  <a:cubicBezTo>
                    <a:pt x="1043" y="213"/>
                    <a:pt x="1051" y="207"/>
                    <a:pt x="1051" y="193"/>
                  </a:cubicBezTo>
                  <a:cubicBezTo>
                    <a:pt x="1051" y="163"/>
                    <a:pt x="1051" y="163"/>
                    <a:pt x="1051" y="163"/>
                  </a:cubicBezTo>
                  <a:lnTo>
                    <a:pt x="1057" y="163"/>
                  </a:lnTo>
                  <a:close/>
                  <a:moveTo>
                    <a:pt x="966" y="169"/>
                  </a:moveTo>
                  <a:cubicBezTo>
                    <a:pt x="953" y="169"/>
                    <a:pt x="943" y="178"/>
                    <a:pt x="943" y="191"/>
                  </a:cubicBezTo>
                  <a:cubicBezTo>
                    <a:pt x="943" y="203"/>
                    <a:pt x="953" y="213"/>
                    <a:pt x="966" y="213"/>
                  </a:cubicBezTo>
                  <a:cubicBezTo>
                    <a:pt x="978" y="213"/>
                    <a:pt x="988" y="203"/>
                    <a:pt x="988" y="191"/>
                  </a:cubicBezTo>
                  <a:cubicBezTo>
                    <a:pt x="988" y="178"/>
                    <a:pt x="978" y="169"/>
                    <a:pt x="966" y="169"/>
                  </a:cubicBezTo>
                  <a:close/>
                  <a:moveTo>
                    <a:pt x="966" y="218"/>
                  </a:moveTo>
                  <a:cubicBezTo>
                    <a:pt x="950" y="218"/>
                    <a:pt x="937" y="206"/>
                    <a:pt x="937" y="191"/>
                  </a:cubicBezTo>
                  <a:cubicBezTo>
                    <a:pt x="937" y="175"/>
                    <a:pt x="950" y="163"/>
                    <a:pt x="966" y="163"/>
                  </a:cubicBezTo>
                  <a:cubicBezTo>
                    <a:pt x="982" y="163"/>
                    <a:pt x="994" y="175"/>
                    <a:pt x="994" y="191"/>
                  </a:cubicBezTo>
                  <a:cubicBezTo>
                    <a:pt x="994" y="206"/>
                    <a:pt x="982" y="218"/>
                    <a:pt x="966" y="218"/>
                  </a:cubicBezTo>
                  <a:close/>
                  <a:moveTo>
                    <a:pt x="910" y="170"/>
                  </a:moveTo>
                  <a:cubicBezTo>
                    <a:pt x="906" y="169"/>
                    <a:pt x="905" y="168"/>
                    <a:pt x="903" y="168"/>
                  </a:cubicBezTo>
                  <a:cubicBezTo>
                    <a:pt x="898" y="168"/>
                    <a:pt x="896" y="171"/>
                    <a:pt x="896" y="178"/>
                  </a:cubicBezTo>
                  <a:cubicBezTo>
                    <a:pt x="896" y="181"/>
                    <a:pt x="896" y="181"/>
                    <a:pt x="896" y="181"/>
                  </a:cubicBezTo>
                  <a:cubicBezTo>
                    <a:pt x="902" y="181"/>
                    <a:pt x="902" y="181"/>
                    <a:pt x="902" y="181"/>
                  </a:cubicBezTo>
                  <a:cubicBezTo>
                    <a:pt x="902" y="186"/>
                    <a:pt x="902" y="186"/>
                    <a:pt x="902" y="186"/>
                  </a:cubicBezTo>
                  <a:cubicBezTo>
                    <a:pt x="896" y="186"/>
                    <a:pt x="896" y="186"/>
                    <a:pt x="896" y="186"/>
                  </a:cubicBezTo>
                  <a:cubicBezTo>
                    <a:pt x="896" y="218"/>
                    <a:pt x="896" y="218"/>
                    <a:pt x="896" y="218"/>
                  </a:cubicBezTo>
                  <a:cubicBezTo>
                    <a:pt x="890" y="218"/>
                    <a:pt x="890" y="218"/>
                    <a:pt x="890" y="218"/>
                  </a:cubicBezTo>
                  <a:cubicBezTo>
                    <a:pt x="890" y="186"/>
                    <a:pt x="890" y="186"/>
                    <a:pt x="890" y="186"/>
                  </a:cubicBezTo>
                  <a:cubicBezTo>
                    <a:pt x="884" y="186"/>
                    <a:pt x="884" y="186"/>
                    <a:pt x="884" y="186"/>
                  </a:cubicBezTo>
                  <a:cubicBezTo>
                    <a:pt x="884" y="181"/>
                    <a:pt x="884" y="181"/>
                    <a:pt x="884" y="181"/>
                  </a:cubicBezTo>
                  <a:cubicBezTo>
                    <a:pt x="890" y="181"/>
                    <a:pt x="890" y="181"/>
                    <a:pt x="890" y="181"/>
                  </a:cubicBezTo>
                  <a:cubicBezTo>
                    <a:pt x="890" y="177"/>
                    <a:pt x="890" y="177"/>
                    <a:pt x="890" y="177"/>
                  </a:cubicBezTo>
                  <a:cubicBezTo>
                    <a:pt x="890" y="167"/>
                    <a:pt x="897" y="163"/>
                    <a:pt x="903" y="163"/>
                  </a:cubicBezTo>
                  <a:cubicBezTo>
                    <a:pt x="905" y="163"/>
                    <a:pt x="907" y="163"/>
                    <a:pt x="910" y="164"/>
                  </a:cubicBezTo>
                  <a:lnTo>
                    <a:pt x="910" y="170"/>
                  </a:lnTo>
                  <a:close/>
                  <a:moveTo>
                    <a:pt x="852" y="186"/>
                  </a:moveTo>
                  <a:cubicBezTo>
                    <a:pt x="845" y="186"/>
                    <a:pt x="840" y="192"/>
                    <a:pt x="840" y="200"/>
                  </a:cubicBezTo>
                  <a:cubicBezTo>
                    <a:pt x="840" y="207"/>
                    <a:pt x="845" y="213"/>
                    <a:pt x="852" y="213"/>
                  </a:cubicBezTo>
                  <a:cubicBezTo>
                    <a:pt x="859" y="213"/>
                    <a:pt x="865" y="207"/>
                    <a:pt x="865" y="200"/>
                  </a:cubicBezTo>
                  <a:cubicBezTo>
                    <a:pt x="865" y="192"/>
                    <a:pt x="859" y="186"/>
                    <a:pt x="852" y="186"/>
                  </a:cubicBezTo>
                  <a:close/>
                  <a:moveTo>
                    <a:pt x="852" y="218"/>
                  </a:moveTo>
                  <a:cubicBezTo>
                    <a:pt x="842" y="218"/>
                    <a:pt x="834" y="210"/>
                    <a:pt x="834" y="200"/>
                  </a:cubicBezTo>
                  <a:cubicBezTo>
                    <a:pt x="834" y="189"/>
                    <a:pt x="842" y="181"/>
                    <a:pt x="852" y="181"/>
                  </a:cubicBezTo>
                  <a:cubicBezTo>
                    <a:pt x="863" y="181"/>
                    <a:pt x="871" y="189"/>
                    <a:pt x="871" y="200"/>
                  </a:cubicBezTo>
                  <a:cubicBezTo>
                    <a:pt x="871" y="210"/>
                    <a:pt x="863" y="218"/>
                    <a:pt x="852" y="218"/>
                  </a:cubicBezTo>
                  <a:close/>
                  <a:moveTo>
                    <a:pt x="788" y="189"/>
                  </a:moveTo>
                  <a:cubicBezTo>
                    <a:pt x="788" y="218"/>
                    <a:pt x="788" y="218"/>
                    <a:pt x="788" y="218"/>
                  </a:cubicBezTo>
                  <a:cubicBezTo>
                    <a:pt x="782" y="218"/>
                    <a:pt x="782" y="218"/>
                    <a:pt x="782" y="218"/>
                  </a:cubicBezTo>
                  <a:cubicBezTo>
                    <a:pt x="782" y="189"/>
                    <a:pt x="782" y="189"/>
                    <a:pt x="782" y="189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68" y="163"/>
                    <a:pt x="768" y="163"/>
                    <a:pt x="768" y="163"/>
                  </a:cubicBezTo>
                  <a:cubicBezTo>
                    <a:pt x="785" y="184"/>
                    <a:pt x="785" y="184"/>
                    <a:pt x="785" y="184"/>
                  </a:cubicBezTo>
                  <a:cubicBezTo>
                    <a:pt x="802" y="163"/>
                    <a:pt x="802" y="163"/>
                    <a:pt x="802" y="163"/>
                  </a:cubicBezTo>
                  <a:cubicBezTo>
                    <a:pt x="809" y="163"/>
                    <a:pt x="809" y="163"/>
                    <a:pt x="809" y="163"/>
                  </a:cubicBezTo>
                  <a:lnTo>
                    <a:pt x="788" y="189"/>
                  </a:lnTo>
                  <a:close/>
                  <a:moveTo>
                    <a:pt x="753" y="169"/>
                  </a:moveTo>
                  <a:cubicBezTo>
                    <a:pt x="733" y="169"/>
                    <a:pt x="733" y="169"/>
                    <a:pt x="733" y="169"/>
                  </a:cubicBezTo>
                  <a:cubicBezTo>
                    <a:pt x="733" y="218"/>
                    <a:pt x="733" y="218"/>
                    <a:pt x="733" y="218"/>
                  </a:cubicBezTo>
                  <a:cubicBezTo>
                    <a:pt x="727" y="218"/>
                    <a:pt x="727" y="218"/>
                    <a:pt x="727" y="218"/>
                  </a:cubicBezTo>
                  <a:cubicBezTo>
                    <a:pt x="727" y="169"/>
                    <a:pt x="727" y="169"/>
                    <a:pt x="727" y="169"/>
                  </a:cubicBezTo>
                  <a:cubicBezTo>
                    <a:pt x="707" y="169"/>
                    <a:pt x="707" y="169"/>
                    <a:pt x="707" y="169"/>
                  </a:cubicBezTo>
                  <a:cubicBezTo>
                    <a:pt x="707" y="163"/>
                    <a:pt x="707" y="163"/>
                    <a:pt x="707" y="163"/>
                  </a:cubicBezTo>
                  <a:cubicBezTo>
                    <a:pt x="753" y="163"/>
                    <a:pt x="753" y="163"/>
                    <a:pt x="753" y="163"/>
                  </a:cubicBezTo>
                  <a:lnTo>
                    <a:pt x="753" y="169"/>
                  </a:lnTo>
                  <a:close/>
                  <a:moveTo>
                    <a:pt x="693" y="218"/>
                  </a:moveTo>
                  <a:cubicBezTo>
                    <a:pt x="687" y="218"/>
                    <a:pt x="687" y="218"/>
                    <a:pt x="687" y="218"/>
                  </a:cubicBezTo>
                  <a:cubicBezTo>
                    <a:pt x="687" y="163"/>
                    <a:pt x="687" y="163"/>
                    <a:pt x="687" y="163"/>
                  </a:cubicBezTo>
                  <a:cubicBezTo>
                    <a:pt x="693" y="163"/>
                    <a:pt x="693" y="163"/>
                    <a:pt x="693" y="163"/>
                  </a:cubicBezTo>
                  <a:lnTo>
                    <a:pt x="693" y="218"/>
                  </a:lnTo>
                  <a:close/>
                  <a:moveTo>
                    <a:pt x="667" y="173"/>
                  </a:moveTo>
                  <a:cubicBezTo>
                    <a:pt x="666" y="172"/>
                    <a:pt x="666" y="172"/>
                    <a:pt x="666" y="172"/>
                  </a:cubicBezTo>
                  <a:cubicBezTo>
                    <a:pt x="660" y="169"/>
                    <a:pt x="658" y="169"/>
                    <a:pt x="654" y="169"/>
                  </a:cubicBezTo>
                  <a:cubicBezTo>
                    <a:pt x="649" y="169"/>
                    <a:pt x="644" y="172"/>
                    <a:pt x="644" y="177"/>
                  </a:cubicBezTo>
                  <a:cubicBezTo>
                    <a:pt x="644" y="181"/>
                    <a:pt x="646" y="182"/>
                    <a:pt x="648" y="184"/>
                  </a:cubicBezTo>
                  <a:cubicBezTo>
                    <a:pt x="649" y="185"/>
                    <a:pt x="650" y="185"/>
                    <a:pt x="652" y="186"/>
                  </a:cubicBezTo>
                  <a:cubicBezTo>
                    <a:pt x="653" y="187"/>
                    <a:pt x="655" y="187"/>
                    <a:pt x="656" y="188"/>
                  </a:cubicBezTo>
                  <a:cubicBezTo>
                    <a:pt x="662" y="190"/>
                    <a:pt x="669" y="193"/>
                    <a:pt x="669" y="203"/>
                  </a:cubicBezTo>
                  <a:cubicBezTo>
                    <a:pt x="669" y="212"/>
                    <a:pt x="662" y="218"/>
                    <a:pt x="653" y="218"/>
                  </a:cubicBezTo>
                  <a:cubicBezTo>
                    <a:pt x="649" y="218"/>
                    <a:pt x="644" y="217"/>
                    <a:pt x="639" y="214"/>
                  </a:cubicBezTo>
                  <a:cubicBezTo>
                    <a:pt x="639" y="206"/>
                    <a:pt x="639" y="206"/>
                    <a:pt x="639" y="206"/>
                  </a:cubicBezTo>
                  <a:cubicBezTo>
                    <a:pt x="640" y="207"/>
                    <a:pt x="640" y="207"/>
                    <a:pt x="640" y="207"/>
                  </a:cubicBezTo>
                  <a:cubicBezTo>
                    <a:pt x="646" y="211"/>
                    <a:pt x="649" y="213"/>
                    <a:pt x="653" y="213"/>
                  </a:cubicBezTo>
                  <a:cubicBezTo>
                    <a:pt x="659" y="213"/>
                    <a:pt x="663" y="208"/>
                    <a:pt x="663" y="203"/>
                  </a:cubicBezTo>
                  <a:cubicBezTo>
                    <a:pt x="663" y="200"/>
                    <a:pt x="661" y="198"/>
                    <a:pt x="659" y="196"/>
                  </a:cubicBezTo>
                  <a:cubicBezTo>
                    <a:pt x="658" y="195"/>
                    <a:pt x="657" y="195"/>
                    <a:pt x="656" y="194"/>
                  </a:cubicBezTo>
                  <a:cubicBezTo>
                    <a:pt x="654" y="193"/>
                    <a:pt x="653" y="193"/>
                    <a:pt x="651" y="192"/>
                  </a:cubicBezTo>
                  <a:cubicBezTo>
                    <a:pt x="645" y="190"/>
                    <a:pt x="638" y="187"/>
                    <a:pt x="638" y="178"/>
                  </a:cubicBezTo>
                  <a:cubicBezTo>
                    <a:pt x="638" y="169"/>
                    <a:pt x="645" y="163"/>
                    <a:pt x="654" y="163"/>
                  </a:cubicBezTo>
                  <a:cubicBezTo>
                    <a:pt x="658" y="163"/>
                    <a:pt x="662" y="164"/>
                    <a:pt x="667" y="166"/>
                  </a:cubicBezTo>
                  <a:lnTo>
                    <a:pt x="667" y="173"/>
                  </a:lnTo>
                  <a:close/>
                  <a:moveTo>
                    <a:pt x="592" y="187"/>
                  </a:moveTo>
                  <a:cubicBezTo>
                    <a:pt x="600" y="187"/>
                    <a:pt x="600" y="187"/>
                    <a:pt x="600" y="187"/>
                  </a:cubicBezTo>
                  <a:cubicBezTo>
                    <a:pt x="608" y="187"/>
                    <a:pt x="612" y="184"/>
                    <a:pt x="612" y="178"/>
                  </a:cubicBezTo>
                  <a:cubicBezTo>
                    <a:pt x="612" y="173"/>
                    <a:pt x="609" y="169"/>
                    <a:pt x="599" y="169"/>
                  </a:cubicBezTo>
                  <a:cubicBezTo>
                    <a:pt x="592" y="169"/>
                    <a:pt x="592" y="169"/>
                    <a:pt x="592" y="169"/>
                  </a:cubicBezTo>
                  <a:lnTo>
                    <a:pt x="592" y="187"/>
                  </a:lnTo>
                  <a:close/>
                  <a:moveTo>
                    <a:pt x="600" y="163"/>
                  </a:moveTo>
                  <a:cubicBezTo>
                    <a:pt x="614" y="163"/>
                    <a:pt x="619" y="170"/>
                    <a:pt x="619" y="178"/>
                  </a:cubicBezTo>
                  <a:cubicBezTo>
                    <a:pt x="619" y="184"/>
                    <a:pt x="616" y="188"/>
                    <a:pt x="610" y="191"/>
                  </a:cubicBezTo>
                  <a:cubicBezTo>
                    <a:pt x="612" y="193"/>
                    <a:pt x="614" y="195"/>
                    <a:pt x="615" y="198"/>
                  </a:cubicBezTo>
                  <a:cubicBezTo>
                    <a:pt x="628" y="218"/>
                    <a:pt x="628" y="218"/>
                    <a:pt x="628" y="218"/>
                  </a:cubicBezTo>
                  <a:cubicBezTo>
                    <a:pt x="621" y="218"/>
                    <a:pt x="621" y="218"/>
                    <a:pt x="621" y="218"/>
                  </a:cubicBezTo>
                  <a:cubicBezTo>
                    <a:pt x="612" y="203"/>
                    <a:pt x="612" y="203"/>
                    <a:pt x="612" y="203"/>
                  </a:cubicBezTo>
                  <a:cubicBezTo>
                    <a:pt x="606" y="193"/>
                    <a:pt x="604" y="193"/>
                    <a:pt x="598" y="193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86" y="218"/>
                    <a:pt x="586" y="218"/>
                    <a:pt x="586" y="218"/>
                  </a:cubicBezTo>
                  <a:cubicBezTo>
                    <a:pt x="586" y="163"/>
                    <a:pt x="586" y="163"/>
                    <a:pt x="586" y="163"/>
                  </a:cubicBezTo>
                  <a:lnTo>
                    <a:pt x="600" y="163"/>
                  </a:lnTo>
                  <a:close/>
                  <a:moveTo>
                    <a:pt x="568" y="169"/>
                  </a:moveTo>
                  <a:cubicBezTo>
                    <a:pt x="544" y="169"/>
                    <a:pt x="544" y="169"/>
                    <a:pt x="544" y="169"/>
                  </a:cubicBezTo>
                  <a:cubicBezTo>
                    <a:pt x="544" y="188"/>
                    <a:pt x="544" y="188"/>
                    <a:pt x="544" y="188"/>
                  </a:cubicBezTo>
                  <a:cubicBezTo>
                    <a:pt x="568" y="188"/>
                    <a:pt x="568" y="188"/>
                    <a:pt x="568" y="188"/>
                  </a:cubicBezTo>
                  <a:cubicBezTo>
                    <a:pt x="568" y="193"/>
                    <a:pt x="568" y="193"/>
                    <a:pt x="568" y="193"/>
                  </a:cubicBezTo>
                  <a:cubicBezTo>
                    <a:pt x="544" y="193"/>
                    <a:pt x="544" y="193"/>
                    <a:pt x="544" y="193"/>
                  </a:cubicBezTo>
                  <a:cubicBezTo>
                    <a:pt x="544" y="212"/>
                    <a:pt x="544" y="212"/>
                    <a:pt x="544" y="212"/>
                  </a:cubicBezTo>
                  <a:cubicBezTo>
                    <a:pt x="569" y="212"/>
                    <a:pt x="569" y="212"/>
                    <a:pt x="569" y="212"/>
                  </a:cubicBezTo>
                  <a:cubicBezTo>
                    <a:pt x="569" y="218"/>
                    <a:pt x="569" y="218"/>
                    <a:pt x="569" y="218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8" y="163"/>
                    <a:pt x="538" y="163"/>
                    <a:pt x="538" y="163"/>
                  </a:cubicBezTo>
                  <a:cubicBezTo>
                    <a:pt x="568" y="163"/>
                    <a:pt x="568" y="163"/>
                    <a:pt x="568" y="163"/>
                  </a:cubicBezTo>
                  <a:lnTo>
                    <a:pt x="568" y="169"/>
                  </a:lnTo>
                  <a:close/>
                  <a:moveTo>
                    <a:pt x="502" y="218"/>
                  </a:moveTo>
                  <a:cubicBezTo>
                    <a:pt x="499" y="218"/>
                    <a:pt x="499" y="218"/>
                    <a:pt x="499" y="218"/>
                  </a:cubicBezTo>
                  <a:cubicBezTo>
                    <a:pt x="476" y="163"/>
                    <a:pt x="476" y="163"/>
                    <a:pt x="476" y="163"/>
                  </a:cubicBezTo>
                  <a:cubicBezTo>
                    <a:pt x="483" y="163"/>
                    <a:pt x="483" y="163"/>
                    <a:pt x="483" y="163"/>
                  </a:cubicBezTo>
                  <a:cubicBezTo>
                    <a:pt x="501" y="206"/>
                    <a:pt x="501" y="206"/>
                    <a:pt x="501" y="206"/>
                  </a:cubicBezTo>
                  <a:cubicBezTo>
                    <a:pt x="518" y="163"/>
                    <a:pt x="518" y="163"/>
                    <a:pt x="518" y="163"/>
                  </a:cubicBezTo>
                  <a:cubicBezTo>
                    <a:pt x="525" y="163"/>
                    <a:pt x="525" y="163"/>
                    <a:pt x="525" y="163"/>
                  </a:cubicBezTo>
                  <a:lnTo>
                    <a:pt x="502" y="218"/>
                  </a:lnTo>
                  <a:close/>
                  <a:moveTo>
                    <a:pt x="463" y="218"/>
                  </a:moveTo>
                  <a:cubicBezTo>
                    <a:pt x="457" y="218"/>
                    <a:pt x="457" y="218"/>
                    <a:pt x="457" y="218"/>
                  </a:cubicBezTo>
                  <a:cubicBezTo>
                    <a:pt x="457" y="163"/>
                    <a:pt x="457" y="163"/>
                    <a:pt x="457" y="163"/>
                  </a:cubicBezTo>
                  <a:cubicBezTo>
                    <a:pt x="463" y="163"/>
                    <a:pt x="463" y="163"/>
                    <a:pt x="463" y="163"/>
                  </a:cubicBezTo>
                  <a:lnTo>
                    <a:pt x="463" y="218"/>
                  </a:lnTo>
                  <a:close/>
                  <a:moveTo>
                    <a:pt x="436" y="218"/>
                  </a:moveTo>
                  <a:cubicBezTo>
                    <a:pt x="431" y="218"/>
                    <a:pt x="431" y="218"/>
                    <a:pt x="431" y="218"/>
                  </a:cubicBezTo>
                  <a:cubicBezTo>
                    <a:pt x="393" y="174"/>
                    <a:pt x="393" y="174"/>
                    <a:pt x="393" y="174"/>
                  </a:cubicBezTo>
                  <a:cubicBezTo>
                    <a:pt x="393" y="218"/>
                    <a:pt x="393" y="218"/>
                    <a:pt x="393" y="218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7" y="163"/>
                    <a:pt x="387" y="163"/>
                    <a:pt x="387" y="163"/>
                  </a:cubicBezTo>
                  <a:cubicBezTo>
                    <a:pt x="392" y="163"/>
                    <a:pt x="392" y="163"/>
                    <a:pt x="392" y="163"/>
                  </a:cubicBezTo>
                  <a:cubicBezTo>
                    <a:pt x="430" y="207"/>
                    <a:pt x="430" y="207"/>
                    <a:pt x="430" y="207"/>
                  </a:cubicBezTo>
                  <a:cubicBezTo>
                    <a:pt x="430" y="163"/>
                    <a:pt x="430" y="163"/>
                    <a:pt x="430" y="163"/>
                  </a:cubicBezTo>
                  <a:cubicBezTo>
                    <a:pt x="436" y="163"/>
                    <a:pt x="436" y="163"/>
                    <a:pt x="436" y="163"/>
                  </a:cubicBezTo>
                  <a:lnTo>
                    <a:pt x="436" y="218"/>
                  </a:lnTo>
                  <a:close/>
                  <a:moveTo>
                    <a:pt x="370" y="163"/>
                  </a:moveTo>
                  <a:cubicBezTo>
                    <a:pt x="370" y="193"/>
                    <a:pt x="370" y="193"/>
                    <a:pt x="370" y="193"/>
                  </a:cubicBezTo>
                  <a:cubicBezTo>
                    <a:pt x="370" y="211"/>
                    <a:pt x="358" y="218"/>
                    <a:pt x="347" y="218"/>
                  </a:cubicBezTo>
                  <a:cubicBezTo>
                    <a:pt x="335" y="218"/>
                    <a:pt x="324" y="210"/>
                    <a:pt x="324" y="194"/>
                  </a:cubicBezTo>
                  <a:cubicBezTo>
                    <a:pt x="324" y="163"/>
                    <a:pt x="324" y="163"/>
                    <a:pt x="324" y="163"/>
                  </a:cubicBezTo>
                  <a:cubicBezTo>
                    <a:pt x="330" y="163"/>
                    <a:pt x="330" y="163"/>
                    <a:pt x="330" y="163"/>
                  </a:cubicBezTo>
                  <a:cubicBezTo>
                    <a:pt x="330" y="194"/>
                    <a:pt x="330" y="194"/>
                    <a:pt x="330" y="194"/>
                  </a:cubicBezTo>
                  <a:cubicBezTo>
                    <a:pt x="330" y="207"/>
                    <a:pt x="338" y="213"/>
                    <a:pt x="347" y="213"/>
                  </a:cubicBezTo>
                  <a:cubicBezTo>
                    <a:pt x="355" y="213"/>
                    <a:pt x="364" y="207"/>
                    <a:pt x="364" y="193"/>
                  </a:cubicBezTo>
                  <a:cubicBezTo>
                    <a:pt x="364" y="163"/>
                    <a:pt x="364" y="163"/>
                    <a:pt x="364" y="163"/>
                  </a:cubicBezTo>
                  <a:lnTo>
                    <a:pt x="370" y="163"/>
                  </a:lnTo>
                  <a:close/>
                  <a:moveTo>
                    <a:pt x="1483" y="56"/>
                  </a:moveTo>
                  <a:cubicBezTo>
                    <a:pt x="1483" y="83"/>
                    <a:pt x="1462" y="104"/>
                    <a:pt x="1435" y="104"/>
                  </a:cubicBezTo>
                  <a:cubicBezTo>
                    <a:pt x="1407" y="104"/>
                    <a:pt x="1386" y="83"/>
                    <a:pt x="1386" y="56"/>
                  </a:cubicBezTo>
                  <a:cubicBezTo>
                    <a:pt x="1386" y="29"/>
                    <a:pt x="1407" y="8"/>
                    <a:pt x="1435" y="8"/>
                  </a:cubicBezTo>
                  <a:cubicBezTo>
                    <a:pt x="1462" y="8"/>
                    <a:pt x="1483" y="29"/>
                    <a:pt x="1483" y="56"/>
                  </a:cubicBezTo>
                  <a:close/>
                  <a:moveTo>
                    <a:pt x="1492" y="56"/>
                  </a:moveTo>
                  <a:cubicBezTo>
                    <a:pt x="1492" y="25"/>
                    <a:pt x="1467" y="0"/>
                    <a:pt x="1434" y="0"/>
                  </a:cubicBezTo>
                  <a:cubicBezTo>
                    <a:pt x="1402" y="0"/>
                    <a:pt x="1377" y="25"/>
                    <a:pt x="1377" y="56"/>
                  </a:cubicBezTo>
                  <a:cubicBezTo>
                    <a:pt x="1377" y="87"/>
                    <a:pt x="1402" y="111"/>
                    <a:pt x="1434" y="111"/>
                  </a:cubicBezTo>
                  <a:cubicBezTo>
                    <a:pt x="1467" y="111"/>
                    <a:pt x="1492" y="87"/>
                    <a:pt x="1492" y="56"/>
                  </a:cubicBezTo>
                  <a:close/>
                  <a:moveTo>
                    <a:pt x="1369" y="2"/>
                  </a:moveTo>
                  <a:cubicBezTo>
                    <a:pt x="1279" y="2"/>
                    <a:pt x="1279" y="2"/>
                    <a:pt x="1279" y="2"/>
                  </a:cubicBezTo>
                  <a:cubicBezTo>
                    <a:pt x="1279" y="9"/>
                    <a:pt x="1279" y="9"/>
                    <a:pt x="1279" y="9"/>
                  </a:cubicBezTo>
                  <a:cubicBezTo>
                    <a:pt x="1320" y="9"/>
                    <a:pt x="1320" y="9"/>
                    <a:pt x="1320" y="9"/>
                  </a:cubicBezTo>
                  <a:cubicBezTo>
                    <a:pt x="1320" y="110"/>
                    <a:pt x="1320" y="110"/>
                    <a:pt x="1320" y="110"/>
                  </a:cubicBezTo>
                  <a:cubicBezTo>
                    <a:pt x="1328" y="110"/>
                    <a:pt x="1328" y="110"/>
                    <a:pt x="1328" y="110"/>
                  </a:cubicBezTo>
                  <a:cubicBezTo>
                    <a:pt x="1328" y="9"/>
                    <a:pt x="1328" y="9"/>
                    <a:pt x="1328" y="9"/>
                  </a:cubicBezTo>
                  <a:cubicBezTo>
                    <a:pt x="1369" y="9"/>
                    <a:pt x="1369" y="9"/>
                    <a:pt x="1369" y="9"/>
                  </a:cubicBezTo>
                  <a:lnTo>
                    <a:pt x="1369" y="2"/>
                  </a:lnTo>
                  <a:close/>
                  <a:moveTo>
                    <a:pt x="1256" y="7"/>
                  </a:moveTo>
                  <a:cubicBezTo>
                    <a:pt x="1248" y="3"/>
                    <a:pt x="1239" y="0"/>
                    <a:pt x="1231" y="0"/>
                  </a:cubicBezTo>
                  <a:cubicBezTo>
                    <a:pt x="1214" y="0"/>
                    <a:pt x="1200" y="13"/>
                    <a:pt x="1200" y="29"/>
                  </a:cubicBezTo>
                  <a:cubicBezTo>
                    <a:pt x="1200" y="65"/>
                    <a:pt x="1251" y="51"/>
                    <a:pt x="1251" y="82"/>
                  </a:cubicBezTo>
                  <a:cubicBezTo>
                    <a:pt x="1251" y="94"/>
                    <a:pt x="1241" y="104"/>
                    <a:pt x="1229" y="104"/>
                  </a:cubicBezTo>
                  <a:cubicBezTo>
                    <a:pt x="1220" y="104"/>
                    <a:pt x="1213" y="101"/>
                    <a:pt x="1201" y="92"/>
                  </a:cubicBezTo>
                  <a:cubicBezTo>
                    <a:pt x="1201" y="102"/>
                    <a:pt x="1201" y="102"/>
                    <a:pt x="1201" y="102"/>
                  </a:cubicBezTo>
                  <a:cubicBezTo>
                    <a:pt x="1211" y="108"/>
                    <a:pt x="1220" y="111"/>
                    <a:pt x="1229" y="111"/>
                  </a:cubicBezTo>
                  <a:cubicBezTo>
                    <a:pt x="1247" y="111"/>
                    <a:pt x="1261" y="98"/>
                    <a:pt x="1261" y="82"/>
                  </a:cubicBezTo>
                  <a:cubicBezTo>
                    <a:pt x="1261" y="44"/>
                    <a:pt x="1209" y="58"/>
                    <a:pt x="1209" y="29"/>
                  </a:cubicBezTo>
                  <a:cubicBezTo>
                    <a:pt x="1209" y="17"/>
                    <a:pt x="1219" y="8"/>
                    <a:pt x="1232" y="8"/>
                  </a:cubicBezTo>
                  <a:cubicBezTo>
                    <a:pt x="1239" y="8"/>
                    <a:pt x="1245" y="10"/>
                    <a:pt x="1256" y="16"/>
                  </a:cubicBezTo>
                  <a:lnTo>
                    <a:pt x="1256" y="7"/>
                  </a:lnTo>
                  <a:close/>
                  <a:moveTo>
                    <a:pt x="1165" y="2"/>
                  </a:moveTo>
                  <a:cubicBezTo>
                    <a:pt x="1156" y="2"/>
                    <a:pt x="1156" y="2"/>
                    <a:pt x="1156" y="2"/>
                  </a:cubicBezTo>
                  <a:cubicBezTo>
                    <a:pt x="1156" y="110"/>
                    <a:pt x="1156" y="110"/>
                    <a:pt x="1156" y="110"/>
                  </a:cubicBezTo>
                  <a:cubicBezTo>
                    <a:pt x="1165" y="110"/>
                    <a:pt x="1165" y="110"/>
                    <a:pt x="1165" y="110"/>
                  </a:cubicBezTo>
                  <a:lnTo>
                    <a:pt x="1165" y="2"/>
                  </a:lnTo>
                  <a:close/>
                  <a:moveTo>
                    <a:pt x="1068" y="9"/>
                  </a:moveTo>
                  <a:cubicBezTo>
                    <a:pt x="1089" y="9"/>
                    <a:pt x="1089" y="9"/>
                    <a:pt x="1089" y="9"/>
                  </a:cubicBezTo>
                  <a:cubicBezTo>
                    <a:pt x="1108" y="9"/>
                    <a:pt x="1115" y="19"/>
                    <a:pt x="1115" y="31"/>
                  </a:cubicBezTo>
                  <a:cubicBezTo>
                    <a:pt x="1115" y="43"/>
                    <a:pt x="1108" y="52"/>
                    <a:pt x="1088" y="52"/>
                  </a:cubicBezTo>
                  <a:cubicBezTo>
                    <a:pt x="1068" y="52"/>
                    <a:pt x="1068" y="52"/>
                    <a:pt x="1068" y="52"/>
                  </a:cubicBezTo>
                  <a:lnTo>
                    <a:pt x="1068" y="9"/>
                  </a:lnTo>
                  <a:close/>
                  <a:moveTo>
                    <a:pt x="1059" y="2"/>
                  </a:moveTo>
                  <a:cubicBezTo>
                    <a:pt x="1059" y="110"/>
                    <a:pt x="1059" y="110"/>
                    <a:pt x="1059" y="110"/>
                  </a:cubicBezTo>
                  <a:cubicBezTo>
                    <a:pt x="1068" y="110"/>
                    <a:pt x="1068" y="110"/>
                    <a:pt x="1068" y="110"/>
                  </a:cubicBezTo>
                  <a:cubicBezTo>
                    <a:pt x="1068" y="59"/>
                    <a:pt x="1068" y="59"/>
                    <a:pt x="1068" y="59"/>
                  </a:cubicBezTo>
                  <a:cubicBezTo>
                    <a:pt x="1088" y="59"/>
                    <a:pt x="1088" y="59"/>
                    <a:pt x="1088" y="59"/>
                  </a:cubicBezTo>
                  <a:cubicBezTo>
                    <a:pt x="1116" y="59"/>
                    <a:pt x="1125" y="44"/>
                    <a:pt x="1125" y="30"/>
                  </a:cubicBezTo>
                  <a:cubicBezTo>
                    <a:pt x="1125" y="15"/>
                    <a:pt x="1115" y="2"/>
                    <a:pt x="1089" y="2"/>
                  </a:cubicBezTo>
                  <a:lnTo>
                    <a:pt x="1059" y="2"/>
                  </a:lnTo>
                  <a:close/>
                  <a:moveTo>
                    <a:pt x="1018" y="56"/>
                  </a:moveTo>
                  <a:cubicBezTo>
                    <a:pt x="1018" y="83"/>
                    <a:pt x="997" y="104"/>
                    <a:pt x="970" y="104"/>
                  </a:cubicBezTo>
                  <a:cubicBezTo>
                    <a:pt x="943" y="104"/>
                    <a:pt x="922" y="83"/>
                    <a:pt x="922" y="56"/>
                  </a:cubicBezTo>
                  <a:cubicBezTo>
                    <a:pt x="922" y="29"/>
                    <a:pt x="943" y="8"/>
                    <a:pt x="970" y="8"/>
                  </a:cubicBezTo>
                  <a:cubicBezTo>
                    <a:pt x="997" y="8"/>
                    <a:pt x="1018" y="29"/>
                    <a:pt x="1018" y="56"/>
                  </a:cubicBezTo>
                  <a:close/>
                  <a:moveTo>
                    <a:pt x="1027" y="56"/>
                  </a:moveTo>
                  <a:cubicBezTo>
                    <a:pt x="1027" y="25"/>
                    <a:pt x="1002" y="0"/>
                    <a:pt x="970" y="0"/>
                  </a:cubicBezTo>
                  <a:cubicBezTo>
                    <a:pt x="938" y="0"/>
                    <a:pt x="913" y="25"/>
                    <a:pt x="913" y="56"/>
                  </a:cubicBezTo>
                  <a:cubicBezTo>
                    <a:pt x="913" y="87"/>
                    <a:pt x="938" y="111"/>
                    <a:pt x="970" y="111"/>
                  </a:cubicBezTo>
                  <a:cubicBezTo>
                    <a:pt x="1002" y="111"/>
                    <a:pt x="1027" y="87"/>
                    <a:pt x="1027" y="56"/>
                  </a:cubicBezTo>
                  <a:close/>
                  <a:moveTo>
                    <a:pt x="877" y="2"/>
                  </a:moveTo>
                  <a:cubicBezTo>
                    <a:pt x="868" y="2"/>
                    <a:pt x="868" y="2"/>
                    <a:pt x="868" y="2"/>
                  </a:cubicBezTo>
                  <a:cubicBezTo>
                    <a:pt x="868" y="110"/>
                    <a:pt x="868" y="110"/>
                    <a:pt x="868" y="110"/>
                  </a:cubicBezTo>
                  <a:cubicBezTo>
                    <a:pt x="877" y="110"/>
                    <a:pt x="877" y="110"/>
                    <a:pt x="877" y="110"/>
                  </a:cubicBezTo>
                  <a:lnTo>
                    <a:pt x="877" y="2"/>
                  </a:lnTo>
                  <a:close/>
                  <a:moveTo>
                    <a:pt x="787" y="2"/>
                  </a:moveTo>
                  <a:cubicBezTo>
                    <a:pt x="778" y="2"/>
                    <a:pt x="778" y="2"/>
                    <a:pt x="778" y="2"/>
                  </a:cubicBezTo>
                  <a:cubicBezTo>
                    <a:pt x="778" y="110"/>
                    <a:pt x="778" y="110"/>
                    <a:pt x="778" y="110"/>
                  </a:cubicBezTo>
                  <a:cubicBezTo>
                    <a:pt x="840" y="110"/>
                    <a:pt x="840" y="110"/>
                    <a:pt x="840" y="110"/>
                  </a:cubicBezTo>
                  <a:cubicBezTo>
                    <a:pt x="840" y="103"/>
                    <a:pt x="840" y="103"/>
                    <a:pt x="840" y="103"/>
                  </a:cubicBezTo>
                  <a:cubicBezTo>
                    <a:pt x="787" y="103"/>
                    <a:pt x="787" y="103"/>
                    <a:pt x="787" y="103"/>
                  </a:cubicBezTo>
                  <a:lnTo>
                    <a:pt x="787" y="2"/>
                  </a:lnTo>
                  <a:close/>
                  <a:moveTo>
                    <a:pt x="750" y="2"/>
                  </a:moveTo>
                  <a:cubicBezTo>
                    <a:pt x="740" y="2"/>
                    <a:pt x="740" y="2"/>
                    <a:pt x="740" y="2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667" y="2"/>
                    <a:pt x="667" y="2"/>
                    <a:pt x="667" y="2"/>
                  </a:cubicBezTo>
                  <a:cubicBezTo>
                    <a:pt x="657" y="2"/>
                    <a:pt x="657" y="2"/>
                    <a:pt x="657" y="2"/>
                  </a:cubicBezTo>
                  <a:cubicBezTo>
                    <a:pt x="699" y="52"/>
                    <a:pt x="699" y="52"/>
                    <a:pt x="699" y="52"/>
                  </a:cubicBezTo>
                  <a:cubicBezTo>
                    <a:pt x="699" y="110"/>
                    <a:pt x="699" y="110"/>
                    <a:pt x="699" y="110"/>
                  </a:cubicBezTo>
                  <a:cubicBezTo>
                    <a:pt x="708" y="110"/>
                    <a:pt x="708" y="110"/>
                    <a:pt x="708" y="110"/>
                  </a:cubicBezTo>
                  <a:cubicBezTo>
                    <a:pt x="708" y="52"/>
                    <a:pt x="708" y="52"/>
                    <a:pt x="708" y="52"/>
                  </a:cubicBezTo>
                  <a:lnTo>
                    <a:pt x="750" y="2"/>
                  </a:lnTo>
                  <a:close/>
                  <a:moveTo>
                    <a:pt x="593" y="2"/>
                  </a:moveTo>
                  <a:cubicBezTo>
                    <a:pt x="584" y="2"/>
                    <a:pt x="584" y="2"/>
                    <a:pt x="584" y="2"/>
                  </a:cubicBezTo>
                  <a:cubicBezTo>
                    <a:pt x="584" y="96"/>
                    <a:pt x="584" y="96"/>
                    <a:pt x="584" y="96"/>
                  </a:cubicBezTo>
                  <a:cubicBezTo>
                    <a:pt x="502" y="2"/>
                    <a:pt x="502" y="2"/>
                    <a:pt x="502" y="2"/>
                  </a:cubicBezTo>
                  <a:cubicBezTo>
                    <a:pt x="495" y="2"/>
                    <a:pt x="495" y="2"/>
                    <a:pt x="495" y="2"/>
                  </a:cubicBezTo>
                  <a:cubicBezTo>
                    <a:pt x="495" y="110"/>
                    <a:pt x="495" y="110"/>
                    <a:pt x="495" y="110"/>
                  </a:cubicBezTo>
                  <a:cubicBezTo>
                    <a:pt x="503" y="110"/>
                    <a:pt x="503" y="110"/>
                    <a:pt x="503" y="110"/>
                  </a:cubicBezTo>
                  <a:cubicBezTo>
                    <a:pt x="503" y="15"/>
                    <a:pt x="503" y="15"/>
                    <a:pt x="503" y="15"/>
                  </a:cubicBezTo>
                  <a:cubicBezTo>
                    <a:pt x="586" y="110"/>
                    <a:pt x="586" y="110"/>
                    <a:pt x="586" y="110"/>
                  </a:cubicBezTo>
                  <a:cubicBezTo>
                    <a:pt x="593" y="110"/>
                    <a:pt x="593" y="110"/>
                    <a:pt x="593" y="110"/>
                  </a:cubicBezTo>
                  <a:lnTo>
                    <a:pt x="593" y="2"/>
                  </a:lnTo>
                  <a:close/>
                  <a:moveTo>
                    <a:pt x="448" y="2"/>
                  </a:moveTo>
                  <a:cubicBezTo>
                    <a:pt x="448" y="61"/>
                    <a:pt x="448" y="61"/>
                    <a:pt x="448" y="61"/>
                  </a:cubicBezTo>
                  <a:cubicBezTo>
                    <a:pt x="448" y="92"/>
                    <a:pt x="430" y="104"/>
                    <a:pt x="411" y="104"/>
                  </a:cubicBezTo>
                  <a:cubicBezTo>
                    <a:pt x="392" y="104"/>
                    <a:pt x="375" y="91"/>
                    <a:pt x="375" y="62"/>
                  </a:cubicBezTo>
                  <a:cubicBezTo>
                    <a:pt x="375" y="2"/>
                    <a:pt x="375" y="2"/>
                    <a:pt x="375" y="2"/>
                  </a:cubicBezTo>
                  <a:cubicBezTo>
                    <a:pt x="366" y="2"/>
                    <a:pt x="366" y="2"/>
                    <a:pt x="366" y="2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95"/>
                    <a:pt x="387" y="111"/>
                    <a:pt x="411" y="111"/>
                  </a:cubicBezTo>
                  <a:cubicBezTo>
                    <a:pt x="433" y="111"/>
                    <a:pt x="457" y="98"/>
                    <a:pt x="457" y="61"/>
                  </a:cubicBezTo>
                  <a:cubicBezTo>
                    <a:pt x="457" y="2"/>
                    <a:pt x="457" y="2"/>
                    <a:pt x="457" y="2"/>
                  </a:cubicBezTo>
                  <a:lnTo>
                    <a:pt x="448" y="2"/>
                  </a:lnTo>
                  <a:close/>
                  <a:moveTo>
                    <a:pt x="287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287" y="103"/>
                    <a:pt x="287" y="103"/>
                    <a:pt x="287" y="103"/>
                  </a:cubicBezTo>
                  <a:lnTo>
                    <a:pt x="287" y="2"/>
                  </a:lnTo>
                  <a:close/>
                  <a:moveTo>
                    <a:pt x="231" y="2"/>
                  </a:moveTo>
                  <a:cubicBezTo>
                    <a:pt x="231" y="61"/>
                    <a:pt x="231" y="61"/>
                    <a:pt x="231" y="61"/>
                  </a:cubicBezTo>
                  <a:cubicBezTo>
                    <a:pt x="231" y="92"/>
                    <a:pt x="213" y="104"/>
                    <a:pt x="194" y="104"/>
                  </a:cubicBezTo>
                  <a:cubicBezTo>
                    <a:pt x="175" y="104"/>
                    <a:pt x="157" y="91"/>
                    <a:pt x="157" y="6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95"/>
                    <a:pt x="170" y="111"/>
                    <a:pt x="194" y="111"/>
                  </a:cubicBezTo>
                  <a:cubicBezTo>
                    <a:pt x="216" y="111"/>
                    <a:pt x="240" y="98"/>
                    <a:pt x="240" y="61"/>
                  </a:cubicBezTo>
                  <a:cubicBezTo>
                    <a:pt x="240" y="2"/>
                    <a:pt x="240" y="2"/>
                    <a:pt x="240" y="2"/>
                  </a:cubicBezTo>
                  <a:lnTo>
                    <a:pt x="231" y="2"/>
                  </a:lnTo>
                  <a:close/>
                  <a:moveTo>
                    <a:pt x="106" y="56"/>
                  </a:moveTo>
                  <a:cubicBezTo>
                    <a:pt x="106" y="83"/>
                    <a:pt x="85" y="104"/>
                    <a:pt x="58" y="104"/>
                  </a:cubicBezTo>
                  <a:cubicBezTo>
                    <a:pt x="31" y="104"/>
                    <a:pt x="9" y="83"/>
                    <a:pt x="9" y="56"/>
                  </a:cubicBezTo>
                  <a:cubicBezTo>
                    <a:pt x="9" y="29"/>
                    <a:pt x="31" y="8"/>
                    <a:pt x="58" y="8"/>
                  </a:cubicBezTo>
                  <a:cubicBezTo>
                    <a:pt x="85" y="8"/>
                    <a:pt x="106" y="29"/>
                    <a:pt x="106" y="56"/>
                  </a:cubicBezTo>
                  <a:close/>
                  <a:moveTo>
                    <a:pt x="115" y="56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87"/>
                    <a:pt x="26" y="111"/>
                    <a:pt x="58" y="111"/>
                  </a:cubicBezTo>
                  <a:cubicBezTo>
                    <a:pt x="90" y="111"/>
                    <a:pt x="115" y="87"/>
                    <a:pt x="115" y="5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49" name="Date Placeholder 100"/>
          <p:cNvSpPr>
            <a:spLocks noGrp="1"/>
          </p:cNvSpPr>
          <p:nvPr>
            <p:ph type="dt" sz="half" idx="2"/>
          </p:nvPr>
        </p:nvSpPr>
        <p:spPr>
          <a:xfrm>
            <a:off x="5307496" y="6343989"/>
            <a:ext cx="10713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3887E7F-C81B-4D98-94F5-5C9433FC2F7D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150" name="Footer Placeholder 101"/>
          <p:cNvSpPr>
            <a:spLocks noGrp="1"/>
          </p:cNvSpPr>
          <p:nvPr>
            <p:ph type="ftr" sz="quarter" idx="3"/>
          </p:nvPr>
        </p:nvSpPr>
        <p:spPr>
          <a:xfrm>
            <a:off x="302755" y="6343989"/>
            <a:ext cx="4605938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155" name="Title Placeholder 154"/>
          <p:cNvSpPr>
            <a:spLocks noGrp="1"/>
          </p:cNvSpPr>
          <p:nvPr>
            <p:ph type="title"/>
          </p:nvPr>
        </p:nvSpPr>
        <p:spPr>
          <a:xfrm>
            <a:off x="302755" y="1683713"/>
            <a:ext cx="858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56" name="Text Placeholder 155"/>
          <p:cNvSpPr>
            <a:spLocks noGrp="1"/>
          </p:cNvSpPr>
          <p:nvPr>
            <p:ph type="body" idx="1"/>
          </p:nvPr>
        </p:nvSpPr>
        <p:spPr>
          <a:xfrm>
            <a:off x="298449" y="3009276"/>
            <a:ext cx="8583899" cy="293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2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9" r:id="rId2"/>
  </p:sldLayoutIdLst>
  <p:transition spd="slow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cap="all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9pPr>
    </p:titleStyle>
    <p:bodyStyle>
      <a:lvl1pPr marL="342900" indent="-180000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180000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>
          <a:solidFill>
            <a:schemeClr val="tx1"/>
          </a:solidFill>
          <a:latin typeface="Trebuchet MS" pitchFamily="34" charset="0"/>
          <a:ea typeface="+mn-ea"/>
        </a:defRPr>
      </a:lvl2pPr>
      <a:lvl3pPr marL="1143000" indent="-180000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>
          <a:solidFill>
            <a:schemeClr val="tx1"/>
          </a:solidFill>
          <a:latin typeface="Trebuchet MS" pitchFamily="34" charset="0"/>
          <a:ea typeface="+mn-ea"/>
        </a:defRPr>
      </a:lvl3pPr>
      <a:lvl4pPr marL="1600200" indent="-180000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>
          <a:solidFill>
            <a:schemeClr val="tx1"/>
          </a:solidFill>
          <a:latin typeface="Trebuchet MS" pitchFamily="34" charset="0"/>
          <a:ea typeface="+mn-ea"/>
        </a:defRPr>
      </a:lvl4pPr>
      <a:lvl5pPr marL="2057400" indent="-180000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>
          <a:solidFill>
            <a:schemeClr val="tx1"/>
          </a:solidFill>
          <a:latin typeface="Trebuchet MS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3608081" y="382588"/>
            <a:ext cx="1938675" cy="769938"/>
            <a:chOff x="3608081" y="382588"/>
            <a:chExt cx="1938675" cy="769938"/>
          </a:xfrm>
        </p:grpSpPr>
        <p:sp>
          <p:nvSpPr>
            <p:cNvPr id="105" name="Freeform 169"/>
            <p:cNvSpPr>
              <a:spLocks/>
            </p:cNvSpPr>
            <p:nvPr/>
          </p:nvSpPr>
          <p:spPr bwMode="gray">
            <a:xfrm>
              <a:off x="4378019" y="382588"/>
              <a:ext cx="397648" cy="384969"/>
            </a:xfrm>
            <a:custGeom>
              <a:avLst/>
              <a:gdLst/>
              <a:ahLst/>
              <a:cxnLst>
                <a:cxn ang="0">
                  <a:pos x="0" y="388"/>
                </a:cxn>
                <a:cxn ang="0">
                  <a:pos x="0" y="0"/>
                </a:cxn>
                <a:cxn ang="0">
                  <a:pos x="401" y="0"/>
                </a:cxn>
                <a:cxn ang="0">
                  <a:pos x="401" y="388"/>
                </a:cxn>
                <a:cxn ang="0">
                  <a:pos x="0" y="388"/>
                </a:cxn>
                <a:cxn ang="0">
                  <a:pos x="0" y="388"/>
                </a:cxn>
              </a:cxnLst>
              <a:rect l="0" t="0" r="r" b="b"/>
              <a:pathLst>
                <a:path w="401" h="388">
                  <a:moveTo>
                    <a:pt x="0" y="388"/>
                  </a:moveTo>
                  <a:lnTo>
                    <a:pt x="0" y="0"/>
                  </a:lnTo>
                  <a:lnTo>
                    <a:pt x="401" y="0"/>
                  </a:lnTo>
                  <a:lnTo>
                    <a:pt x="401" y="388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6" name="Freeform 170"/>
            <p:cNvSpPr>
              <a:spLocks noEditPoints="1"/>
            </p:cNvSpPr>
            <p:nvPr/>
          </p:nvSpPr>
          <p:spPr bwMode="black">
            <a:xfrm>
              <a:off x="4378019" y="382588"/>
              <a:ext cx="397648" cy="384969"/>
            </a:xfrm>
            <a:custGeom>
              <a:avLst/>
              <a:gdLst/>
              <a:ahLst/>
              <a:cxnLst>
                <a:cxn ang="0">
                  <a:pos x="285" y="388"/>
                </a:cxn>
                <a:cxn ang="0">
                  <a:pos x="297" y="325"/>
                </a:cxn>
                <a:cxn ang="0">
                  <a:pos x="378" y="348"/>
                </a:cxn>
                <a:cxn ang="0">
                  <a:pos x="351" y="388"/>
                </a:cxn>
                <a:cxn ang="0">
                  <a:pos x="356" y="0"/>
                </a:cxn>
                <a:cxn ang="0">
                  <a:pos x="401" y="136"/>
                </a:cxn>
                <a:cxn ang="0">
                  <a:pos x="353" y="89"/>
                </a:cxn>
                <a:cxn ang="0">
                  <a:pos x="356" y="0"/>
                </a:cxn>
                <a:cxn ang="0">
                  <a:pos x="338" y="0"/>
                </a:cxn>
                <a:cxn ang="0">
                  <a:pos x="333" y="83"/>
                </a:cxn>
                <a:cxn ang="0">
                  <a:pos x="401" y="153"/>
                </a:cxn>
                <a:cxn ang="0">
                  <a:pos x="369" y="388"/>
                </a:cxn>
                <a:cxn ang="0">
                  <a:pos x="399" y="353"/>
                </a:cxn>
                <a:cxn ang="0">
                  <a:pos x="276" y="320"/>
                </a:cxn>
                <a:cxn ang="0">
                  <a:pos x="254" y="388"/>
                </a:cxn>
                <a:cxn ang="0">
                  <a:pos x="227" y="375"/>
                </a:cxn>
                <a:cxn ang="0">
                  <a:pos x="230" y="313"/>
                </a:cxn>
                <a:cxn ang="0">
                  <a:pos x="189" y="311"/>
                </a:cxn>
                <a:cxn ang="0">
                  <a:pos x="195" y="251"/>
                </a:cxn>
                <a:cxn ang="0">
                  <a:pos x="151" y="247"/>
                </a:cxn>
                <a:cxn ang="0">
                  <a:pos x="235" y="253"/>
                </a:cxn>
                <a:cxn ang="0">
                  <a:pos x="263" y="126"/>
                </a:cxn>
                <a:cxn ang="0">
                  <a:pos x="190" y="89"/>
                </a:cxn>
                <a:cxn ang="0">
                  <a:pos x="229" y="110"/>
                </a:cxn>
                <a:cxn ang="0">
                  <a:pos x="253" y="51"/>
                </a:cxn>
                <a:cxn ang="0">
                  <a:pos x="292" y="72"/>
                </a:cxn>
                <a:cxn ang="0">
                  <a:pos x="316" y="13"/>
                </a:cxn>
                <a:cxn ang="0">
                  <a:pos x="338" y="0"/>
                </a:cxn>
                <a:cxn ang="0">
                  <a:pos x="0" y="0"/>
                </a:cxn>
                <a:cxn ang="0">
                  <a:pos x="296" y="7"/>
                </a:cxn>
                <a:cxn ang="0">
                  <a:pos x="298" y="51"/>
                </a:cxn>
                <a:cxn ang="0">
                  <a:pos x="232" y="45"/>
                </a:cxn>
                <a:cxn ang="0">
                  <a:pos x="234" y="89"/>
                </a:cxn>
                <a:cxn ang="0">
                  <a:pos x="168" y="83"/>
                </a:cxn>
                <a:cxn ang="0">
                  <a:pos x="257" y="147"/>
                </a:cxn>
                <a:cxn ang="0">
                  <a:pos x="241" y="231"/>
                </a:cxn>
                <a:cxn ang="0">
                  <a:pos x="129" y="242"/>
                </a:cxn>
                <a:cxn ang="0">
                  <a:pos x="189" y="272"/>
                </a:cxn>
                <a:cxn ang="0">
                  <a:pos x="168" y="307"/>
                </a:cxn>
                <a:cxn ang="0">
                  <a:pos x="226" y="333"/>
                </a:cxn>
                <a:cxn ang="0">
                  <a:pos x="205" y="369"/>
                </a:cxn>
                <a:cxn ang="0">
                  <a:pos x="0" y="388"/>
                </a:cxn>
              </a:cxnLst>
              <a:rect l="0" t="0" r="r" b="b"/>
              <a:pathLst>
                <a:path w="401" h="388">
                  <a:moveTo>
                    <a:pt x="351" y="388"/>
                  </a:moveTo>
                  <a:lnTo>
                    <a:pt x="285" y="388"/>
                  </a:lnTo>
                  <a:lnTo>
                    <a:pt x="322" y="366"/>
                  </a:lnTo>
                  <a:lnTo>
                    <a:pt x="297" y="325"/>
                  </a:lnTo>
                  <a:lnTo>
                    <a:pt x="346" y="295"/>
                  </a:lnTo>
                  <a:lnTo>
                    <a:pt x="378" y="348"/>
                  </a:lnTo>
                  <a:lnTo>
                    <a:pt x="340" y="370"/>
                  </a:lnTo>
                  <a:lnTo>
                    <a:pt x="351" y="388"/>
                  </a:lnTo>
                  <a:lnTo>
                    <a:pt x="351" y="388"/>
                  </a:lnTo>
                  <a:close/>
                  <a:moveTo>
                    <a:pt x="356" y="0"/>
                  </a:moveTo>
                  <a:lnTo>
                    <a:pt x="401" y="0"/>
                  </a:lnTo>
                  <a:lnTo>
                    <a:pt x="401" y="136"/>
                  </a:lnTo>
                  <a:lnTo>
                    <a:pt x="387" y="144"/>
                  </a:lnTo>
                  <a:lnTo>
                    <a:pt x="353" y="89"/>
                  </a:lnTo>
                  <a:lnTo>
                    <a:pt x="394" y="64"/>
                  </a:lnTo>
                  <a:lnTo>
                    <a:pt x="356" y="0"/>
                  </a:lnTo>
                  <a:lnTo>
                    <a:pt x="356" y="0"/>
                  </a:lnTo>
                  <a:close/>
                  <a:moveTo>
                    <a:pt x="338" y="0"/>
                  </a:moveTo>
                  <a:lnTo>
                    <a:pt x="374" y="60"/>
                  </a:lnTo>
                  <a:lnTo>
                    <a:pt x="333" y="83"/>
                  </a:lnTo>
                  <a:lnTo>
                    <a:pt x="382" y="165"/>
                  </a:lnTo>
                  <a:lnTo>
                    <a:pt x="401" y="153"/>
                  </a:lnTo>
                  <a:lnTo>
                    <a:pt x="401" y="388"/>
                  </a:lnTo>
                  <a:lnTo>
                    <a:pt x="369" y="388"/>
                  </a:lnTo>
                  <a:lnTo>
                    <a:pt x="362" y="376"/>
                  </a:lnTo>
                  <a:lnTo>
                    <a:pt x="399" y="353"/>
                  </a:lnTo>
                  <a:lnTo>
                    <a:pt x="351" y="274"/>
                  </a:lnTo>
                  <a:lnTo>
                    <a:pt x="276" y="320"/>
                  </a:lnTo>
                  <a:lnTo>
                    <a:pt x="301" y="362"/>
                  </a:lnTo>
                  <a:lnTo>
                    <a:pt x="254" y="388"/>
                  </a:lnTo>
                  <a:lnTo>
                    <a:pt x="234" y="388"/>
                  </a:lnTo>
                  <a:lnTo>
                    <a:pt x="227" y="375"/>
                  </a:lnTo>
                  <a:lnTo>
                    <a:pt x="258" y="356"/>
                  </a:lnTo>
                  <a:lnTo>
                    <a:pt x="230" y="313"/>
                  </a:lnTo>
                  <a:lnTo>
                    <a:pt x="201" y="330"/>
                  </a:lnTo>
                  <a:lnTo>
                    <a:pt x="189" y="311"/>
                  </a:lnTo>
                  <a:lnTo>
                    <a:pt x="220" y="293"/>
                  </a:lnTo>
                  <a:lnTo>
                    <a:pt x="195" y="251"/>
                  </a:lnTo>
                  <a:lnTo>
                    <a:pt x="164" y="270"/>
                  </a:lnTo>
                  <a:lnTo>
                    <a:pt x="151" y="247"/>
                  </a:lnTo>
                  <a:lnTo>
                    <a:pt x="210" y="211"/>
                  </a:lnTo>
                  <a:lnTo>
                    <a:pt x="235" y="253"/>
                  </a:lnTo>
                  <a:lnTo>
                    <a:pt x="312" y="208"/>
                  </a:lnTo>
                  <a:lnTo>
                    <a:pt x="263" y="126"/>
                  </a:lnTo>
                  <a:lnTo>
                    <a:pt x="226" y="148"/>
                  </a:lnTo>
                  <a:lnTo>
                    <a:pt x="190" y="89"/>
                  </a:lnTo>
                  <a:lnTo>
                    <a:pt x="209" y="77"/>
                  </a:lnTo>
                  <a:lnTo>
                    <a:pt x="229" y="110"/>
                  </a:lnTo>
                  <a:lnTo>
                    <a:pt x="273" y="83"/>
                  </a:lnTo>
                  <a:lnTo>
                    <a:pt x="253" y="51"/>
                  </a:lnTo>
                  <a:lnTo>
                    <a:pt x="273" y="39"/>
                  </a:lnTo>
                  <a:lnTo>
                    <a:pt x="292" y="72"/>
                  </a:lnTo>
                  <a:lnTo>
                    <a:pt x="337" y="45"/>
                  </a:lnTo>
                  <a:lnTo>
                    <a:pt x="316" y="13"/>
                  </a:lnTo>
                  <a:lnTo>
                    <a:pt x="338" y="0"/>
                  </a:lnTo>
                  <a:lnTo>
                    <a:pt x="338" y="0"/>
                  </a:lnTo>
                  <a:close/>
                  <a:moveTo>
                    <a:pt x="0" y="388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96" y="7"/>
                  </a:lnTo>
                  <a:lnTo>
                    <a:pt x="315" y="40"/>
                  </a:lnTo>
                  <a:lnTo>
                    <a:pt x="298" y="51"/>
                  </a:lnTo>
                  <a:lnTo>
                    <a:pt x="278" y="18"/>
                  </a:lnTo>
                  <a:lnTo>
                    <a:pt x="232" y="45"/>
                  </a:lnTo>
                  <a:lnTo>
                    <a:pt x="252" y="79"/>
                  </a:lnTo>
                  <a:lnTo>
                    <a:pt x="234" y="89"/>
                  </a:lnTo>
                  <a:lnTo>
                    <a:pt x="215" y="56"/>
                  </a:lnTo>
                  <a:lnTo>
                    <a:pt x="168" y="83"/>
                  </a:lnTo>
                  <a:lnTo>
                    <a:pt x="220" y="169"/>
                  </a:lnTo>
                  <a:lnTo>
                    <a:pt x="257" y="147"/>
                  </a:lnTo>
                  <a:lnTo>
                    <a:pt x="290" y="202"/>
                  </a:lnTo>
                  <a:lnTo>
                    <a:pt x="241" y="231"/>
                  </a:lnTo>
                  <a:lnTo>
                    <a:pt x="216" y="190"/>
                  </a:lnTo>
                  <a:lnTo>
                    <a:pt x="129" y="242"/>
                  </a:lnTo>
                  <a:lnTo>
                    <a:pt x="158" y="290"/>
                  </a:lnTo>
                  <a:lnTo>
                    <a:pt x="189" y="272"/>
                  </a:lnTo>
                  <a:lnTo>
                    <a:pt x="198" y="289"/>
                  </a:lnTo>
                  <a:lnTo>
                    <a:pt x="168" y="307"/>
                  </a:lnTo>
                  <a:lnTo>
                    <a:pt x="195" y="352"/>
                  </a:lnTo>
                  <a:lnTo>
                    <a:pt x="226" y="333"/>
                  </a:lnTo>
                  <a:lnTo>
                    <a:pt x="236" y="351"/>
                  </a:lnTo>
                  <a:lnTo>
                    <a:pt x="205" y="369"/>
                  </a:lnTo>
                  <a:lnTo>
                    <a:pt x="216" y="388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4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8" name="Freeform 139"/>
            <p:cNvSpPr>
              <a:spLocks/>
            </p:cNvSpPr>
            <p:nvPr/>
          </p:nvSpPr>
          <p:spPr bwMode="black">
            <a:xfrm>
              <a:off x="3608081" y="895496"/>
              <a:ext cx="107192" cy="130244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60"/>
                </a:cxn>
                <a:cxn ang="0">
                  <a:pos x="46" y="102"/>
                </a:cxn>
                <a:cxn ang="0">
                  <a:pos x="9" y="6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46" y="110"/>
                </a:cxn>
                <a:cxn ang="0">
                  <a:pos x="91" y="59"/>
                </a:cxn>
                <a:cxn ang="0">
                  <a:pos x="91" y="0"/>
                </a:cxn>
                <a:cxn ang="0">
                  <a:pos x="83" y="0"/>
                </a:cxn>
              </a:cxnLst>
              <a:rect l="0" t="0" r="r" b="b"/>
              <a:pathLst>
                <a:path w="91" h="110">
                  <a:moveTo>
                    <a:pt x="83" y="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90"/>
                    <a:pt x="64" y="102"/>
                    <a:pt x="46" y="102"/>
                  </a:cubicBezTo>
                  <a:cubicBezTo>
                    <a:pt x="26" y="102"/>
                    <a:pt x="9" y="89"/>
                    <a:pt x="9" y="6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4"/>
                    <a:pt x="21" y="110"/>
                    <a:pt x="46" y="110"/>
                  </a:cubicBezTo>
                  <a:cubicBezTo>
                    <a:pt x="68" y="110"/>
                    <a:pt x="91" y="96"/>
                    <a:pt x="91" y="5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9" name="Freeform 140"/>
            <p:cNvSpPr>
              <a:spLocks/>
            </p:cNvSpPr>
            <p:nvPr/>
          </p:nvSpPr>
          <p:spPr bwMode="black">
            <a:xfrm>
              <a:off x="3759072" y="895496"/>
              <a:ext cx="115260" cy="12793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7" y="0"/>
                </a:cxn>
                <a:cxn ang="0">
                  <a:pos x="107" y="11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" y="129"/>
                </a:cxn>
                <a:cxn ang="0">
                  <a:pos x="10" y="16"/>
                </a:cxn>
                <a:cxn ang="0">
                  <a:pos x="108" y="129"/>
                </a:cxn>
                <a:cxn ang="0">
                  <a:pos x="116" y="129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129">
                  <a:moveTo>
                    <a:pt x="116" y="0"/>
                  </a:moveTo>
                  <a:lnTo>
                    <a:pt x="107" y="0"/>
                  </a:lnTo>
                  <a:lnTo>
                    <a:pt x="107" y="1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" y="129"/>
                  </a:lnTo>
                  <a:lnTo>
                    <a:pt x="10" y="16"/>
                  </a:lnTo>
                  <a:lnTo>
                    <a:pt x="108" y="129"/>
                  </a:lnTo>
                  <a:lnTo>
                    <a:pt x="116" y="129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0" name="Freeform 141"/>
            <p:cNvSpPr>
              <a:spLocks/>
            </p:cNvSpPr>
            <p:nvPr/>
          </p:nvSpPr>
          <p:spPr bwMode="black">
            <a:xfrm>
              <a:off x="3922741" y="895496"/>
              <a:ext cx="9221" cy="1279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" y="12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129">
                  <a:moveTo>
                    <a:pt x="10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10" y="12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1" name="Freeform 142"/>
            <p:cNvSpPr>
              <a:spLocks/>
            </p:cNvSpPr>
            <p:nvPr/>
          </p:nvSpPr>
          <p:spPr bwMode="black">
            <a:xfrm>
              <a:off x="3960777" y="895496"/>
              <a:ext cx="112955" cy="129091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2" y="0"/>
                </a:cxn>
                <a:cxn ang="0">
                  <a:pos x="56" y="10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55" y="130"/>
                </a:cxn>
                <a:cxn ang="0">
                  <a:pos x="58" y="130"/>
                </a:cxn>
                <a:cxn ang="0">
                  <a:pos x="113" y="0"/>
                </a:cxn>
                <a:cxn ang="0">
                  <a:pos x="113" y="0"/>
                </a:cxn>
              </a:cxnLst>
              <a:rect l="0" t="0" r="r" b="b"/>
              <a:pathLst>
                <a:path w="113" h="130">
                  <a:moveTo>
                    <a:pt x="113" y="0"/>
                  </a:moveTo>
                  <a:lnTo>
                    <a:pt x="102" y="0"/>
                  </a:lnTo>
                  <a:lnTo>
                    <a:pt x="56" y="10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5" y="130"/>
                  </a:lnTo>
                  <a:lnTo>
                    <a:pt x="58" y="13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2" name="Freeform 143"/>
            <p:cNvSpPr>
              <a:spLocks/>
            </p:cNvSpPr>
            <p:nvPr/>
          </p:nvSpPr>
          <p:spPr bwMode="black">
            <a:xfrm>
              <a:off x="4102547" y="895496"/>
              <a:ext cx="71461" cy="12793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72" y="129"/>
                </a:cxn>
                <a:cxn ang="0">
                  <a:pos x="72" y="120"/>
                </a:cxn>
                <a:cxn ang="0">
                  <a:pos x="10" y="120"/>
                </a:cxn>
                <a:cxn ang="0">
                  <a:pos x="10" y="68"/>
                </a:cxn>
                <a:cxn ang="0">
                  <a:pos x="70" y="68"/>
                </a:cxn>
                <a:cxn ang="0">
                  <a:pos x="70" y="59"/>
                </a:cxn>
                <a:cxn ang="0">
                  <a:pos x="10" y="59"/>
                </a:cxn>
                <a:cxn ang="0">
                  <a:pos x="10" y="8"/>
                </a:cxn>
                <a:cxn ang="0">
                  <a:pos x="71" y="8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72" h="129">
                  <a:moveTo>
                    <a:pt x="71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72" y="129"/>
                  </a:lnTo>
                  <a:lnTo>
                    <a:pt x="72" y="120"/>
                  </a:lnTo>
                  <a:lnTo>
                    <a:pt x="10" y="120"/>
                  </a:lnTo>
                  <a:lnTo>
                    <a:pt x="10" y="68"/>
                  </a:lnTo>
                  <a:lnTo>
                    <a:pt x="70" y="68"/>
                  </a:lnTo>
                  <a:lnTo>
                    <a:pt x="70" y="59"/>
                  </a:lnTo>
                  <a:lnTo>
                    <a:pt x="10" y="59"/>
                  </a:lnTo>
                  <a:lnTo>
                    <a:pt x="10" y="8"/>
                  </a:lnTo>
                  <a:lnTo>
                    <a:pt x="71" y="8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3" name="Freeform 144"/>
            <p:cNvSpPr>
              <a:spLocks noEditPoints="1"/>
            </p:cNvSpPr>
            <p:nvPr/>
          </p:nvSpPr>
          <p:spPr bwMode="black">
            <a:xfrm>
              <a:off x="4213197" y="895496"/>
              <a:ext cx="96818" cy="1279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"/>
                </a:cxn>
                <a:cxn ang="0">
                  <a:pos x="8" y="108"/>
                </a:cxn>
                <a:cxn ang="0">
                  <a:pos x="8" y="56"/>
                </a:cxn>
                <a:cxn ang="0">
                  <a:pos x="23" y="56"/>
                </a:cxn>
                <a:cxn ang="0">
                  <a:pos x="53" y="79"/>
                </a:cxn>
                <a:cxn ang="0">
                  <a:pos x="72" y="108"/>
                </a:cxn>
                <a:cxn ang="0">
                  <a:pos x="81" y="108"/>
                </a:cxn>
                <a:cxn ang="0">
                  <a:pos x="57" y="71"/>
                </a:cxn>
                <a:cxn ang="0">
                  <a:pos x="43" y="54"/>
                </a:cxn>
                <a:cxn ang="0">
                  <a:pos x="63" y="28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26" y="7"/>
                </a:cxn>
                <a:cxn ang="0">
                  <a:pos x="54" y="28"/>
                </a:cxn>
                <a:cxn ang="0">
                  <a:pos x="26" y="49"/>
                </a:cxn>
                <a:cxn ang="0">
                  <a:pos x="8" y="49"/>
                </a:cxn>
                <a:cxn ang="0">
                  <a:pos x="8" y="7"/>
                </a:cxn>
              </a:cxnLst>
              <a:rect l="0" t="0" r="r" b="b"/>
              <a:pathLst>
                <a:path w="81" h="108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6" y="56"/>
                    <a:pt x="40" y="58"/>
                    <a:pt x="53" y="79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2" y="63"/>
                    <a:pt x="48" y="57"/>
                    <a:pt x="43" y="54"/>
                  </a:cubicBezTo>
                  <a:cubicBezTo>
                    <a:pt x="56" y="49"/>
                    <a:pt x="63" y="41"/>
                    <a:pt x="63" y="28"/>
                  </a:cubicBezTo>
                  <a:cubicBezTo>
                    <a:pt x="63" y="14"/>
                    <a:pt x="54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8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45" y="7"/>
                    <a:pt x="54" y="16"/>
                    <a:pt x="54" y="28"/>
                  </a:cubicBezTo>
                  <a:cubicBezTo>
                    <a:pt x="54" y="41"/>
                    <a:pt x="45" y="49"/>
                    <a:pt x="26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4" name="Freeform 145"/>
            <p:cNvSpPr>
              <a:spLocks/>
            </p:cNvSpPr>
            <p:nvPr/>
          </p:nvSpPr>
          <p:spPr bwMode="black">
            <a:xfrm>
              <a:off x="4333067" y="893190"/>
              <a:ext cx="72614" cy="132549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31" y="0"/>
                </a:cxn>
                <a:cxn ang="0">
                  <a:pos x="0" y="28"/>
                </a:cxn>
                <a:cxn ang="0">
                  <a:pos x="52" y="81"/>
                </a:cxn>
                <a:cxn ang="0">
                  <a:pos x="29" y="103"/>
                </a:cxn>
                <a:cxn ang="0">
                  <a:pos x="2" y="91"/>
                </a:cxn>
                <a:cxn ang="0">
                  <a:pos x="2" y="101"/>
                </a:cxn>
                <a:cxn ang="0">
                  <a:pos x="29" y="111"/>
                </a:cxn>
                <a:cxn ang="0">
                  <a:pos x="61" y="81"/>
                </a:cxn>
                <a:cxn ang="0">
                  <a:pos x="9" y="28"/>
                </a:cxn>
                <a:cxn ang="0">
                  <a:pos x="32" y="7"/>
                </a:cxn>
                <a:cxn ang="0">
                  <a:pos x="56" y="16"/>
                </a:cxn>
                <a:cxn ang="0">
                  <a:pos x="56" y="6"/>
                </a:cxn>
              </a:cxnLst>
              <a:rect l="0" t="0" r="r" b="b"/>
              <a:pathLst>
                <a:path w="61" h="111">
                  <a:moveTo>
                    <a:pt x="56" y="6"/>
                  </a:moveTo>
                  <a:cubicBezTo>
                    <a:pt x="48" y="2"/>
                    <a:pt x="40" y="0"/>
                    <a:pt x="31" y="0"/>
                  </a:cubicBezTo>
                  <a:cubicBezTo>
                    <a:pt x="14" y="0"/>
                    <a:pt x="0" y="12"/>
                    <a:pt x="0" y="28"/>
                  </a:cubicBezTo>
                  <a:cubicBezTo>
                    <a:pt x="0" y="64"/>
                    <a:pt x="52" y="51"/>
                    <a:pt x="52" y="81"/>
                  </a:cubicBezTo>
                  <a:cubicBezTo>
                    <a:pt x="52" y="94"/>
                    <a:pt x="42" y="103"/>
                    <a:pt x="29" y="103"/>
                  </a:cubicBezTo>
                  <a:cubicBezTo>
                    <a:pt x="20" y="103"/>
                    <a:pt x="14" y="100"/>
                    <a:pt x="2" y="9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1" y="108"/>
                    <a:pt x="20" y="111"/>
                    <a:pt x="29" y="111"/>
                  </a:cubicBezTo>
                  <a:cubicBezTo>
                    <a:pt x="47" y="111"/>
                    <a:pt x="61" y="98"/>
                    <a:pt x="61" y="81"/>
                  </a:cubicBezTo>
                  <a:cubicBezTo>
                    <a:pt x="61" y="43"/>
                    <a:pt x="9" y="57"/>
                    <a:pt x="9" y="28"/>
                  </a:cubicBezTo>
                  <a:cubicBezTo>
                    <a:pt x="9" y="16"/>
                    <a:pt x="19" y="7"/>
                    <a:pt x="32" y="7"/>
                  </a:cubicBezTo>
                  <a:cubicBezTo>
                    <a:pt x="40" y="7"/>
                    <a:pt x="45" y="9"/>
                    <a:pt x="56" y="16"/>
                  </a:cubicBezTo>
                  <a:cubicBezTo>
                    <a:pt x="56" y="6"/>
                    <a:pt x="56" y="6"/>
                    <a:pt x="56" y="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5" name="Freeform 146"/>
            <p:cNvSpPr>
              <a:spLocks/>
            </p:cNvSpPr>
            <p:nvPr/>
          </p:nvSpPr>
          <p:spPr bwMode="black">
            <a:xfrm>
              <a:off x="4446022" y="895496"/>
              <a:ext cx="10374" cy="1279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" y="12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129">
                  <a:moveTo>
                    <a:pt x="10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10" y="12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6" name="Freeform 147"/>
            <p:cNvSpPr>
              <a:spLocks/>
            </p:cNvSpPr>
            <p:nvPr/>
          </p:nvSpPr>
          <p:spPr bwMode="black">
            <a:xfrm>
              <a:off x="4481753" y="895496"/>
              <a:ext cx="106039" cy="127939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9" y="8"/>
                </a:cxn>
                <a:cxn ang="0">
                  <a:pos x="49" y="129"/>
                </a:cxn>
                <a:cxn ang="0">
                  <a:pos x="58" y="129"/>
                </a:cxn>
                <a:cxn ang="0">
                  <a:pos x="58" y="8"/>
                </a:cxn>
                <a:cxn ang="0">
                  <a:pos x="107" y="8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107" h="129">
                  <a:moveTo>
                    <a:pt x="10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9" y="8"/>
                  </a:lnTo>
                  <a:lnTo>
                    <a:pt x="49" y="129"/>
                  </a:lnTo>
                  <a:lnTo>
                    <a:pt x="58" y="129"/>
                  </a:lnTo>
                  <a:lnTo>
                    <a:pt x="58" y="8"/>
                  </a:lnTo>
                  <a:lnTo>
                    <a:pt x="107" y="8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7" name="Freeform 148"/>
            <p:cNvSpPr>
              <a:spLocks/>
            </p:cNvSpPr>
            <p:nvPr/>
          </p:nvSpPr>
          <p:spPr bwMode="black">
            <a:xfrm>
              <a:off x="4606234" y="895496"/>
              <a:ext cx="110650" cy="127939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9" y="0"/>
                </a:cxn>
                <a:cxn ang="0">
                  <a:pos x="57" y="5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1" y="59"/>
                </a:cxn>
                <a:cxn ang="0">
                  <a:pos x="51" y="129"/>
                </a:cxn>
                <a:cxn ang="0">
                  <a:pos x="61" y="129"/>
                </a:cxn>
                <a:cxn ang="0">
                  <a:pos x="61" y="59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129">
                  <a:moveTo>
                    <a:pt x="111" y="0"/>
                  </a:moveTo>
                  <a:lnTo>
                    <a:pt x="99" y="0"/>
                  </a:lnTo>
                  <a:lnTo>
                    <a:pt x="57" y="5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1" y="59"/>
                  </a:lnTo>
                  <a:lnTo>
                    <a:pt x="51" y="129"/>
                  </a:lnTo>
                  <a:lnTo>
                    <a:pt x="61" y="129"/>
                  </a:lnTo>
                  <a:lnTo>
                    <a:pt x="61" y="59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8" name="Freeform 149"/>
            <p:cNvSpPr>
              <a:spLocks noEditPoints="1"/>
            </p:cNvSpPr>
            <p:nvPr/>
          </p:nvSpPr>
          <p:spPr bwMode="black">
            <a:xfrm>
              <a:off x="4768751" y="938142"/>
              <a:ext cx="86445" cy="87598"/>
            </a:xfrm>
            <a:custGeom>
              <a:avLst/>
              <a:gdLst/>
              <a:ahLst/>
              <a:cxnLst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65" y="37"/>
                </a:cxn>
                <a:cxn ang="0">
                  <a:pos x="37" y="66"/>
                </a:cxn>
                <a:cxn ang="0">
                  <a:pos x="8" y="37"/>
                </a:cxn>
                <a:cxn ang="0">
                  <a:pos x="37" y="7"/>
                </a:cxn>
                <a:cxn ang="0">
                  <a:pos x="65" y="37"/>
                </a:cxn>
              </a:cxnLst>
              <a:rect l="0" t="0" r="r" b="b"/>
              <a:pathLst>
                <a:path w="73" h="74">
                  <a:moveTo>
                    <a:pt x="73" y="37"/>
                  </a:moveTo>
                  <a:cubicBezTo>
                    <a:pt x="73" y="15"/>
                    <a:pt x="57" y="0"/>
                    <a:pt x="37" y="0"/>
                  </a:cubicBezTo>
                  <a:cubicBezTo>
                    <a:pt x="16" y="0"/>
                    <a:pt x="0" y="15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  <a:cubicBezTo>
                    <a:pt x="57" y="74"/>
                    <a:pt x="73" y="58"/>
                    <a:pt x="73" y="37"/>
                  </a:cubicBezTo>
                  <a:close/>
                  <a:moveTo>
                    <a:pt x="65" y="37"/>
                  </a:moveTo>
                  <a:cubicBezTo>
                    <a:pt x="65" y="54"/>
                    <a:pt x="53" y="66"/>
                    <a:pt x="37" y="66"/>
                  </a:cubicBezTo>
                  <a:cubicBezTo>
                    <a:pt x="20" y="66"/>
                    <a:pt x="8" y="54"/>
                    <a:pt x="8" y="37"/>
                  </a:cubicBezTo>
                  <a:cubicBezTo>
                    <a:pt x="8" y="20"/>
                    <a:pt x="20" y="7"/>
                    <a:pt x="37" y="7"/>
                  </a:cubicBezTo>
                  <a:cubicBezTo>
                    <a:pt x="53" y="7"/>
                    <a:pt x="65" y="20"/>
                    <a:pt x="65" y="3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9" name="Freeform 150"/>
            <p:cNvSpPr>
              <a:spLocks/>
            </p:cNvSpPr>
            <p:nvPr/>
          </p:nvSpPr>
          <p:spPr bwMode="black">
            <a:xfrm>
              <a:off x="4884011" y="893190"/>
              <a:ext cx="59935" cy="130244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38" y="0"/>
                </a:cxn>
                <a:cxn ang="0">
                  <a:pos x="13" y="26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44"/>
                </a:cxn>
                <a:cxn ang="0">
                  <a:pos x="13" y="109"/>
                </a:cxn>
                <a:cxn ang="0">
                  <a:pos x="21" y="109"/>
                </a:cxn>
                <a:cxn ang="0">
                  <a:pos x="21" y="44"/>
                </a:cxn>
                <a:cxn ang="0">
                  <a:pos x="35" y="44"/>
                </a:cxn>
                <a:cxn ang="0">
                  <a:pos x="35" y="38"/>
                </a:cxn>
                <a:cxn ang="0">
                  <a:pos x="21" y="38"/>
                </a:cxn>
                <a:cxn ang="0">
                  <a:pos x="21" y="29"/>
                </a:cxn>
                <a:cxn ang="0">
                  <a:pos x="38" y="7"/>
                </a:cxn>
                <a:cxn ang="0">
                  <a:pos x="51" y="10"/>
                </a:cxn>
                <a:cxn ang="0">
                  <a:pos x="51" y="3"/>
                </a:cxn>
              </a:cxnLst>
              <a:rect l="0" t="0" r="r" b="b"/>
              <a:pathLst>
                <a:path w="51" h="109">
                  <a:moveTo>
                    <a:pt x="51" y="3"/>
                  </a:moveTo>
                  <a:cubicBezTo>
                    <a:pt x="46" y="0"/>
                    <a:pt x="43" y="0"/>
                    <a:pt x="38" y="0"/>
                  </a:cubicBezTo>
                  <a:cubicBezTo>
                    <a:pt x="26" y="0"/>
                    <a:pt x="13" y="8"/>
                    <a:pt x="13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14"/>
                    <a:pt x="26" y="7"/>
                    <a:pt x="38" y="7"/>
                  </a:cubicBezTo>
                  <a:cubicBezTo>
                    <a:pt x="42" y="7"/>
                    <a:pt x="45" y="8"/>
                    <a:pt x="51" y="10"/>
                  </a:cubicBezTo>
                  <a:cubicBezTo>
                    <a:pt x="51" y="3"/>
                    <a:pt x="51" y="3"/>
                    <a:pt x="51" y="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0" name="Freeform 151"/>
            <p:cNvSpPr>
              <a:spLocks noEditPoints="1"/>
            </p:cNvSpPr>
            <p:nvPr/>
          </p:nvSpPr>
          <p:spPr bwMode="black">
            <a:xfrm>
              <a:off x="5008492" y="893190"/>
              <a:ext cx="134855" cy="132549"/>
            </a:xfrm>
            <a:custGeom>
              <a:avLst/>
              <a:gdLst/>
              <a:ahLst/>
              <a:cxnLst>
                <a:cxn ang="0">
                  <a:pos x="114" y="55"/>
                </a:cxn>
                <a:cxn ang="0">
                  <a:pos x="57" y="0"/>
                </a:cxn>
                <a:cxn ang="0">
                  <a:pos x="0" y="55"/>
                </a:cxn>
                <a:cxn ang="0">
                  <a:pos x="57" y="111"/>
                </a:cxn>
                <a:cxn ang="0">
                  <a:pos x="114" y="55"/>
                </a:cxn>
                <a:cxn ang="0">
                  <a:pos x="105" y="55"/>
                </a:cxn>
                <a:cxn ang="0">
                  <a:pos x="57" y="103"/>
                </a:cxn>
                <a:cxn ang="0">
                  <a:pos x="9" y="55"/>
                </a:cxn>
                <a:cxn ang="0">
                  <a:pos x="57" y="7"/>
                </a:cxn>
                <a:cxn ang="0">
                  <a:pos x="105" y="55"/>
                </a:cxn>
              </a:cxnLst>
              <a:rect l="0" t="0" r="r" b="b"/>
              <a:pathLst>
                <a:path w="114" h="111">
                  <a:moveTo>
                    <a:pt x="114" y="55"/>
                  </a:moveTo>
                  <a:cubicBezTo>
                    <a:pt x="114" y="24"/>
                    <a:pt x="89" y="0"/>
                    <a:pt x="57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6"/>
                    <a:pt x="25" y="111"/>
                    <a:pt x="57" y="111"/>
                  </a:cubicBezTo>
                  <a:cubicBezTo>
                    <a:pt x="89" y="111"/>
                    <a:pt x="114" y="86"/>
                    <a:pt x="114" y="55"/>
                  </a:cubicBezTo>
                  <a:close/>
                  <a:moveTo>
                    <a:pt x="105" y="55"/>
                  </a:moveTo>
                  <a:cubicBezTo>
                    <a:pt x="105" y="82"/>
                    <a:pt x="84" y="103"/>
                    <a:pt x="57" y="103"/>
                  </a:cubicBezTo>
                  <a:cubicBezTo>
                    <a:pt x="30" y="103"/>
                    <a:pt x="9" y="82"/>
                    <a:pt x="9" y="55"/>
                  </a:cubicBezTo>
                  <a:cubicBezTo>
                    <a:pt x="9" y="28"/>
                    <a:pt x="30" y="7"/>
                    <a:pt x="57" y="7"/>
                  </a:cubicBezTo>
                  <a:cubicBezTo>
                    <a:pt x="84" y="7"/>
                    <a:pt x="105" y="28"/>
                    <a:pt x="105" y="5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1" name="Freeform 152"/>
            <p:cNvSpPr>
              <a:spLocks/>
            </p:cNvSpPr>
            <p:nvPr/>
          </p:nvSpPr>
          <p:spPr bwMode="black">
            <a:xfrm>
              <a:off x="5181382" y="895496"/>
              <a:ext cx="108345" cy="13024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60"/>
                </a:cxn>
                <a:cxn ang="0">
                  <a:pos x="45" y="102"/>
                </a:cxn>
                <a:cxn ang="0">
                  <a:pos x="8" y="61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45" y="110"/>
                </a:cxn>
                <a:cxn ang="0">
                  <a:pos x="91" y="59"/>
                </a:cxn>
                <a:cxn ang="0">
                  <a:pos x="91" y="0"/>
                </a:cxn>
                <a:cxn ang="0">
                  <a:pos x="82" y="0"/>
                </a:cxn>
              </a:cxnLst>
              <a:rect l="0" t="0" r="r" b="b"/>
              <a:pathLst>
                <a:path w="91" h="110">
                  <a:moveTo>
                    <a:pt x="82" y="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90"/>
                    <a:pt x="64" y="102"/>
                    <a:pt x="45" y="102"/>
                  </a:cubicBezTo>
                  <a:cubicBezTo>
                    <a:pt x="26" y="102"/>
                    <a:pt x="8" y="89"/>
                    <a:pt x="8" y="6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4"/>
                    <a:pt x="21" y="110"/>
                    <a:pt x="45" y="110"/>
                  </a:cubicBezTo>
                  <a:cubicBezTo>
                    <a:pt x="67" y="110"/>
                    <a:pt x="91" y="96"/>
                    <a:pt x="91" y="5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2" name="Freeform 153"/>
            <p:cNvSpPr>
              <a:spLocks/>
            </p:cNvSpPr>
            <p:nvPr/>
          </p:nvSpPr>
          <p:spPr bwMode="black">
            <a:xfrm>
              <a:off x="5334677" y="895496"/>
              <a:ext cx="72614" cy="12793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74" y="129"/>
                </a:cxn>
                <a:cxn ang="0">
                  <a:pos x="74" y="120"/>
                </a:cxn>
                <a:cxn ang="0">
                  <a:pos x="11" y="12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74" h="129">
                  <a:moveTo>
                    <a:pt x="11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74" y="129"/>
                  </a:lnTo>
                  <a:lnTo>
                    <a:pt x="74" y="120"/>
                  </a:lnTo>
                  <a:lnTo>
                    <a:pt x="11" y="12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3" name="Freeform 154"/>
            <p:cNvSpPr>
              <a:spLocks/>
            </p:cNvSpPr>
            <p:nvPr/>
          </p:nvSpPr>
          <p:spPr bwMode="black">
            <a:xfrm>
              <a:off x="5438411" y="895496"/>
              <a:ext cx="108345" cy="13024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60"/>
                </a:cxn>
                <a:cxn ang="0">
                  <a:pos x="45" y="102"/>
                </a:cxn>
                <a:cxn ang="0">
                  <a:pos x="8" y="61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45" y="110"/>
                </a:cxn>
                <a:cxn ang="0">
                  <a:pos x="91" y="59"/>
                </a:cxn>
                <a:cxn ang="0">
                  <a:pos x="91" y="0"/>
                </a:cxn>
                <a:cxn ang="0">
                  <a:pos x="82" y="0"/>
                </a:cxn>
              </a:cxnLst>
              <a:rect l="0" t="0" r="r" b="b"/>
              <a:pathLst>
                <a:path w="91" h="110">
                  <a:moveTo>
                    <a:pt x="82" y="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90"/>
                    <a:pt x="64" y="102"/>
                    <a:pt x="45" y="102"/>
                  </a:cubicBezTo>
                  <a:cubicBezTo>
                    <a:pt x="26" y="102"/>
                    <a:pt x="8" y="89"/>
                    <a:pt x="8" y="6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4"/>
                    <a:pt x="21" y="110"/>
                    <a:pt x="45" y="110"/>
                  </a:cubicBezTo>
                  <a:cubicBezTo>
                    <a:pt x="67" y="110"/>
                    <a:pt x="91" y="96"/>
                    <a:pt x="91" y="5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4" name="Freeform 155"/>
            <p:cNvSpPr>
              <a:spLocks noEditPoints="1"/>
            </p:cNvSpPr>
            <p:nvPr/>
          </p:nvSpPr>
          <p:spPr bwMode="black">
            <a:xfrm>
              <a:off x="4124446" y="1085675"/>
              <a:ext cx="69156" cy="66851"/>
            </a:xfrm>
            <a:custGeom>
              <a:avLst/>
              <a:gdLst/>
              <a:ahLst/>
              <a:cxnLst>
                <a:cxn ang="0">
                  <a:pos x="29" y="56"/>
                </a:cxn>
                <a:cxn ang="0">
                  <a:pos x="0" y="28"/>
                </a:cxn>
                <a:cxn ang="0">
                  <a:pos x="29" y="0"/>
                </a:cxn>
                <a:cxn ang="0">
                  <a:pos x="58" y="28"/>
                </a:cxn>
                <a:cxn ang="0">
                  <a:pos x="29" y="56"/>
                </a:cxn>
                <a:cxn ang="0">
                  <a:pos x="29" y="6"/>
                </a:cxn>
                <a:cxn ang="0">
                  <a:pos x="7" y="28"/>
                </a:cxn>
                <a:cxn ang="0">
                  <a:pos x="29" y="50"/>
                </a:cxn>
                <a:cxn ang="0">
                  <a:pos x="51" y="28"/>
                </a:cxn>
                <a:cxn ang="0">
                  <a:pos x="29" y="6"/>
                </a:cxn>
              </a:cxnLst>
              <a:rect l="0" t="0" r="r" b="b"/>
              <a:pathLst>
                <a:path w="58" h="56">
                  <a:moveTo>
                    <a:pt x="29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8" y="12"/>
                    <a:pt x="58" y="28"/>
                  </a:cubicBezTo>
                  <a:cubicBezTo>
                    <a:pt x="58" y="43"/>
                    <a:pt x="45" y="56"/>
                    <a:pt x="29" y="56"/>
                  </a:cubicBezTo>
                  <a:close/>
                  <a:moveTo>
                    <a:pt x="29" y="6"/>
                  </a:moveTo>
                  <a:cubicBezTo>
                    <a:pt x="17" y="6"/>
                    <a:pt x="7" y="15"/>
                    <a:pt x="7" y="28"/>
                  </a:cubicBezTo>
                  <a:cubicBezTo>
                    <a:pt x="7" y="40"/>
                    <a:pt x="17" y="50"/>
                    <a:pt x="29" y="50"/>
                  </a:cubicBezTo>
                  <a:cubicBezTo>
                    <a:pt x="42" y="50"/>
                    <a:pt x="51" y="40"/>
                    <a:pt x="51" y="28"/>
                  </a:cubicBezTo>
                  <a:cubicBezTo>
                    <a:pt x="51" y="15"/>
                    <a:pt x="42" y="6"/>
                    <a:pt x="29" y="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5" name="Freeform 156"/>
            <p:cNvSpPr>
              <a:spLocks/>
            </p:cNvSpPr>
            <p:nvPr/>
          </p:nvSpPr>
          <p:spPr bwMode="black">
            <a:xfrm>
              <a:off x="4212044" y="1086827"/>
              <a:ext cx="55325" cy="6569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29"/>
                </a:cxn>
                <a:cxn ang="0">
                  <a:pos x="23" y="55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30"/>
                </a:cxn>
                <a:cxn ang="0">
                  <a:pos x="23" y="49"/>
                </a:cxn>
                <a:cxn ang="0">
                  <a:pos x="39" y="29"/>
                </a:cxn>
                <a:cxn ang="0">
                  <a:pos x="39" y="0"/>
                </a:cxn>
                <a:cxn ang="0">
                  <a:pos x="46" y="0"/>
                </a:cxn>
              </a:cxnLst>
              <a:rect l="0" t="0" r="r" b="b"/>
              <a:pathLst>
                <a:path w="46" h="55">
                  <a:moveTo>
                    <a:pt x="46" y="0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8"/>
                    <a:pt x="34" y="55"/>
                    <a:pt x="23" y="55"/>
                  </a:cubicBezTo>
                  <a:cubicBezTo>
                    <a:pt x="10" y="55"/>
                    <a:pt x="0" y="46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43"/>
                    <a:pt x="14" y="49"/>
                    <a:pt x="23" y="49"/>
                  </a:cubicBezTo>
                  <a:cubicBezTo>
                    <a:pt x="31" y="49"/>
                    <a:pt x="39" y="44"/>
                    <a:pt x="39" y="2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6" name="Freeform 157"/>
            <p:cNvSpPr>
              <a:spLocks/>
            </p:cNvSpPr>
            <p:nvPr/>
          </p:nvSpPr>
          <p:spPr bwMode="black">
            <a:xfrm>
              <a:off x="4289269" y="1086827"/>
              <a:ext cx="38036" cy="63393"/>
            </a:xfrm>
            <a:custGeom>
              <a:avLst/>
              <a:gdLst/>
              <a:ahLst/>
              <a:cxnLst>
                <a:cxn ang="0">
                  <a:pos x="7" y="57"/>
                </a:cxn>
                <a:cxn ang="0">
                  <a:pos x="38" y="57"/>
                </a:cxn>
                <a:cxn ang="0">
                  <a:pos x="38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7"/>
                </a:cxn>
                <a:cxn ang="0">
                  <a:pos x="7" y="57"/>
                </a:cxn>
              </a:cxnLst>
              <a:rect l="0" t="0" r="r" b="b"/>
              <a:pathLst>
                <a:path w="38" h="64">
                  <a:moveTo>
                    <a:pt x="7" y="57"/>
                  </a:moveTo>
                  <a:lnTo>
                    <a:pt x="38" y="57"/>
                  </a:lnTo>
                  <a:lnTo>
                    <a:pt x="38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7" name="Freeform 158"/>
            <p:cNvSpPr>
              <a:spLocks/>
            </p:cNvSpPr>
            <p:nvPr/>
          </p:nvSpPr>
          <p:spPr bwMode="black">
            <a:xfrm>
              <a:off x="4344593" y="1086827"/>
              <a:ext cx="51867" cy="6569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29"/>
                </a:cxn>
                <a:cxn ang="0">
                  <a:pos x="22" y="55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30"/>
                </a:cxn>
                <a:cxn ang="0">
                  <a:pos x="22" y="49"/>
                </a:cxn>
                <a:cxn ang="0">
                  <a:pos x="39" y="29"/>
                </a:cxn>
                <a:cxn ang="0">
                  <a:pos x="39" y="0"/>
                </a:cxn>
                <a:cxn ang="0">
                  <a:pos x="45" y="0"/>
                </a:cxn>
              </a:cxnLst>
              <a:rect l="0" t="0" r="r" b="b"/>
              <a:pathLst>
                <a:path w="45" h="55">
                  <a:moveTo>
                    <a:pt x="45" y="0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5" y="48"/>
                    <a:pt x="34" y="55"/>
                    <a:pt x="22" y="55"/>
                  </a:cubicBezTo>
                  <a:cubicBezTo>
                    <a:pt x="10" y="55"/>
                    <a:pt x="0" y="46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43"/>
                    <a:pt x="14" y="49"/>
                    <a:pt x="22" y="49"/>
                  </a:cubicBezTo>
                  <a:cubicBezTo>
                    <a:pt x="31" y="49"/>
                    <a:pt x="39" y="44"/>
                    <a:pt x="39" y="2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8" name="Freeform 159"/>
            <p:cNvSpPr>
              <a:spLocks/>
            </p:cNvSpPr>
            <p:nvPr/>
          </p:nvSpPr>
          <p:spPr bwMode="black">
            <a:xfrm>
              <a:off x="4420665" y="1086827"/>
              <a:ext cx="58783" cy="63393"/>
            </a:xfrm>
            <a:custGeom>
              <a:avLst/>
              <a:gdLst/>
              <a:ahLst/>
              <a:cxnLst>
                <a:cxn ang="0">
                  <a:pos x="59" y="64"/>
                </a:cxn>
                <a:cxn ang="0">
                  <a:pos x="53" y="64"/>
                </a:cxn>
                <a:cxn ang="0">
                  <a:pos x="7" y="12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51" y="52"/>
                </a:cxn>
                <a:cxn ang="0">
                  <a:pos x="51" y="0"/>
                </a:cxn>
                <a:cxn ang="0">
                  <a:pos x="59" y="0"/>
                </a:cxn>
                <a:cxn ang="0">
                  <a:pos x="59" y="64"/>
                </a:cxn>
                <a:cxn ang="0">
                  <a:pos x="59" y="64"/>
                </a:cxn>
              </a:cxnLst>
              <a:rect l="0" t="0" r="r" b="b"/>
              <a:pathLst>
                <a:path w="59" h="64">
                  <a:moveTo>
                    <a:pt x="59" y="64"/>
                  </a:moveTo>
                  <a:lnTo>
                    <a:pt x="53" y="64"/>
                  </a:lnTo>
                  <a:lnTo>
                    <a:pt x="7" y="12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6" y="0"/>
                  </a:lnTo>
                  <a:lnTo>
                    <a:pt x="51" y="52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59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9" name="Freeform 160"/>
            <p:cNvSpPr>
              <a:spLocks/>
            </p:cNvSpPr>
            <p:nvPr/>
          </p:nvSpPr>
          <p:spPr bwMode="black">
            <a:xfrm>
              <a:off x="4518636" y="1086827"/>
              <a:ext cx="58783" cy="63393"/>
            </a:xfrm>
            <a:custGeom>
              <a:avLst/>
              <a:gdLst/>
              <a:ahLst/>
              <a:cxnLst>
                <a:cxn ang="0">
                  <a:pos x="32" y="30"/>
                </a:cxn>
                <a:cxn ang="0">
                  <a:pos x="32" y="64"/>
                </a:cxn>
                <a:cxn ang="0">
                  <a:pos x="25" y="64"/>
                </a:cxn>
                <a:cxn ang="0">
                  <a:pos x="25" y="3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29" y="24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32" y="30"/>
                </a:cxn>
                <a:cxn ang="0">
                  <a:pos x="32" y="30"/>
                </a:cxn>
              </a:cxnLst>
              <a:rect l="0" t="0" r="r" b="b"/>
              <a:pathLst>
                <a:path w="59" h="64">
                  <a:moveTo>
                    <a:pt x="32" y="30"/>
                  </a:moveTo>
                  <a:lnTo>
                    <a:pt x="32" y="64"/>
                  </a:lnTo>
                  <a:lnTo>
                    <a:pt x="25" y="64"/>
                  </a:lnTo>
                  <a:lnTo>
                    <a:pt x="25" y="30"/>
                  </a:lnTo>
                  <a:lnTo>
                    <a:pt x="0" y="0"/>
                  </a:lnTo>
                  <a:lnTo>
                    <a:pt x="9" y="0"/>
                  </a:lnTo>
                  <a:lnTo>
                    <a:pt x="29" y="2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0" name="Freeform 161"/>
            <p:cNvSpPr>
              <a:spLocks/>
            </p:cNvSpPr>
            <p:nvPr/>
          </p:nvSpPr>
          <p:spPr bwMode="black">
            <a:xfrm>
              <a:off x="4592402" y="1086827"/>
              <a:ext cx="38036" cy="63393"/>
            </a:xfrm>
            <a:custGeom>
              <a:avLst/>
              <a:gdLst/>
              <a:ahLst/>
              <a:cxnLst>
                <a:cxn ang="0">
                  <a:pos x="7" y="57"/>
                </a:cxn>
                <a:cxn ang="0">
                  <a:pos x="38" y="57"/>
                </a:cxn>
                <a:cxn ang="0">
                  <a:pos x="38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7"/>
                </a:cxn>
                <a:cxn ang="0">
                  <a:pos x="7" y="57"/>
                </a:cxn>
              </a:cxnLst>
              <a:rect l="0" t="0" r="r" b="b"/>
              <a:pathLst>
                <a:path w="38" h="64">
                  <a:moveTo>
                    <a:pt x="7" y="57"/>
                  </a:moveTo>
                  <a:lnTo>
                    <a:pt x="38" y="57"/>
                  </a:lnTo>
                  <a:lnTo>
                    <a:pt x="38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1" name="Freeform 162"/>
            <p:cNvSpPr>
              <a:spLocks/>
            </p:cNvSpPr>
            <p:nvPr/>
          </p:nvSpPr>
          <p:spPr bwMode="black">
            <a:xfrm>
              <a:off x="4647727" y="1086827"/>
              <a:ext cx="6916" cy="63393"/>
            </a:xfrm>
            <a:custGeom>
              <a:avLst/>
              <a:gdLst/>
              <a:ahLst/>
              <a:cxnLst>
                <a:cxn ang="0">
                  <a:pos x="7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64"/>
                </a:cxn>
                <a:cxn ang="0">
                  <a:pos x="7" y="64"/>
                </a:cxn>
              </a:cxnLst>
              <a:rect l="0" t="0" r="r" b="b"/>
              <a:pathLst>
                <a:path w="7" h="64">
                  <a:moveTo>
                    <a:pt x="7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4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2" name="Freeform 163"/>
            <p:cNvSpPr>
              <a:spLocks noEditPoints="1"/>
            </p:cNvSpPr>
            <p:nvPr/>
          </p:nvSpPr>
          <p:spPr bwMode="black">
            <a:xfrm>
              <a:off x="4676543" y="1085675"/>
              <a:ext cx="68004" cy="66851"/>
            </a:xfrm>
            <a:custGeom>
              <a:avLst/>
              <a:gdLst/>
              <a:ahLst/>
              <a:cxnLst>
                <a:cxn ang="0">
                  <a:pos x="29" y="56"/>
                </a:cxn>
                <a:cxn ang="0">
                  <a:pos x="0" y="28"/>
                </a:cxn>
                <a:cxn ang="0">
                  <a:pos x="29" y="0"/>
                </a:cxn>
                <a:cxn ang="0">
                  <a:pos x="58" y="28"/>
                </a:cxn>
                <a:cxn ang="0">
                  <a:pos x="29" y="56"/>
                </a:cxn>
                <a:cxn ang="0">
                  <a:pos x="29" y="6"/>
                </a:cxn>
                <a:cxn ang="0">
                  <a:pos x="7" y="28"/>
                </a:cxn>
                <a:cxn ang="0">
                  <a:pos x="29" y="50"/>
                </a:cxn>
                <a:cxn ang="0">
                  <a:pos x="51" y="28"/>
                </a:cxn>
                <a:cxn ang="0">
                  <a:pos x="29" y="6"/>
                </a:cxn>
              </a:cxnLst>
              <a:rect l="0" t="0" r="r" b="b"/>
              <a:pathLst>
                <a:path w="58" h="56">
                  <a:moveTo>
                    <a:pt x="29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8" y="12"/>
                    <a:pt x="58" y="28"/>
                  </a:cubicBezTo>
                  <a:cubicBezTo>
                    <a:pt x="58" y="43"/>
                    <a:pt x="45" y="56"/>
                    <a:pt x="29" y="56"/>
                  </a:cubicBezTo>
                  <a:close/>
                  <a:moveTo>
                    <a:pt x="29" y="6"/>
                  </a:moveTo>
                  <a:cubicBezTo>
                    <a:pt x="17" y="6"/>
                    <a:pt x="7" y="15"/>
                    <a:pt x="7" y="28"/>
                  </a:cubicBezTo>
                  <a:cubicBezTo>
                    <a:pt x="7" y="40"/>
                    <a:pt x="17" y="50"/>
                    <a:pt x="29" y="50"/>
                  </a:cubicBezTo>
                  <a:cubicBezTo>
                    <a:pt x="42" y="50"/>
                    <a:pt x="51" y="40"/>
                    <a:pt x="51" y="28"/>
                  </a:cubicBezTo>
                  <a:cubicBezTo>
                    <a:pt x="51" y="15"/>
                    <a:pt x="42" y="6"/>
                    <a:pt x="29" y="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3" name="Freeform 164"/>
            <p:cNvSpPr>
              <a:spLocks noEditPoints="1"/>
            </p:cNvSpPr>
            <p:nvPr/>
          </p:nvSpPr>
          <p:spPr bwMode="black">
            <a:xfrm>
              <a:off x="4764140" y="1086827"/>
              <a:ext cx="40341" cy="633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4" y="14"/>
                </a:cxn>
                <a:cxn ang="0">
                  <a:pos x="15" y="30"/>
                </a:cxn>
                <a:cxn ang="0">
                  <a:pos x="6" y="30"/>
                </a:cxn>
                <a:cxn ang="0">
                  <a:pos x="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6" y="24"/>
                </a:cxn>
                <a:cxn ang="0">
                  <a:pos x="15" y="24"/>
                </a:cxn>
                <a:cxn ang="0">
                  <a:pos x="27" y="15"/>
                </a:cxn>
                <a:cxn ang="0">
                  <a:pos x="16" y="5"/>
                </a:cxn>
                <a:cxn ang="0">
                  <a:pos x="6" y="5"/>
                </a:cxn>
                <a:cxn ang="0">
                  <a:pos x="6" y="24"/>
                </a:cxn>
              </a:cxnLst>
              <a:rect l="0" t="0" r="r" b="b"/>
              <a:pathLst>
                <a:path w="34" h="54">
                  <a:moveTo>
                    <a:pt x="16" y="0"/>
                  </a:moveTo>
                  <a:cubicBezTo>
                    <a:pt x="29" y="0"/>
                    <a:pt x="34" y="6"/>
                    <a:pt x="34" y="14"/>
                  </a:cubicBezTo>
                  <a:cubicBezTo>
                    <a:pt x="34" y="22"/>
                    <a:pt x="30" y="30"/>
                    <a:pt x="1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6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24" y="24"/>
                    <a:pt x="27" y="20"/>
                    <a:pt x="27" y="15"/>
                  </a:cubicBezTo>
                  <a:cubicBezTo>
                    <a:pt x="27" y="10"/>
                    <a:pt x="24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4"/>
                    <a:pt x="6" y="24"/>
                    <a:pt x="6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4" name="Freeform 165"/>
            <p:cNvSpPr>
              <a:spLocks/>
            </p:cNvSpPr>
            <p:nvPr/>
          </p:nvSpPr>
          <p:spPr bwMode="black">
            <a:xfrm>
              <a:off x="4822923" y="1086827"/>
              <a:ext cx="8069" cy="63393"/>
            </a:xfrm>
            <a:custGeom>
              <a:avLst/>
              <a:gdLst/>
              <a:ahLst/>
              <a:cxnLst>
                <a:cxn ang="0">
                  <a:pos x="7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64"/>
                </a:cxn>
                <a:cxn ang="0">
                  <a:pos x="7" y="64"/>
                </a:cxn>
              </a:cxnLst>
              <a:rect l="0" t="0" r="r" b="b"/>
              <a:pathLst>
                <a:path w="7" h="64">
                  <a:moveTo>
                    <a:pt x="7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4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5" name="Freeform 166"/>
            <p:cNvSpPr>
              <a:spLocks/>
            </p:cNvSpPr>
            <p:nvPr/>
          </p:nvSpPr>
          <p:spPr bwMode="black">
            <a:xfrm>
              <a:off x="4851738" y="1085675"/>
              <a:ext cx="38036" cy="66851"/>
            </a:xfrm>
            <a:custGeom>
              <a:avLst/>
              <a:gdLst/>
              <a:ahLst/>
              <a:cxnLst>
                <a:cxn ang="0">
                  <a:pos x="29" y="11"/>
                </a:cxn>
                <a:cxn ang="0">
                  <a:pos x="28" y="10"/>
                </a:cxn>
                <a:cxn ang="0">
                  <a:pos x="17" y="6"/>
                </a:cxn>
                <a:cxn ang="0">
                  <a:pos x="7" y="15"/>
                </a:cxn>
                <a:cxn ang="0">
                  <a:pos x="10" y="21"/>
                </a:cxn>
                <a:cxn ang="0">
                  <a:pos x="14" y="23"/>
                </a:cxn>
                <a:cxn ang="0">
                  <a:pos x="18" y="25"/>
                </a:cxn>
                <a:cxn ang="0">
                  <a:pos x="32" y="40"/>
                </a:cxn>
                <a:cxn ang="0">
                  <a:pos x="15" y="5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1" y="43"/>
                </a:cxn>
                <a:cxn ang="0">
                  <a:pos x="3" y="44"/>
                </a:cxn>
                <a:cxn ang="0">
                  <a:pos x="15" y="50"/>
                </a:cxn>
                <a:cxn ang="0">
                  <a:pos x="25" y="40"/>
                </a:cxn>
                <a:cxn ang="0">
                  <a:pos x="22" y="33"/>
                </a:cxn>
                <a:cxn ang="0">
                  <a:pos x="18" y="31"/>
                </a:cxn>
                <a:cxn ang="0">
                  <a:pos x="13" y="29"/>
                </a:cxn>
                <a:cxn ang="0">
                  <a:pos x="0" y="15"/>
                </a:cxn>
                <a:cxn ang="0">
                  <a:pos x="16" y="0"/>
                </a:cxn>
                <a:cxn ang="0">
                  <a:pos x="29" y="3"/>
                </a:cxn>
                <a:cxn ang="0">
                  <a:pos x="29" y="4"/>
                </a:cxn>
                <a:cxn ang="0">
                  <a:pos x="29" y="11"/>
                </a:cxn>
              </a:cxnLst>
              <a:rect l="0" t="0" r="r" b="b"/>
              <a:pathLst>
                <a:path w="32" h="56">
                  <a:moveTo>
                    <a:pt x="29" y="11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3" y="7"/>
                    <a:pt x="20" y="6"/>
                    <a:pt x="17" y="6"/>
                  </a:cubicBezTo>
                  <a:cubicBezTo>
                    <a:pt x="11" y="6"/>
                    <a:pt x="7" y="10"/>
                    <a:pt x="7" y="15"/>
                  </a:cubicBezTo>
                  <a:cubicBezTo>
                    <a:pt x="7" y="18"/>
                    <a:pt x="8" y="20"/>
                    <a:pt x="10" y="21"/>
                  </a:cubicBezTo>
                  <a:cubicBezTo>
                    <a:pt x="11" y="22"/>
                    <a:pt x="12" y="23"/>
                    <a:pt x="14" y="23"/>
                  </a:cubicBezTo>
                  <a:cubicBezTo>
                    <a:pt x="15" y="24"/>
                    <a:pt x="17" y="24"/>
                    <a:pt x="18" y="25"/>
                  </a:cubicBezTo>
                  <a:cubicBezTo>
                    <a:pt x="25" y="27"/>
                    <a:pt x="32" y="30"/>
                    <a:pt x="32" y="40"/>
                  </a:cubicBezTo>
                  <a:cubicBezTo>
                    <a:pt x="32" y="49"/>
                    <a:pt x="24" y="56"/>
                    <a:pt x="15" y="56"/>
                  </a:cubicBezTo>
                  <a:cubicBezTo>
                    <a:pt x="11" y="56"/>
                    <a:pt x="6" y="54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9"/>
                    <a:pt x="11" y="50"/>
                    <a:pt x="15" y="50"/>
                  </a:cubicBezTo>
                  <a:cubicBezTo>
                    <a:pt x="21" y="50"/>
                    <a:pt x="25" y="46"/>
                    <a:pt x="25" y="40"/>
                  </a:cubicBezTo>
                  <a:cubicBezTo>
                    <a:pt x="25" y="37"/>
                    <a:pt x="24" y="35"/>
                    <a:pt x="22" y="33"/>
                  </a:cubicBezTo>
                  <a:cubicBezTo>
                    <a:pt x="21" y="33"/>
                    <a:pt x="19" y="32"/>
                    <a:pt x="18" y="31"/>
                  </a:cubicBezTo>
                  <a:cubicBezTo>
                    <a:pt x="16" y="31"/>
                    <a:pt x="15" y="30"/>
                    <a:pt x="13" y="29"/>
                  </a:cubicBezTo>
                  <a:cubicBezTo>
                    <a:pt x="7" y="27"/>
                    <a:pt x="0" y="24"/>
                    <a:pt x="0" y="15"/>
                  </a:cubicBezTo>
                  <a:cubicBezTo>
                    <a:pt x="0" y="6"/>
                    <a:pt x="8" y="0"/>
                    <a:pt x="16" y="0"/>
                  </a:cubicBezTo>
                  <a:cubicBezTo>
                    <a:pt x="21" y="0"/>
                    <a:pt x="25" y="1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6" name="Freeform 167"/>
            <p:cNvSpPr>
              <a:spLocks/>
            </p:cNvSpPr>
            <p:nvPr/>
          </p:nvSpPr>
          <p:spPr bwMode="black">
            <a:xfrm>
              <a:off x="4901299" y="1086827"/>
              <a:ext cx="53020" cy="63393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31" y="6"/>
                </a:cxn>
                <a:cxn ang="0">
                  <a:pos x="31" y="64"/>
                </a:cxn>
                <a:cxn ang="0">
                  <a:pos x="23" y="64"/>
                </a:cxn>
                <a:cxn ang="0">
                  <a:pos x="23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54" y="6"/>
                </a:cxn>
                <a:cxn ang="0">
                  <a:pos x="54" y="6"/>
                </a:cxn>
              </a:cxnLst>
              <a:rect l="0" t="0" r="r" b="b"/>
              <a:pathLst>
                <a:path w="54" h="64">
                  <a:moveTo>
                    <a:pt x="54" y="6"/>
                  </a:moveTo>
                  <a:lnTo>
                    <a:pt x="31" y="6"/>
                  </a:lnTo>
                  <a:lnTo>
                    <a:pt x="31" y="64"/>
                  </a:lnTo>
                  <a:lnTo>
                    <a:pt x="23" y="64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7" name="Freeform 168"/>
            <p:cNvSpPr>
              <a:spLocks noEditPoints="1"/>
            </p:cNvSpPr>
            <p:nvPr/>
          </p:nvSpPr>
          <p:spPr bwMode="black">
            <a:xfrm>
              <a:off x="4960082" y="1085675"/>
              <a:ext cx="69156" cy="66851"/>
            </a:xfrm>
            <a:custGeom>
              <a:avLst/>
              <a:gdLst/>
              <a:ahLst/>
              <a:cxnLst>
                <a:cxn ang="0">
                  <a:pos x="29" y="56"/>
                </a:cxn>
                <a:cxn ang="0">
                  <a:pos x="0" y="28"/>
                </a:cxn>
                <a:cxn ang="0">
                  <a:pos x="29" y="0"/>
                </a:cxn>
                <a:cxn ang="0">
                  <a:pos x="58" y="28"/>
                </a:cxn>
                <a:cxn ang="0">
                  <a:pos x="29" y="56"/>
                </a:cxn>
                <a:cxn ang="0">
                  <a:pos x="29" y="6"/>
                </a:cxn>
                <a:cxn ang="0">
                  <a:pos x="7" y="28"/>
                </a:cxn>
                <a:cxn ang="0">
                  <a:pos x="29" y="50"/>
                </a:cxn>
                <a:cxn ang="0">
                  <a:pos x="51" y="28"/>
                </a:cxn>
                <a:cxn ang="0">
                  <a:pos x="29" y="6"/>
                </a:cxn>
              </a:cxnLst>
              <a:rect l="0" t="0" r="r" b="b"/>
              <a:pathLst>
                <a:path w="58" h="56">
                  <a:moveTo>
                    <a:pt x="29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8" y="12"/>
                    <a:pt x="58" y="28"/>
                  </a:cubicBezTo>
                  <a:cubicBezTo>
                    <a:pt x="58" y="43"/>
                    <a:pt x="45" y="56"/>
                    <a:pt x="29" y="56"/>
                  </a:cubicBezTo>
                  <a:close/>
                  <a:moveTo>
                    <a:pt x="29" y="6"/>
                  </a:moveTo>
                  <a:cubicBezTo>
                    <a:pt x="17" y="6"/>
                    <a:pt x="7" y="15"/>
                    <a:pt x="7" y="28"/>
                  </a:cubicBezTo>
                  <a:cubicBezTo>
                    <a:pt x="7" y="40"/>
                    <a:pt x="17" y="50"/>
                    <a:pt x="29" y="50"/>
                  </a:cubicBezTo>
                  <a:cubicBezTo>
                    <a:pt x="42" y="50"/>
                    <a:pt x="51" y="40"/>
                    <a:pt x="51" y="28"/>
                  </a:cubicBezTo>
                  <a:cubicBezTo>
                    <a:pt x="51" y="15"/>
                    <a:pt x="42" y="6"/>
                    <a:pt x="29" y="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9" name="Freeform 47"/>
          <p:cNvSpPr>
            <a:spLocks noEditPoints="1"/>
          </p:cNvSpPr>
          <p:nvPr/>
        </p:nvSpPr>
        <p:spPr bwMode="hidden">
          <a:xfrm>
            <a:off x="0" y="0"/>
            <a:ext cx="9158288" cy="6869113"/>
          </a:xfrm>
          <a:custGeom>
            <a:avLst/>
            <a:gdLst>
              <a:gd name="T0" fmla="*/ 5711 w 5769"/>
              <a:gd name="T1" fmla="*/ 58 h 4327"/>
              <a:gd name="T2" fmla="*/ 5711 w 5769"/>
              <a:gd name="T3" fmla="*/ 4269 h 4327"/>
              <a:gd name="T4" fmla="*/ 58 w 5769"/>
              <a:gd name="T5" fmla="*/ 4269 h 4327"/>
              <a:gd name="T6" fmla="*/ 58 w 5769"/>
              <a:gd name="T7" fmla="*/ 58 h 4327"/>
              <a:gd name="T8" fmla="*/ 5711 w 5769"/>
              <a:gd name="T9" fmla="*/ 58 h 4327"/>
              <a:gd name="T10" fmla="*/ 5769 w 5769"/>
              <a:gd name="T11" fmla="*/ 0 h 4327"/>
              <a:gd name="T12" fmla="*/ 0 w 5769"/>
              <a:gd name="T13" fmla="*/ 0 h 4327"/>
              <a:gd name="T14" fmla="*/ 0 w 5769"/>
              <a:gd name="T15" fmla="*/ 4327 h 4327"/>
              <a:gd name="T16" fmla="*/ 5769 w 5769"/>
              <a:gd name="T17" fmla="*/ 4327 h 4327"/>
              <a:gd name="T18" fmla="*/ 5769 w 5769"/>
              <a:gd name="T19" fmla="*/ 0 h 4327"/>
              <a:gd name="T20" fmla="*/ 5769 w 5769"/>
              <a:gd name="T21" fmla="*/ 0 h 4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9" h="4327">
                <a:moveTo>
                  <a:pt x="5711" y="58"/>
                </a:moveTo>
                <a:lnTo>
                  <a:pt x="5711" y="4269"/>
                </a:lnTo>
                <a:lnTo>
                  <a:pt x="58" y="4269"/>
                </a:lnTo>
                <a:lnTo>
                  <a:pt x="58" y="58"/>
                </a:lnTo>
                <a:lnTo>
                  <a:pt x="5711" y="58"/>
                </a:lnTo>
                <a:close/>
                <a:moveTo>
                  <a:pt x="5769" y="0"/>
                </a:moveTo>
                <a:lnTo>
                  <a:pt x="0" y="0"/>
                </a:lnTo>
                <a:lnTo>
                  <a:pt x="0" y="4327"/>
                </a:lnTo>
                <a:lnTo>
                  <a:pt x="5769" y="4327"/>
                </a:lnTo>
                <a:lnTo>
                  <a:pt x="5769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8E8E8B"/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Rectangle 50"/>
          <p:cNvSpPr>
            <a:spLocks noChangeArrowheads="1"/>
          </p:cNvSpPr>
          <p:nvPr/>
        </p:nvSpPr>
        <p:spPr bwMode="ltGray">
          <a:xfrm>
            <a:off x="8978900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ltGray">
          <a:xfrm>
            <a:off x="8885238" y="1419225"/>
            <a:ext cx="93663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ltGray">
          <a:xfrm>
            <a:off x="8701088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ltGray">
          <a:xfrm>
            <a:off x="8423275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Rectangle 54"/>
          <p:cNvSpPr>
            <a:spLocks noChangeArrowheads="1"/>
          </p:cNvSpPr>
          <p:nvPr/>
        </p:nvSpPr>
        <p:spPr bwMode="ltGray">
          <a:xfrm>
            <a:off x="8329613" y="1419225"/>
            <a:ext cx="93663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Rectangle 55"/>
          <p:cNvSpPr>
            <a:spLocks noChangeArrowheads="1"/>
          </p:cNvSpPr>
          <p:nvPr/>
        </p:nvSpPr>
        <p:spPr bwMode="ltGray">
          <a:xfrm>
            <a:off x="8235950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Rectangle 56"/>
          <p:cNvSpPr>
            <a:spLocks noChangeArrowheads="1"/>
          </p:cNvSpPr>
          <p:nvPr/>
        </p:nvSpPr>
        <p:spPr bwMode="ltGray">
          <a:xfrm>
            <a:off x="8145463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Rectangle 57"/>
          <p:cNvSpPr>
            <a:spLocks noChangeArrowheads="1"/>
          </p:cNvSpPr>
          <p:nvPr/>
        </p:nvSpPr>
        <p:spPr bwMode="ltGray">
          <a:xfrm>
            <a:off x="7961313" y="1419225"/>
            <a:ext cx="92075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ltGray">
          <a:xfrm>
            <a:off x="7867650" y="1419225"/>
            <a:ext cx="93663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Rectangle 59"/>
          <p:cNvSpPr>
            <a:spLocks noChangeArrowheads="1"/>
          </p:cNvSpPr>
          <p:nvPr/>
        </p:nvSpPr>
        <p:spPr bwMode="ltGray">
          <a:xfrm>
            <a:off x="7775575" y="1419225"/>
            <a:ext cx="92075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Rectangle 60"/>
          <p:cNvSpPr>
            <a:spLocks noChangeArrowheads="1"/>
          </p:cNvSpPr>
          <p:nvPr/>
        </p:nvSpPr>
        <p:spPr bwMode="ltGray">
          <a:xfrm>
            <a:off x="7591425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ltGray">
          <a:xfrm>
            <a:off x="7499350" y="1419225"/>
            <a:ext cx="92075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Rectangle 62"/>
          <p:cNvSpPr>
            <a:spLocks noChangeArrowheads="1"/>
          </p:cNvSpPr>
          <p:nvPr/>
        </p:nvSpPr>
        <p:spPr bwMode="ltGray">
          <a:xfrm>
            <a:off x="7405688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Rectangle 63"/>
          <p:cNvSpPr>
            <a:spLocks noChangeArrowheads="1"/>
          </p:cNvSpPr>
          <p:nvPr/>
        </p:nvSpPr>
        <p:spPr bwMode="ltGray">
          <a:xfrm>
            <a:off x="7219950" y="1419225"/>
            <a:ext cx="92075" cy="93663"/>
          </a:xfrm>
          <a:prstGeom prst="rect">
            <a:avLst/>
          </a:prstGeom>
          <a:solidFill>
            <a:srgbClr val="00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Rectangle 64"/>
          <p:cNvSpPr>
            <a:spLocks noChangeArrowheads="1"/>
          </p:cNvSpPr>
          <p:nvPr/>
        </p:nvSpPr>
        <p:spPr bwMode="ltGray">
          <a:xfrm>
            <a:off x="7126288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Rectangle 65"/>
          <p:cNvSpPr>
            <a:spLocks noChangeArrowheads="1"/>
          </p:cNvSpPr>
          <p:nvPr/>
        </p:nvSpPr>
        <p:spPr bwMode="ltGray">
          <a:xfrm>
            <a:off x="7035800" y="1419225"/>
            <a:ext cx="92075" cy="93663"/>
          </a:xfrm>
          <a:prstGeom prst="rect">
            <a:avLst/>
          </a:prstGeom>
          <a:solidFill>
            <a:srgbClr val="8F8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Rectangle 66"/>
          <p:cNvSpPr>
            <a:spLocks noChangeArrowheads="1"/>
          </p:cNvSpPr>
          <p:nvPr/>
        </p:nvSpPr>
        <p:spPr bwMode="ltGray">
          <a:xfrm>
            <a:off x="6850063" y="1419225"/>
            <a:ext cx="93663" cy="93663"/>
          </a:xfrm>
          <a:prstGeom prst="rect">
            <a:avLst/>
          </a:prstGeom>
          <a:solidFill>
            <a:srgbClr val="C7C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4"/>
          </p:nvPr>
        </p:nvSpPr>
        <p:spPr>
          <a:xfrm>
            <a:off x="8191500" y="285594"/>
            <a:ext cx="6985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4" name="Date Placeholder 100"/>
          <p:cNvSpPr>
            <a:spLocks noGrp="1"/>
          </p:cNvSpPr>
          <p:nvPr>
            <p:ph type="dt" sz="half" idx="2"/>
          </p:nvPr>
        </p:nvSpPr>
        <p:spPr>
          <a:xfrm>
            <a:off x="5307496" y="6343989"/>
            <a:ext cx="10713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9382C8E6-9071-4998-B9D5-276ED8B70BFC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145" name="Footer Placeholder 101"/>
          <p:cNvSpPr>
            <a:spLocks noGrp="1"/>
          </p:cNvSpPr>
          <p:nvPr>
            <p:ph type="ftr" sz="quarter" idx="3"/>
          </p:nvPr>
        </p:nvSpPr>
        <p:spPr>
          <a:xfrm>
            <a:off x="302755" y="6343989"/>
            <a:ext cx="4605938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dirty="0" smtClean="0"/>
              <a:t>TIEDEKUNTA </a:t>
            </a:r>
            <a:r>
              <a:rPr lang="fi-FI" dirty="0" err="1" smtClean="0"/>
              <a:t>TIEDEKUNTA</a:t>
            </a:r>
            <a:r>
              <a:rPr lang="fi-FI" dirty="0" smtClean="0"/>
              <a:t> / osasto </a:t>
            </a:r>
            <a:r>
              <a:rPr lang="fi-FI" dirty="0" err="1" smtClean="0"/>
              <a:t>osasto</a:t>
            </a:r>
            <a:r>
              <a:rPr lang="fi-FI" dirty="0" smtClean="0"/>
              <a:t> osaston osasto / Etuniminen </a:t>
            </a:r>
            <a:r>
              <a:rPr lang="fi-FI" dirty="0" err="1" smtClean="0"/>
              <a:t>Sukuniminen-Sukuniminen</a:t>
            </a:r>
            <a:endParaRPr lang="fi-FI" dirty="0"/>
          </a:p>
        </p:txBody>
      </p:sp>
      <p:sp>
        <p:nvSpPr>
          <p:cNvPr id="146" name="Title Placeholder 145"/>
          <p:cNvSpPr>
            <a:spLocks noGrp="1"/>
          </p:cNvSpPr>
          <p:nvPr>
            <p:ph type="title"/>
          </p:nvPr>
        </p:nvSpPr>
        <p:spPr>
          <a:xfrm>
            <a:off x="302755" y="1774826"/>
            <a:ext cx="85824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47" name="Text Placeholder 146"/>
          <p:cNvSpPr>
            <a:spLocks noGrp="1"/>
          </p:cNvSpPr>
          <p:nvPr>
            <p:ph type="body" idx="1"/>
          </p:nvPr>
        </p:nvSpPr>
        <p:spPr>
          <a:xfrm>
            <a:off x="302755" y="3100388"/>
            <a:ext cx="8587245" cy="284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13" r:id="rId2"/>
  </p:sldLayoutIdLst>
  <p:transition spd="slow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cap="all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9pPr>
    </p:titleStyle>
    <p:bodyStyle>
      <a:lvl1pPr marL="3429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>
          <a:solidFill>
            <a:schemeClr val="tx1"/>
          </a:solidFill>
          <a:latin typeface="Trebuchet MS" pitchFamily="34" charset="0"/>
          <a:ea typeface="+mn-ea"/>
        </a:defRPr>
      </a:lvl2pPr>
      <a:lvl3pPr marL="11430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>
          <a:solidFill>
            <a:schemeClr val="tx1"/>
          </a:solidFill>
          <a:latin typeface="Trebuchet MS" pitchFamily="34" charset="0"/>
          <a:ea typeface="+mn-ea"/>
        </a:defRPr>
      </a:lvl3pPr>
      <a:lvl4pPr marL="16002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>
          <a:solidFill>
            <a:schemeClr val="tx1"/>
          </a:solidFill>
          <a:latin typeface="Trebuchet MS" pitchFamily="34" charset="0"/>
          <a:ea typeface="+mn-ea"/>
        </a:defRPr>
      </a:lvl4pPr>
      <a:lvl5pPr marL="20574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>
          <a:solidFill>
            <a:schemeClr val="tx1"/>
          </a:solidFill>
          <a:latin typeface="Trebuchet MS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47"/>
          <p:cNvSpPr>
            <a:spLocks noEditPoints="1"/>
          </p:cNvSpPr>
          <p:nvPr/>
        </p:nvSpPr>
        <p:spPr bwMode="hidden">
          <a:xfrm>
            <a:off x="0" y="0"/>
            <a:ext cx="9158288" cy="6869113"/>
          </a:xfrm>
          <a:custGeom>
            <a:avLst/>
            <a:gdLst>
              <a:gd name="T0" fmla="*/ 5711 w 5769"/>
              <a:gd name="T1" fmla="*/ 58 h 4327"/>
              <a:gd name="T2" fmla="*/ 5711 w 5769"/>
              <a:gd name="T3" fmla="*/ 4269 h 4327"/>
              <a:gd name="T4" fmla="*/ 58 w 5769"/>
              <a:gd name="T5" fmla="*/ 4269 h 4327"/>
              <a:gd name="T6" fmla="*/ 58 w 5769"/>
              <a:gd name="T7" fmla="*/ 58 h 4327"/>
              <a:gd name="T8" fmla="*/ 5711 w 5769"/>
              <a:gd name="T9" fmla="*/ 58 h 4327"/>
              <a:gd name="T10" fmla="*/ 5769 w 5769"/>
              <a:gd name="T11" fmla="*/ 0 h 4327"/>
              <a:gd name="T12" fmla="*/ 0 w 5769"/>
              <a:gd name="T13" fmla="*/ 0 h 4327"/>
              <a:gd name="T14" fmla="*/ 0 w 5769"/>
              <a:gd name="T15" fmla="*/ 4327 h 4327"/>
              <a:gd name="T16" fmla="*/ 5769 w 5769"/>
              <a:gd name="T17" fmla="*/ 4327 h 4327"/>
              <a:gd name="T18" fmla="*/ 5769 w 5769"/>
              <a:gd name="T19" fmla="*/ 0 h 4327"/>
              <a:gd name="T20" fmla="*/ 5769 w 5769"/>
              <a:gd name="T21" fmla="*/ 0 h 4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9" h="4327">
                <a:moveTo>
                  <a:pt x="5711" y="58"/>
                </a:moveTo>
                <a:lnTo>
                  <a:pt x="5711" y="4269"/>
                </a:lnTo>
                <a:lnTo>
                  <a:pt x="58" y="4269"/>
                </a:lnTo>
                <a:lnTo>
                  <a:pt x="58" y="58"/>
                </a:lnTo>
                <a:lnTo>
                  <a:pt x="5711" y="58"/>
                </a:lnTo>
                <a:close/>
                <a:moveTo>
                  <a:pt x="5769" y="0"/>
                </a:moveTo>
                <a:lnTo>
                  <a:pt x="0" y="0"/>
                </a:lnTo>
                <a:lnTo>
                  <a:pt x="0" y="4327"/>
                </a:lnTo>
                <a:lnTo>
                  <a:pt x="5769" y="4327"/>
                </a:lnTo>
                <a:lnTo>
                  <a:pt x="5769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8E8E8B"/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6850063" y="5940425"/>
            <a:ext cx="2220912" cy="93663"/>
            <a:chOff x="6850063" y="1419225"/>
            <a:chExt cx="2220912" cy="93663"/>
          </a:xfrm>
        </p:grpSpPr>
        <p:sp>
          <p:nvSpPr>
            <p:cNvPr id="82" name="Rectangle 50"/>
            <p:cNvSpPr>
              <a:spLocks noChangeArrowheads="1"/>
            </p:cNvSpPr>
            <p:nvPr userDrawn="1"/>
          </p:nvSpPr>
          <p:spPr bwMode="ltGray">
            <a:xfrm>
              <a:off x="8978900" y="14192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51"/>
            <p:cNvSpPr>
              <a:spLocks noChangeArrowheads="1"/>
            </p:cNvSpPr>
            <p:nvPr userDrawn="1"/>
          </p:nvSpPr>
          <p:spPr bwMode="ltGray">
            <a:xfrm>
              <a:off x="8885238" y="1419225"/>
              <a:ext cx="93663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Rectangle 52"/>
            <p:cNvSpPr>
              <a:spLocks noChangeArrowheads="1"/>
            </p:cNvSpPr>
            <p:nvPr userDrawn="1"/>
          </p:nvSpPr>
          <p:spPr bwMode="ltGray">
            <a:xfrm>
              <a:off x="8701088" y="14192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Rectangle 53"/>
            <p:cNvSpPr>
              <a:spLocks noChangeArrowheads="1"/>
            </p:cNvSpPr>
            <p:nvPr userDrawn="1"/>
          </p:nvSpPr>
          <p:spPr bwMode="ltGray">
            <a:xfrm>
              <a:off x="8423275" y="14192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Rectangle 54"/>
            <p:cNvSpPr>
              <a:spLocks noChangeArrowheads="1"/>
            </p:cNvSpPr>
            <p:nvPr userDrawn="1"/>
          </p:nvSpPr>
          <p:spPr bwMode="ltGray">
            <a:xfrm>
              <a:off x="8329613" y="1419225"/>
              <a:ext cx="93663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55"/>
            <p:cNvSpPr>
              <a:spLocks noChangeArrowheads="1"/>
            </p:cNvSpPr>
            <p:nvPr userDrawn="1"/>
          </p:nvSpPr>
          <p:spPr bwMode="ltGray">
            <a:xfrm>
              <a:off x="8235950" y="14192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Rectangle 56"/>
            <p:cNvSpPr>
              <a:spLocks noChangeArrowheads="1"/>
            </p:cNvSpPr>
            <p:nvPr userDrawn="1"/>
          </p:nvSpPr>
          <p:spPr bwMode="ltGray">
            <a:xfrm>
              <a:off x="8145463" y="14192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Rectangle 57"/>
            <p:cNvSpPr>
              <a:spLocks noChangeArrowheads="1"/>
            </p:cNvSpPr>
            <p:nvPr userDrawn="1"/>
          </p:nvSpPr>
          <p:spPr bwMode="ltGray">
            <a:xfrm>
              <a:off x="7961313" y="1419225"/>
              <a:ext cx="92075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Rectangle 58"/>
            <p:cNvSpPr>
              <a:spLocks noChangeArrowheads="1"/>
            </p:cNvSpPr>
            <p:nvPr userDrawn="1"/>
          </p:nvSpPr>
          <p:spPr bwMode="ltGray">
            <a:xfrm>
              <a:off x="7867650" y="1419225"/>
              <a:ext cx="93663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Rectangle 59"/>
            <p:cNvSpPr>
              <a:spLocks noChangeArrowheads="1"/>
            </p:cNvSpPr>
            <p:nvPr userDrawn="1"/>
          </p:nvSpPr>
          <p:spPr bwMode="ltGray">
            <a:xfrm>
              <a:off x="7775575" y="1419225"/>
              <a:ext cx="92075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Rectangle 60"/>
            <p:cNvSpPr>
              <a:spLocks noChangeArrowheads="1"/>
            </p:cNvSpPr>
            <p:nvPr userDrawn="1"/>
          </p:nvSpPr>
          <p:spPr bwMode="ltGray">
            <a:xfrm>
              <a:off x="7591425" y="14192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Rectangle 61"/>
            <p:cNvSpPr>
              <a:spLocks noChangeArrowheads="1"/>
            </p:cNvSpPr>
            <p:nvPr userDrawn="1"/>
          </p:nvSpPr>
          <p:spPr bwMode="ltGray">
            <a:xfrm>
              <a:off x="7499350" y="1419225"/>
              <a:ext cx="92075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Rectangle 62"/>
            <p:cNvSpPr>
              <a:spLocks noChangeArrowheads="1"/>
            </p:cNvSpPr>
            <p:nvPr userDrawn="1"/>
          </p:nvSpPr>
          <p:spPr bwMode="ltGray">
            <a:xfrm>
              <a:off x="7405688" y="14192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Rectangle 63"/>
            <p:cNvSpPr>
              <a:spLocks noChangeArrowheads="1"/>
            </p:cNvSpPr>
            <p:nvPr userDrawn="1"/>
          </p:nvSpPr>
          <p:spPr bwMode="ltGray">
            <a:xfrm>
              <a:off x="7219950" y="1419225"/>
              <a:ext cx="92075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Rectangle 64"/>
            <p:cNvSpPr>
              <a:spLocks noChangeArrowheads="1"/>
            </p:cNvSpPr>
            <p:nvPr userDrawn="1"/>
          </p:nvSpPr>
          <p:spPr bwMode="ltGray">
            <a:xfrm>
              <a:off x="7126288" y="14192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Rectangle 65"/>
            <p:cNvSpPr>
              <a:spLocks noChangeArrowheads="1"/>
            </p:cNvSpPr>
            <p:nvPr userDrawn="1"/>
          </p:nvSpPr>
          <p:spPr bwMode="ltGray">
            <a:xfrm>
              <a:off x="7035800" y="14192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Rectangle 66"/>
            <p:cNvSpPr>
              <a:spLocks noChangeArrowheads="1"/>
            </p:cNvSpPr>
            <p:nvPr userDrawn="1"/>
          </p:nvSpPr>
          <p:spPr bwMode="ltGray">
            <a:xfrm>
              <a:off x="6850063" y="14192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1" name="Date Placeholder 100"/>
          <p:cNvSpPr>
            <a:spLocks noGrp="1"/>
          </p:cNvSpPr>
          <p:nvPr>
            <p:ph type="dt" sz="half" idx="2"/>
          </p:nvPr>
        </p:nvSpPr>
        <p:spPr>
          <a:xfrm>
            <a:off x="5307496" y="6343989"/>
            <a:ext cx="10713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7DEB62B0-3ACF-4344-9BF4-0EECABFB84D3}" type="datetime1">
              <a:rPr lang="fi-FI" smtClean="0"/>
              <a:t>3.2.2013</a:t>
            </a:fld>
            <a:endParaRPr lang="fi-FI" dirty="0"/>
          </a:p>
        </p:txBody>
      </p:sp>
      <p:grpSp>
        <p:nvGrpSpPr>
          <p:cNvPr id="3" name="Group 2"/>
          <p:cNvGrpSpPr/>
          <p:nvPr/>
        </p:nvGrpSpPr>
        <p:grpSpPr>
          <a:xfrm>
            <a:off x="6912042" y="6211749"/>
            <a:ext cx="1963669" cy="376185"/>
            <a:chOff x="6912042" y="6211749"/>
            <a:chExt cx="1963669" cy="376185"/>
          </a:xfrm>
        </p:grpSpPr>
        <p:sp>
          <p:nvSpPr>
            <p:cNvPr id="29" name="Rectangle 177"/>
            <p:cNvSpPr>
              <a:spLocks noChangeArrowheads="1"/>
            </p:cNvSpPr>
            <p:nvPr/>
          </p:nvSpPr>
          <p:spPr bwMode="white">
            <a:xfrm>
              <a:off x="8487284" y="6211749"/>
              <a:ext cx="388427" cy="376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Freeform 178"/>
            <p:cNvSpPr>
              <a:spLocks noEditPoints="1"/>
            </p:cNvSpPr>
            <p:nvPr/>
          </p:nvSpPr>
          <p:spPr bwMode="black">
            <a:xfrm>
              <a:off x="8487284" y="6211749"/>
              <a:ext cx="388427" cy="376185"/>
            </a:xfrm>
            <a:custGeom>
              <a:avLst/>
              <a:gdLst/>
              <a:ahLst/>
              <a:cxnLst>
                <a:cxn ang="0">
                  <a:pos x="333" y="454"/>
                </a:cxn>
                <a:cxn ang="0">
                  <a:pos x="347" y="380"/>
                </a:cxn>
                <a:cxn ang="0">
                  <a:pos x="442" y="407"/>
                </a:cxn>
                <a:cxn ang="0">
                  <a:pos x="410" y="454"/>
                </a:cxn>
                <a:cxn ang="0">
                  <a:pos x="469" y="0"/>
                </a:cxn>
                <a:cxn ang="0">
                  <a:pos x="452" y="169"/>
                </a:cxn>
                <a:cxn ang="0">
                  <a:pos x="461" y="76"/>
                </a:cxn>
                <a:cxn ang="0">
                  <a:pos x="395" y="0"/>
                </a:cxn>
                <a:cxn ang="0">
                  <a:pos x="389" y="98"/>
                </a:cxn>
                <a:cxn ang="0">
                  <a:pos x="469" y="179"/>
                </a:cxn>
                <a:cxn ang="0">
                  <a:pos x="431" y="454"/>
                </a:cxn>
                <a:cxn ang="0">
                  <a:pos x="467" y="413"/>
                </a:cxn>
                <a:cxn ang="0">
                  <a:pos x="322" y="374"/>
                </a:cxn>
                <a:cxn ang="0">
                  <a:pos x="297" y="454"/>
                </a:cxn>
                <a:cxn ang="0">
                  <a:pos x="265" y="438"/>
                </a:cxn>
                <a:cxn ang="0">
                  <a:pos x="270" y="366"/>
                </a:cxn>
                <a:cxn ang="0">
                  <a:pos x="221" y="366"/>
                </a:cxn>
                <a:cxn ang="0">
                  <a:pos x="227" y="294"/>
                </a:cxn>
                <a:cxn ang="0">
                  <a:pos x="176" y="289"/>
                </a:cxn>
                <a:cxn ang="0">
                  <a:pos x="276" y="295"/>
                </a:cxn>
                <a:cxn ang="0">
                  <a:pos x="307" y="147"/>
                </a:cxn>
                <a:cxn ang="0">
                  <a:pos x="222" y="104"/>
                </a:cxn>
                <a:cxn ang="0">
                  <a:pos x="267" y="129"/>
                </a:cxn>
                <a:cxn ang="0">
                  <a:pos x="296" y="60"/>
                </a:cxn>
                <a:cxn ang="0">
                  <a:pos x="343" y="84"/>
                </a:cxn>
                <a:cxn ang="0">
                  <a:pos x="370" y="15"/>
                </a:cxn>
                <a:cxn ang="0">
                  <a:pos x="0" y="454"/>
                </a:cxn>
                <a:cxn ang="0">
                  <a:pos x="359" y="0"/>
                </a:cxn>
                <a:cxn ang="0">
                  <a:pos x="369" y="47"/>
                </a:cxn>
                <a:cxn ang="0">
                  <a:pos x="326" y="21"/>
                </a:cxn>
                <a:cxn ang="0">
                  <a:pos x="295" y="92"/>
                </a:cxn>
                <a:cxn ang="0">
                  <a:pos x="251" y="66"/>
                </a:cxn>
                <a:cxn ang="0">
                  <a:pos x="257" y="198"/>
                </a:cxn>
                <a:cxn ang="0">
                  <a:pos x="339" y="237"/>
                </a:cxn>
                <a:cxn ang="0">
                  <a:pos x="252" y="222"/>
                </a:cxn>
                <a:cxn ang="0">
                  <a:pos x="185" y="339"/>
                </a:cxn>
                <a:cxn ang="0">
                  <a:pos x="233" y="337"/>
                </a:cxn>
                <a:cxn ang="0">
                  <a:pos x="228" y="412"/>
                </a:cxn>
                <a:cxn ang="0">
                  <a:pos x="276" y="411"/>
                </a:cxn>
                <a:cxn ang="0">
                  <a:pos x="253" y="454"/>
                </a:cxn>
              </a:cxnLst>
              <a:rect l="0" t="0" r="r" b="b"/>
              <a:pathLst>
                <a:path w="469" h="454">
                  <a:moveTo>
                    <a:pt x="410" y="454"/>
                  </a:moveTo>
                  <a:lnTo>
                    <a:pt x="333" y="454"/>
                  </a:lnTo>
                  <a:lnTo>
                    <a:pt x="376" y="429"/>
                  </a:lnTo>
                  <a:lnTo>
                    <a:pt x="347" y="380"/>
                  </a:lnTo>
                  <a:lnTo>
                    <a:pt x="405" y="345"/>
                  </a:lnTo>
                  <a:lnTo>
                    <a:pt x="442" y="407"/>
                  </a:lnTo>
                  <a:lnTo>
                    <a:pt x="399" y="434"/>
                  </a:lnTo>
                  <a:lnTo>
                    <a:pt x="410" y="454"/>
                  </a:lnTo>
                  <a:close/>
                  <a:moveTo>
                    <a:pt x="416" y="0"/>
                  </a:moveTo>
                  <a:lnTo>
                    <a:pt x="469" y="0"/>
                  </a:lnTo>
                  <a:lnTo>
                    <a:pt x="469" y="159"/>
                  </a:lnTo>
                  <a:lnTo>
                    <a:pt x="452" y="169"/>
                  </a:lnTo>
                  <a:lnTo>
                    <a:pt x="414" y="104"/>
                  </a:lnTo>
                  <a:lnTo>
                    <a:pt x="461" y="76"/>
                  </a:lnTo>
                  <a:lnTo>
                    <a:pt x="416" y="0"/>
                  </a:lnTo>
                  <a:close/>
                  <a:moveTo>
                    <a:pt x="395" y="0"/>
                  </a:moveTo>
                  <a:lnTo>
                    <a:pt x="437" y="70"/>
                  </a:lnTo>
                  <a:lnTo>
                    <a:pt x="389" y="98"/>
                  </a:lnTo>
                  <a:lnTo>
                    <a:pt x="446" y="194"/>
                  </a:lnTo>
                  <a:lnTo>
                    <a:pt x="469" y="179"/>
                  </a:lnTo>
                  <a:lnTo>
                    <a:pt x="469" y="454"/>
                  </a:lnTo>
                  <a:lnTo>
                    <a:pt x="431" y="454"/>
                  </a:lnTo>
                  <a:lnTo>
                    <a:pt x="422" y="440"/>
                  </a:lnTo>
                  <a:lnTo>
                    <a:pt x="467" y="413"/>
                  </a:lnTo>
                  <a:lnTo>
                    <a:pt x="410" y="320"/>
                  </a:lnTo>
                  <a:lnTo>
                    <a:pt x="322" y="374"/>
                  </a:lnTo>
                  <a:lnTo>
                    <a:pt x="352" y="423"/>
                  </a:lnTo>
                  <a:lnTo>
                    <a:pt x="297" y="454"/>
                  </a:lnTo>
                  <a:lnTo>
                    <a:pt x="273" y="454"/>
                  </a:lnTo>
                  <a:lnTo>
                    <a:pt x="265" y="438"/>
                  </a:lnTo>
                  <a:lnTo>
                    <a:pt x="301" y="417"/>
                  </a:lnTo>
                  <a:lnTo>
                    <a:pt x="270" y="366"/>
                  </a:lnTo>
                  <a:lnTo>
                    <a:pt x="234" y="387"/>
                  </a:lnTo>
                  <a:lnTo>
                    <a:pt x="221" y="366"/>
                  </a:lnTo>
                  <a:lnTo>
                    <a:pt x="257" y="344"/>
                  </a:lnTo>
                  <a:lnTo>
                    <a:pt x="227" y="294"/>
                  </a:lnTo>
                  <a:lnTo>
                    <a:pt x="191" y="315"/>
                  </a:lnTo>
                  <a:lnTo>
                    <a:pt x="176" y="289"/>
                  </a:lnTo>
                  <a:lnTo>
                    <a:pt x="246" y="247"/>
                  </a:lnTo>
                  <a:lnTo>
                    <a:pt x="276" y="295"/>
                  </a:lnTo>
                  <a:lnTo>
                    <a:pt x="364" y="243"/>
                  </a:lnTo>
                  <a:lnTo>
                    <a:pt x="307" y="147"/>
                  </a:lnTo>
                  <a:lnTo>
                    <a:pt x="264" y="173"/>
                  </a:lnTo>
                  <a:lnTo>
                    <a:pt x="222" y="104"/>
                  </a:lnTo>
                  <a:lnTo>
                    <a:pt x="245" y="91"/>
                  </a:lnTo>
                  <a:lnTo>
                    <a:pt x="267" y="129"/>
                  </a:lnTo>
                  <a:lnTo>
                    <a:pt x="319" y="98"/>
                  </a:lnTo>
                  <a:lnTo>
                    <a:pt x="296" y="60"/>
                  </a:lnTo>
                  <a:lnTo>
                    <a:pt x="319" y="46"/>
                  </a:lnTo>
                  <a:lnTo>
                    <a:pt x="343" y="84"/>
                  </a:lnTo>
                  <a:lnTo>
                    <a:pt x="394" y="53"/>
                  </a:lnTo>
                  <a:lnTo>
                    <a:pt x="370" y="15"/>
                  </a:lnTo>
                  <a:lnTo>
                    <a:pt x="395" y="0"/>
                  </a:lnTo>
                  <a:close/>
                  <a:moveTo>
                    <a:pt x="0" y="454"/>
                  </a:moveTo>
                  <a:lnTo>
                    <a:pt x="0" y="0"/>
                  </a:lnTo>
                  <a:lnTo>
                    <a:pt x="359" y="0"/>
                  </a:lnTo>
                  <a:lnTo>
                    <a:pt x="346" y="9"/>
                  </a:lnTo>
                  <a:lnTo>
                    <a:pt x="369" y="47"/>
                  </a:lnTo>
                  <a:lnTo>
                    <a:pt x="348" y="60"/>
                  </a:lnTo>
                  <a:lnTo>
                    <a:pt x="326" y="21"/>
                  </a:lnTo>
                  <a:lnTo>
                    <a:pt x="271" y="54"/>
                  </a:lnTo>
                  <a:lnTo>
                    <a:pt x="295" y="92"/>
                  </a:lnTo>
                  <a:lnTo>
                    <a:pt x="275" y="104"/>
                  </a:lnTo>
                  <a:lnTo>
                    <a:pt x="251" y="66"/>
                  </a:lnTo>
                  <a:lnTo>
                    <a:pt x="197" y="98"/>
                  </a:lnTo>
                  <a:lnTo>
                    <a:pt x="257" y="198"/>
                  </a:lnTo>
                  <a:lnTo>
                    <a:pt x="301" y="172"/>
                  </a:lnTo>
                  <a:lnTo>
                    <a:pt x="339" y="237"/>
                  </a:lnTo>
                  <a:lnTo>
                    <a:pt x="282" y="271"/>
                  </a:lnTo>
                  <a:lnTo>
                    <a:pt x="252" y="222"/>
                  </a:lnTo>
                  <a:lnTo>
                    <a:pt x="150" y="283"/>
                  </a:lnTo>
                  <a:lnTo>
                    <a:pt x="185" y="339"/>
                  </a:lnTo>
                  <a:lnTo>
                    <a:pt x="221" y="318"/>
                  </a:lnTo>
                  <a:lnTo>
                    <a:pt x="233" y="337"/>
                  </a:lnTo>
                  <a:lnTo>
                    <a:pt x="197" y="358"/>
                  </a:lnTo>
                  <a:lnTo>
                    <a:pt x="228" y="412"/>
                  </a:lnTo>
                  <a:lnTo>
                    <a:pt x="264" y="389"/>
                  </a:lnTo>
                  <a:lnTo>
                    <a:pt x="276" y="411"/>
                  </a:lnTo>
                  <a:lnTo>
                    <a:pt x="241" y="432"/>
                  </a:lnTo>
                  <a:lnTo>
                    <a:pt x="253" y="454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004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" name="Freeform 179"/>
            <p:cNvSpPr>
              <a:spLocks noEditPoints="1"/>
            </p:cNvSpPr>
            <p:nvPr/>
          </p:nvSpPr>
          <p:spPr bwMode="black">
            <a:xfrm>
              <a:off x="6912042" y="6344325"/>
              <a:ext cx="1476686" cy="217094"/>
            </a:xfrm>
            <a:custGeom>
              <a:avLst/>
              <a:gdLst/>
              <a:ahLst/>
              <a:cxnLst>
                <a:cxn ang="0">
                  <a:pos x="1441" y="164"/>
                </a:cxn>
                <a:cxn ang="0">
                  <a:pos x="1480" y="164"/>
                </a:cxn>
                <a:cxn ang="0">
                  <a:pos x="1395" y="218"/>
                </a:cxn>
                <a:cxn ang="0">
                  <a:pos x="1375" y="194"/>
                </a:cxn>
                <a:cxn ang="0">
                  <a:pos x="1336" y="194"/>
                </a:cxn>
                <a:cxn ang="0">
                  <a:pos x="1283" y="169"/>
                </a:cxn>
                <a:cxn ang="0">
                  <a:pos x="1283" y="219"/>
                </a:cxn>
                <a:cxn ang="0">
                  <a:pos x="1228" y="171"/>
                </a:cxn>
                <a:cxn ang="0">
                  <a:pos x="1220" y="182"/>
                </a:cxn>
                <a:cxn ang="0">
                  <a:pos x="1207" y="187"/>
                </a:cxn>
                <a:cxn ang="0">
                  <a:pos x="1220" y="163"/>
                </a:cxn>
                <a:cxn ang="0">
                  <a:pos x="1170" y="213"/>
                </a:cxn>
                <a:cxn ang="0">
                  <a:pos x="1170" y="181"/>
                </a:cxn>
                <a:cxn ang="0">
                  <a:pos x="1099" y="218"/>
                </a:cxn>
                <a:cxn ang="0">
                  <a:pos x="1119" y="164"/>
                </a:cxn>
                <a:cxn ang="0">
                  <a:pos x="1050" y="218"/>
                </a:cxn>
                <a:cxn ang="0">
                  <a:pos x="1070" y="164"/>
                </a:cxn>
                <a:cxn ang="0">
                  <a:pos x="1010" y="164"/>
                </a:cxn>
                <a:cxn ang="0">
                  <a:pos x="961" y="178"/>
                </a:cxn>
                <a:cxn ang="0">
                  <a:pos x="970" y="219"/>
                </a:cxn>
                <a:cxn ang="0">
                  <a:pos x="980" y="204"/>
                </a:cxn>
                <a:cxn ang="0">
                  <a:pos x="971" y="163"/>
                </a:cxn>
                <a:cxn ang="0">
                  <a:pos x="929" y="179"/>
                </a:cxn>
                <a:cxn ang="0">
                  <a:pos x="935" y="179"/>
                </a:cxn>
                <a:cxn ang="0">
                  <a:pos x="928" y="204"/>
                </a:cxn>
                <a:cxn ang="0">
                  <a:pos x="903" y="164"/>
                </a:cxn>
                <a:cxn ang="0">
                  <a:pos x="884" y="188"/>
                </a:cxn>
                <a:cxn ang="0">
                  <a:pos x="885" y="218"/>
                </a:cxn>
                <a:cxn ang="0">
                  <a:pos x="818" y="219"/>
                </a:cxn>
                <a:cxn ang="0">
                  <a:pos x="835" y="164"/>
                </a:cxn>
                <a:cxn ang="0">
                  <a:pos x="773" y="164"/>
                </a:cxn>
                <a:cxn ang="0">
                  <a:pos x="709" y="174"/>
                </a:cxn>
                <a:cxn ang="0">
                  <a:pos x="746" y="208"/>
                </a:cxn>
                <a:cxn ang="0">
                  <a:pos x="686" y="194"/>
                </a:cxn>
                <a:cxn ang="0">
                  <a:pos x="646" y="194"/>
                </a:cxn>
                <a:cxn ang="0">
                  <a:pos x="1486" y="56"/>
                </a:cxn>
                <a:cxn ang="0">
                  <a:pos x="1495" y="56"/>
                </a:cxn>
                <a:cxn ang="0">
                  <a:pos x="1372" y="2"/>
                </a:cxn>
                <a:cxn ang="0">
                  <a:pos x="1331" y="110"/>
                </a:cxn>
                <a:cxn ang="0">
                  <a:pos x="1234" y="0"/>
                </a:cxn>
                <a:cxn ang="0">
                  <a:pos x="1204" y="102"/>
                </a:cxn>
                <a:cxn ang="0">
                  <a:pos x="1259" y="16"/>
                </a:cxn>
                <a:cxn ang="0">
                  <a:pos x="1167" y="110"/>
                </a:cxn>
                <a:cxn ang="0">
                  <a:pos x="1090" y="53"/>
                </a:cxn>
                <a:cxn ang="0">
                  <a:pos x="1070" y="110"/>
                </a:cxn>
                <a:cxn ang="0">
                  <a:pos x="1061" y="2"/>
                </a:cxn>
                <a:cxn ang="0">
                  <a:pos x="1020" y="56"/>
                </a:cxn>
                <a:cxn ang="0">
                  <a:pos x="1030" y="56"/>
                </a:cxn>
                <a:cxn ang="0">
                  <a:pos x="878" y="2"/>
                </a:cxn>
                <a:cxn ang="0">
                  <a:pos x="841" y="103"/>
                </a:cxn>
                <a:cxn ang="0">
                  <a:pos x="705" y="45"/>
                </a:cxn>
                <a:cxn ang="0">
                  <a:pos x="709" y="110"/>
                </a:cxn>
                <a:cxn ang="0">
                  <a:pos x="585" y="97"/>
                </a:cxn>
                <a:cxn ang="0">
                  <a:pos x="504" y="15"/>
                </a:cxn>
                <a:cxn ang="0">
                  <a:pos x="449" y="61"/>
                </a:cxn>
                <a:cxn ang="0">
                  <a:pos x="366" y="63"/>
                </a:cxn>
                <a:cxn ang="0">
                  <a:pos x="286" y="2"/>
                </a:cxn>
                <a:cxn ang="0">
                  <a:pos x="286" y="103"/>
                </a:cxn>
                <a:cxn ang="0">
                  <a:pos x="157" y="63"/>
                </a:cxn>
                <a:cxn ang="0">
                  <a:pos x="239" y="61"/>
                </a:cxn>
                <a:cxn ang="0">
                  <a:pos x="9" y="56"/>
                </a:cxn>
                <a:cxn ang="0">
                  <a:pos x="0" y="56"/>
                </a:cxn>
              </a:cxnLst>
              <a:rect l="0" t="0" r="r" b="b"/>
              <a:pathLst>
                <a:path w="1495" h="219">
                  <a:moveTo>
                    <a:pt x="1486" y="164"/>
                  </a:moveTo>
                  <a:cubicBezTo>
                    <a:pt x="1486" y="194"/>
                    <a:pt x="1486" y="194"/>
                    <a:pt x="1486" y="194"/>
                  </a:cubicBezTo>
                  <a:cubicBezTo>
                    <a:pt x="1486" y="212"/>
                    <a:pt x="1475" y="219"/>
                    <a:pt x="1463" y="219"/>
                  </a:cubicBezTo>
                  <a:cubicBezTo>
                    <a:pt x="1451" y="219"/>
                    <a:pt x="1441" y="211"/>
                    <a:pt x="1441" y="194"/>
                  </a:cubicBezTo>
                  <a:cubicBezTo>
                    <a:pt x="1441" y="164"/>
                    <a:pt x="1441" y="164"/>
                    <a:pt x="1441" y="164"/>
                  </a:cubicBezTo>
                  <a:cubicBezTo>
                    <a:pt x="1447" y="164"/>
                    <a:pt x="1447" y="164"/>
                    <a:pt x="1447" y="164"/>
                  </a:cubicBezTo>
                  <a:cubicBezTo>
                    <a:pt x="1447" y="194"/>
                    <a:pt x="1447" y="194"/>
                    <a:pt x="1447" y="194"/>
                  </a:cubicBezTo>
                  <a:cubicBezTo>
                    <a:pt x="1447" y="207"/>
                    <a:pt x="1455" y="213"/>
                    <a:pt x="1463" y="213"/>
                  </a:cubicBezTo>
                  <a:cubicBezTo>
                    <a:pt x="1472" y="213"/>
                    <a:pt x="1480" y="208"/>
                    <a:pt x="1480" y="194"/>
                  </a:cubicBezTo>
                  <a:cubicBezTo>
                    <a:pt x="1480" y="164"/>
                    <a:pt x="1480" y="164"/>
                    <a:pt x="1480" y="164"/>
                  </a:cubicBezTo>
                  <a:lnTo>
                    <a:pt x="1486" y="164"/>
                  </a:lnTo>
                  <a:close/>
                  <a:moveTo>
                    <a:pt x="1401" y="213"/>
                  </a:moveTo>
                  <a:cubicBezTo>
                    <a:pt x="1427" y="213"/>
                    <a:pt x="1427" y="213"/>
                    <a:pt x="1427" y="213"/>
                  </a:cubicBezTo>
                  <a:cubicBezTo>
                    <a:pt x="1427" y="218"/>
                    <a:pt x="1427" y="218"/>
                    <a:pt x="1427" y="218"/>
                  </a:cubicBezTo>
                  <a:cubicBezTo>
                    <a:pt x="1395" y="218"/>
                    <a:pt x="1395" y="218"/>
                    <a:pt x="1395" y="218"/>
                  </a:cubicBezTo>
                  <a:cubicBezTo>
                    <a:pt x="1395" y="164"/>
                    <a:pt x="1395" y="164"/>
                    <a:pt x="1395" y="164"/>
                  </a:cubicBezTo>
                  <a:cubicBezTo>
                    <a:pt x="1401" y="164"/>
                    <a:pt x="1401" y="164"/>
                    <a:pt x="1401" y="164"/>
                  </a:cubicBezTo>
                  <a:lnTo>
                    <a:pt x="1401" y="213"/>
                  </a:lnTo>
                  <a:close/>
                  <a:moveTo>
                    <a:pt x="1375" y="164"/>
                  </a:moveTo>
                  <a:cubicBezTo>
                    <a:pt x="1375" y="194"/>
                    <a:pt x="1375" y="194"/>
                    <a:pt x="1375" y="194"/>
                  </a:cubicBezTo>
                  <a:cubicBezTo>
                    <a:pt x="1375" y="212"/>
                    <a:pt x="1364" y="219"/>
                    <a:pt x="1352" y="219"/>
                  </a:cubicBezTo>
                  <a:cubicBezTo>
                    <a:pt x="1340" y="219"/>
                    <a:pt x="1329" y="211"/>
                    <a:pt x="1329" y="194"/>
                  </a:cubicBezTo>
                  <a:cubicBezTo>
                    <a:pt x="1329" y="164"/>
                    <a:pt x="1329" y="164"/>
                    <a:pt x="1329" y="164"/>
                  </a:cubicBezTo>
                  <a:cubicBezTo>
                    <a:pt x="1336" y="164"/>
                    <a:pt x="1336" y="164"/>
                    <a:pt x="1336" y="164"/>
                  </a:cubicBezTo>
                  <a:cubicBezTo>
                    <a:pt x="1336" y="194"/>
                    <a:pt x="1336" y="194"/>
                    <a:pt x="1336" y="194"/>
                  </a:cubicBezTo>
                  <a:cubicBezTo>
                    <a:pt x="1336" y="207"/>
                    <a:pt x="1344" y="213"/>
                    <a:pt x="1352" y="213"/>
                  </a:cubicBezTo>
                  <a:cubicBezTo>
                    <a:pt x="1361" y="213"/>
                    <a:pt x="1369" y="208"/>
                    <a:pt x="1369" y="194"/>
                  </a:cubicBezTo>
                  <a:cubicBezTo>
                    <a:pt x="1369" y="164"/>
                    <a:pt x="1369" y="164"/>
                    <a:pt x="1369" y="164"/>
                  </a:cubicBezTo>
                  <a:lnTo>
                    <a:pt x="1375" y="164"/>
                  </a:lnTo>
                  <a:close/>
                  <a:moveTo>
                    <a:pt x="1283" y="169"/>
                  </a:moveTo>
                  <a:cubicBezTo>
                    <a:pt x="1271" y="169"/>
                    <a:pt x="1261" y="179"/>
                    <a:pt x="1261" y="191"/>
                  </a:cubicBezTo>
                  <a:cubicBezTo>
                    <a:pt x="1261" y="204"/>
                    <a:pt x="1271" y="213"/>
                    <a:pt x="1283" y="213"/>
                  </a:cubicBezTo>
                  <a:cubicBezTo>
                    <a:pt x="1296" y="213"/>
                    <a:pt x="1306" y="204"/>
                    <a:pt x="1306" y="191"/>
                  </a:cubicBezTo>
                  <a:cubicBezTo>
                    <a:pt x="1306" y="179"/>
                    <a:pt x="1296" y="169"/>
                    <a:pt x="1283" y="169"/>
                  </a:cubicBezTo>
                  <a:close/>
                  <a:moveTo>
                    <a:pt x="1283" y="219"/>
                  </a:moveTo>
                  <a:cubicBezTo>
                    <a:pt x="1267" y="219"/>
                    <a:pt x="1255" y="207"/>
                    <a:pt x="1255" y="191"/>
                  </a:cubicBezTo>
                  <a:cubicBezTo>
                    <a:pt x="1255" y="176"/>
                    <a:pt x="1267" y="163"/>
                    <a:pt x="1283" y="163"/>
                  </a:cubicBezTo>
                  <a:cubicBezTo>
                    <a:pt x="1299" y="163"/>
                    <a:pt x="1312" y="176"/>
                    <a:pt x="1312" y="191"/>
                  </a:cubicBezTo>
                  <a:cubicBezTo>
                    <a:pt x="1312" y="207"/>
                    <a:pt x="1299" y="219"/>
                    <a:pt x="1283" y="219"/>
                  </a:cubicBezTo>
                  <a:close/>
                  <a:moveTo>
                    <a:pt x="1228" y="171"/>
                  </a:moveTo>
                  <a:cubicBezTo>
                    <a:pt x="1226" y="170"/>
                    <a:pt x="1226" y="170"/>
                    <a:pt x="1226" y="170"/>
                  </a:cubicBezTo>
                  <a:cubicBezTo>
                    <a:pt x="1224" y="169"/>
                    <a:pt x="1222" y="169"/>
                    <a:pt x="1220" y="169"/>
                  </a:cubicBezTo>
                  <a:cubicBezTo>
                    <a:pt x="1216" y="169"/>
                    <a:pt x="1213" y="172"/>
                    <a:pt x="1213" y="179"/>
                  </a:cubicBezTo>
                  <a:cubicBezTo>
                    <a:pt x="1213" y="182"/>
                    <a:pt x="1213" y="182"/>
                    <a:pt x="1213" y="182"/>
                  </a:cubicBezTo>
                  <a:cubicBezTo>
                    <a:pt x="1220" y="182"/>
                    <a:pt x="1220" y="182"/>
                    <a:pt x="1220" y="182"/>
                  </a:cubicBezTo>
                  <a:cubicBezTo>
                    <a:pt x="1220" y="187"/>
                    <a:pt x="1220" y="187"/>
                    <a:pt x="1220" y="187"/>
                  </a:cubicBezTo>
                  <a:cubicBezTo>
                    <a:pt x="1213" y="187"/>
                    <a:pt x="1213" y="187"/>
                    <a:pt x="1213" y="187"/>
                  </a:cubicBezTo>
                  <a:cubicBezTo>
                    <a:pt x="1213" y="218"/>
                    <a:pt x="1213" y="218"/>
                    <a:pt x="1213" y="218"/>
                  </a:cubicBezTo>
                  <a:cubicBezTo>
                    <a:pt x="1207" y="218"/>
                    <a:pt x="1207" y="218"/>
                    <a:pt x="1207" y="218"/>
                  </a:cubicBezTo>
                  <a:cubicBezTo>
                    <a:pt x="1207" y="187"/>
                    <a:pt x="1207" y="187"/>
                    <a:pt x="1207" y="187"/>
                  </a:cubicBezTo>
                  <a:cubicBezTo>
                    <a:pt x="1201" y="187"/>
                    <a:pt x="1201" y="187"/>
                    <a:pt x="1201" y="187"/>
                  </a:cubicBezTo>
                  <a:cubicBezTo>
                    <a:pt x="1201" y="182"/>
                    <a:pt x="1201" y="182"/>
                    <a:pt x="1201" y="182"/>
                  </a:cubicBezTo>
                  <a:cubicBezTo>
                    <a:pt x="1207" y="182"/>
                    <a:pt x="1207" y="182"/>
                    <a:pt x="1207" y="182"/>
                  </a:cubicBezTo>
                  <a:cubicBezTo>
                    <a:pt x="1207" y="177"/>
                    <a:pt x="1207" y="177"/>
                    <a:pt x="1207" y="177"/>
                  </a:cubicBezTo>
                  <a:cubicBezTo>
                    <a:pt x="1207" y="168"/>
                    <a:pt x="1214" y="163"/>
                    <a:pt x="1220" y="163"/>
                  </a:cubicBezTo>
                  <a:cubicBezTo>
                    <a:pt x="1223" y="163"/>
                    <a:pt x="1224" y="164"/>
                    <a:pt x="1227" y="165"/>
                  </a:cubicBezTo>
                  <a:lnTo>
                    <a:pt x="1228" y="171"/>
                  </a:lnTo>
                  <a:close/>
                  <a:moveTo>
                    <a:pt x="1170" y="187"/>
                  </a:moveTo>
                  <a:cubicBezTo>
                    <a:pt x="1162" y="187"/>
                    <a:pt x="1157" y="192"/>
                    <a:pt x="1157" y="200"/>
                  </a:cubicBezTo>
                  <a:cubicBezTo>
                    <a:pt x="1157" y="208"/>
                    <a:pt x="1162" y="213"/>
                    <a:pt x="1170" y="213"/>
                  </a:cubicBezTo>
                  <a:cubicBezTo>
                    <a:pt x="1177" y="213"/>
                    <a:pt x="1182" y="208"/>
                    <a:pt x="1182" y="200"/>
                  </a:cubicBezTo>
                  <a:cubicBezTo>
                    <a:pt x="1182" y="192"/>
                    <a:pt x="1177" y="187"/>
                    <a:pt x="1170" y="187"/>
                  </a:cubicBezTo>
                  <a:close/>
                  <a:moveTo>
                    <a:pt x="1170" y="219"/>
                  </a:moveTo>
                  <a:cubicBezTo>
                    <a:pt x="1159" y="219"/>
                    <a:pt x="1151" y="211"/>
                    <a:pt x="1151" y="200"/>
                  </a:cubicBezTo>
                  <a:cubicBezTo>
                    <a:pt x="1151" y="189"/>
                    <a:pt x="1159" y="181"/>
                    <a:pt x="1170" y="181"/>
                  </a:cubicBezTo>
                  <a:cubicBezTo>
                    <a:pt x="1180" y="181"/>
                    <a:pt x="1188" y="189"/>
                    <a:pt x="1188" y="200"/>
                  </a:cubicBezTo>
                  <a:cubicBezTo>
                    <a:pt x="1188" y="211"/>
                    <a:pt x="1180" y="219"/>
                    <a:pt x="1170" y="219"/>
                  </a:cubicBezTo>
                  <a:close/>
                  <a:moveTo>
                    <a:pt x="1105" y="190"/>
                  </a:moveTo>
                  <a:cubicBezTo>
                    <a:pt x="1105" y="218"/>
                    <a:pt x="1105" y="218"/>
                    <a:pt x="1105" y="218"/>
                  </a:cubicBezTo>
                  <a:cubicBezTo>
                    <a:pt x="1099" y="218"/>
                    <a:pt x="1099" y="218"/>
                    <a:pt x="1099" y="218"/>
                  </a:cubicBezTo>
                  <a:cubicBezTo>
                    <a:pt x="1099" y="190"/>
                    <a:pt x="1099" y="190"/>
                    <a:pt x="1099" y="190"/>
                  </a:cubicBezTo>
                  <a:cubicBezTo>
                    <a:pt x="1078" y="164"/>
                    <a:pt x="1078" y="164"/>
                    <a:pt x="1078" y="164"/>
                  </a:cubicBezTo>
                  <a:cubicBezTo>
                    <a:pt x="1085" y="164"/>
                    <a:pt x="1085" y="164"/>
                    <a:pt x="1085" y="164"/>
                  </a:cubicBezTo>
                  <a:cubicBezTo>
                    <a:pt x="1102" y="184"/>
                    <a:pt x="1102" y="184"/>
                    <a:pt x="1102" y="184"/>
                  </a:cubicBezTo>
                  <a:cubicBezTo>
                    <a:pt x="1119" y="164"/>
                    <a:pt x="1119" y="164"/>
                    <a:pt x="1119" y="164"/>
                  </a:cubicBezTo>
                  <a:cubicBezTo>
                    <a:pt x="1127" y="164"/>
                    <a:pt x="1127" y="164"/>
                    <a:pt x="1127" y="164"/>
                  </a:cubicBezTo>
                  <a:lnTo>
                    <a:pt x="1105" y="190"/>
                  </a:lnTo>
                  <a:close/>
                  <a:moveTo>
                    <a:pt x="1070" y="169"/>
                  </a:moveTo>
                  <a:cubicBezTo>
                    <a:pt x="1050" y="169"/>
                    <a:pt x="1050" y="169"/>
                    <a:pt x="1050" y="169"/>
                  </a:cubicBezTo>
                  <a:cubicBezTo>
                    <a:pt x="1050" y="218"/>
                    <a:pt x="1050" y="218"/>
                    <a:pt x="1050" y="218"/>
                  </a:cubicBezTo>
                  <a:cubicBezTo>
                    <a:pt x="1044" y="218"/>
                    <a:pt x="1044" y="218"/>
                    <a:pt x="1044" y="218"/>
                  </a:cubicBezTo>
                  <a:cubicBezTo>
                    <a:pt x="1044" y="169"/>
                    <a:pt x="1044" y="169"/>
                    <a:pt x="1044" y="169"/>
                  </a:cubicBezTo>
                  <a:cubicBezTo>
                    <a:pt x="1024" y="169"/>
                    <a:pt x="1024" y="169"/>
                    <a:pt x="1024" y="169"/>
                  </a:cubicBezTo>
                  <a:cubicBezTo>
                    <a:pt x="1024" y="164"/>
                    <a:pt x="1024" y="164"/>
                    <a:pt x="1024" y="164"/>
                  </a:cubicBezTo>
                  <a:cubicBezTo>
                    <a:pt x="1070" y="164"/>
                    <a:pt x="1070" y="164"/>
                    <a:pt x="1070" y="164"/>
                  </a:cubicBezTo>
                  <a:lnTo>
                    <a:pt x="1070" y="169"/>
                  </a:lnTo>
                  <a:close/>
                  <a:moveTo>
                    <a:pt x="1010" y="218"/>
                  </a:moveTo>
                  <a:cubicBezTo>
                    <a:pt x="1004" y="218"/>
                    <a:pt x="1004" y="218"/>
                    <a:pt x="1004" y="218"/>
                  </a:cubicBezTo>
                  <a:cubicBezTo>
                    <a:pt x="1004" y="164"/>
                    <a:pt x="1004" y="164"/>
                    <a:pt x="1004" y="164"/>
                  </a:cubicBezTo>
                  <a:cubicBezTo>
                    <a:pt x="1010" y="164"/>
                    <a:pt x="1010" y="164"/>
                    <a:pt x="1010" y="164"/>
                  </a:cubicBezTo>
                  <a:lnTo>
                    <a:pt x="1010" y="218"/>
                  </a:lnTo>
                  <a:close/>
                  <a:moveTo>
                    <a:pt x="984" y="174"/>
                  </a:moveTo>
                  <a:cubicBezTo>
                    <a:pt x="982" y="173"/>
                    <a:pt x="982" y="173"/>
                    <a:pt x="982" y="173"/>
                  </a:cubicBezTo>
                  <a:cubicBezTo>
                    <a:pt x="977" y="170"/>
                    <a:pt x="975" y="169"/>
                    <a:pt x="971" y="169"/>
                  </a:cubicBezTo>
                  <a:cubicBezTo>
                    <a:pt x="965" y="169"/>
                    <a:pt x="961" y="173"/>
                    <a:pt x="961" y="178"/>
                  </a:cubicBezTo>
                  <a:cubicBezTo>
                    <a:pt x="961" y="181"/>
                    <a:pt x="963" y="183"/>
                    <a:pt x="965" y="185"/>
                  </a:cubicBezTo>
                  <a:cubicBezTo>
                    <a:pt x="966" y="185"/>
                    <a:pt x="967" y="186"/>
                    <a:pt x="968" y="187"/>
                  </a:cubicBezTo>
                  <a:cubicBezTo>
                    <a:pt x="970" y="187"/>
                    <a:pt x="971" y="188"/>
                    <a:pt x="973" y="188"/>
                  </a:cubicBezTo>
                  <a:cubicBezTo>
                    <a:pt x="979" y="191"/>
                    <a:pt x="986" y="194"/>
                    <a:pt x="986" y="204"/>
                  </a:cubicBezTo>
                  <a:cubicBezTo>
                    <a:pt x="986" y="212"/>
                    <a:pt x="979" y="219"/>
                    <a:pt x="970" y="219"/>
                  </a:cubicBezTo>
                  <a:cubicBezTo>
                    <a:pt x="965" y="219"/>
                    <a:pt x="961" y="217"/>
                    <a:pt x="956" y="214"/>
                  </a:cubicBezTo>
                  <a:cubicBezTo>
                    <a:pt x="955" y="207"/>
                    <a:pt x="955" y="207"/>
                    <a:pt x="955" y="207"/>
                  </a:cubicBezTo>
                  <a:cubicBezTo>
                    <a:pt x="957" y="208"/>
                    <a:pt x="957" y="208"/>
                    <a:pt x="957" y="208"/>
                  </a:cubicBezTo>
                  <a:cubicBezTo>
                    <a:pt x="963" y="212"/>
                    <a:pt x="966" y="213"/>
                    <a:pt x="970" y="213"/>
                  </a:cubicBezTo>
                  <a:cubicBezTo>
                    <a:pt x="975" y="213"/>
                    <a:pt x="980" y="209"/>
                    <a:pt x="980" y="204"/>
                  </a:cubicBezTo>
                  <a:cubicBezTo>
                    <a:pt x="980" y="200"/>
                    <a:pt x="978" y="198"/>
                    <a:pt x="976" y="197"/>
                  </a:cubicBezTo>
                  <a:cubicBezTo>
                    <a:pt x="975" y="196"/>
                    <a:pt x="974" y="195"/>
                    <a:pt x="972" y="195"/>
                  </a:cubicBezTo>
                  <a:cubicBezTo>
                    <a:pt x="971" y="194"/>
                    <a:pt x="969" y="193"/>
                    <a:pt x="968" y="193"/>
                  </a:cubicBezTo>
                  <a:cubicBezTo>
                    <a:pt x="962" y="191"/>
                    <a:pt x="955" y="188"/>
                    <a:pt x="955" y="178"/>
                  </a:cubicBezTo>
                  <a:cubicBezTo>
                    <a:pt x="955" y="170"/>
                    <a:pt x="962" y="163"/>
                    <a:pt x="971" y="163"/>
                  </a:cubicBezTo>
                  <a:cubicBezTo>
                    <a:pt x="975" y="163"/>
                    <a:pt x="979" y="164"/>
                    <a:pt x="983" y="167"/>
                  </a:cubicBezTo>
                  <a:lnTo>
                    <a:pt x="984" y="174"/>
                  </a:lnTo>
                  <a:close/>
                  <a:moveTo>
                    <a:pt x="909" y="188"/>
                  </a:moveTo>
                  <a:cubicBezTo>
                    <a:pt x="916" y="188"/>
                    <a:pt x="916" y="188"/>
                    <a:pt x="916" y="188"/>
                  </a:cubicBezTo>
                  <a:cubicBezTo>
                    <a:pt x="925" y="188"/>
                    <a:pt x="929" y="184"/>
                    <a:pt x="929" y="179"/>
                  </a:cubicBezTo>
                  <a:cubicBezTo>
                    <a:pt x="929" y="173"/>
                    <a:pt x="925" y="169"/>
                    <a:pt x="916" y="169"/>
                  </a:cubicBezTo>
                  <a:cubicBezTo>
                    <a:pt x="909" y="169"/>
                    <a:pt x="909" y="169"/>
                    <a:pt x="909" y="169"/>
                  </a:cubicBezTo>
                  <a:lnTo>
                    <a:pt x="909" y="188"/>
                  </a:lnTo>
                  <a:close/>
                  <a:moveTo>
                    <a:pt x="917" y="164"/>
                  </a:moveTo>
                  <a:cubicBezTo>
                    <a:pt x="930" y="164"/>
                    <a:pt x="935" y="171"/>
                    <a:pt x="935" y="179"/>
                  </a:cubicBezTo>
                  <a:cubicBezTo>
                    <a:pt x="935" y="185"/>
                    <a:pt x="932" y="189"/>
                    <a:pt x="927" y="191"/>
                  </a:cubicBezTo>
                  <a:cubicBezTo>
                    <a:pt x="929" y="193"/>
                    <a:pt x="930" y="196"/>
                    <a:pt x="932" y="199"/>
                  </a:cubicBezTo>
                  <a:cubicBezTo>
                    <a:pt x="945" y="218"/>
                    <a:pt x="945" y="218"/>
                    <a:pt x="945" y="218"/>
                  </a:cubicBezTo>
                  <a:cubicBezTo>
                    <a:pt x="938" y="218"/>
                    <a:pt x="938" y="218"/>
                    <a:pt x="938" y="218"/>
                  </a:cubicBezTo>
                  <a:cubicBezTo>
                    <a:pt x="928" y="204"/>
                    <a:pt x="928" y="204"/>
                    <a:pt x="928" y="204"/>
                  </a:cubicBezTo>
                  <a:cubicBezTo>
                    <a:pt x="922" y="194"/>
                    <a:pt x="920" y="193"/>
                    <a:pt x="915" y="193"/>
                  </a:cubicBezTo>
                  <a:cubicBezTo>
                    <a:pt x="909" y="193"/>
                    <a:pt x="909" y="193"/>
                    <a:pt x="909" y="193"/>
                  </a:cubicBezTo>
                  <a:cubicBezTo>
                    <a:pt x="909" y="218"/>
                    <a:pt x="909" y="218"/>
                    <a:pt x="909" y="218"/>
                  </a:cubicBezTo>
                  <a:cubicBezTo>
                    <a:pt x="903" y="218"/>
                    <a:pt x="903" y="218"/>
                    <a:pt x="903" y="218"/>
                  </a:cubicBezTo>
                  <a:cubicBezTo>
                    <a:pt x="903" y="164"/>
                    <a:pt x="903" y="164"/>
                    <a:pt x="903" y="164"/>
                  </a:cubicBezTo>
                  <a:lnTo>
                    <a:pt x="917" y="164"/>
                  </a:lnTo>
                  <a:close/>
                  <a:moveTo>
                    <a:pt x="885" y="169"/>
                  </a:moveTo>
                  <a:cubicBezTo>
                    <a:pt x="860" y="169"/>
                    <a:pt x="860" y="169"/>
                    <a:pt x="860" y="169"/>
                  </a:cubicBezTo>
                  <a:cubicBezTo>
                    <a:pt x="860" y="188"/>
                    <a:pt x="860" y="188"/>
                    <a:pt x="860" y="188"/>
                  </a:cubicBezTo>
                  <a:cubicBezTo>
                    <a:pt x="884" y="188"/>
                    <a:pt x="884" y="188"/>
                    <a:pt x="884" y="188"/>
                  </a:cubicBezTo>
                  <a:cubicBezTo>
                    <a:pt x="884" y="194"/>
                    <a:pt x="884" y="194"/>
                    <a:pt x="884" y="194"/>
                  </a:cubicBezTo>
                  <a:cubicBezTo>
                    <a:pt x="860" y="194"/>
                    <a:pt x="860" y="194"/>
                    <a:pt x="860" y="194"/>
                  </a:cubicBezTo>
                  <a:cubicBezTo>
                    <a:pt x="860" y="213"/>
                    <a:pt x="860" y="213"/>
                    <a:pt x="860" y="213"/>
                  </a:cubicBezTo>
                  <a:cubicBezTo>
                    <a:pt x="885" y="213"/>
                    <a:pt x="885" y="213"/>
                    <a:pt x="885" y="213"/>
                  </a:cubicBezTo>
                  <a:cubicBezTo>
                    <a:pt x="885" y="218"/>
                    <a:pt x="885" y="218"/>
                    <a:pt x="885" y="218"/>
                  </a:cubicBezTo>
                  <a:cubicBezTo>
                    <a:pt x="854" y="218"/>
                    <a:pt x="854" y="218"/>
                    <a:pt x="854" y="218"/>
                  </a:cubicBezTo>
                  <a:cubicBezTo>
                    <a:pt x="854" y="164"/>
                    <a:pt x="854" y="164"/>
                    <a:pt x="854" y="164"/>
                  </a:cubicBezTo>
                  <a:cubicBezTo>
                    <a:pt x="885" y="164"/>
                    <a:pt x="885" y="164"/>
                    <a:pt x="885" y="164"/>
                  </a:cubicBezTo>
                  <a:lnTo>
                    <a:pt x="885" y="169"/>
                  </a:lnTo>
                  <a:close/>
                  <a:moveTo>
                    <a:pt x="818" y="219"/>
                  </a:moveTo>
                  <a:cubicBezTo>
                    <a:pt x="816" y="219"/>
                    <a:pt x="816" y="219"/>
                    <a:pt x="816" y="219"/>
                  </a:cubicBezTo>
                  <a:cubicBezTo>
                    <a:pt x="793" y="164"/>
                    <a:pt x="793" y="164"/>
                    <a:pt x="793" y="164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817" y="207"/>
                    <a:pt x="817" y="207"/>
                    <a:pt x="817" y="207"/>
                  </a:cubicBezTo>
                  <a:cubicBezTo>
                    <a:pt x="835" y="164"/>
                    <a:pt x="835" y="164"/>
                    <a:pt x="835" y="164"/>
                  </a:cubicBezTo>
                  <a:cubicBezTo>
                    <a:pt x="841" y="164"/>
                    <a:pt x="841" y="164"/>
                    <a:pt x="841" y="164"/>
                  </a:cubicBezTo>
                  <a:lnTo>
                    <a:pt x="818" y="219"/>
                  </a:lnTo>
                  <a:close/>
                  <a:moveTo>
                    <a:pt x="779" y="218"/>
                  </a:moveTo>
                  <a:cubicBezTo>
                    <a:pt x="773" y="218"/>
                    <a:pt x="773" y="218"/>
                    <a:pt x="773" y="218"/>
                  </a:cubicBezTo>
                  <a:cubicBezTo>
                    <a:pt x="773" y="164"/>
                    <a:pt x="773" y="164"/>
                    <a:pt x="773" y="164"/>
                  </a:cubicBezTo>
                  <a:cubicBezTo>
                    <a:pt x="779" y="164"/>
                    <a:pt x="779" y="164"/>
                    <a:pt x="779" y="164"/>
                  </a:cubicBezTo>
                  <a:lnTo>
                    <a:pt x="779" y="218"/>
                  </a:lnTo>
                  <a:close/>
                  <a:moveTo>
                    <a:pt x="752" y="218"/>
                  </a:moveTo>
                  <a:cubicBezTo>
                    <a:pt x="748" y="218"/>
                    <a:pt x="748" y="218"/>
                    <a:pt x="748" y="218"/>
                  </a:cubicBezTo>
                  <a:cubicBezTo>
                    <a:pt x="709" y="174"/>
                    <a:pt x="709" y="174"/>
                    <a:pt x="709" y="174"/>
                  </a:cubicBezTo>
                  <a:cubicBezTo>
                    <a:pt x="709" y="218"/>
                    <a:pt x="709" y="218"/>
                    <a:pt x="709" y="218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03" y="164"/>
                    <a:pt x="703" y="164"/>
                    <a:pt x="703" y="164"/>
                  </a:cubicBezTo>
                  <a:cubicBezTo>
                    <a:pt x="708" y="164"/>
                    <a:pt x="708" y="164"/>
                    <a:pt x="708" y="164"/>
                  </a:cubicBezTo>
                  <a:cubicBezTo>
                    <a:pt x="746" y="208"/>
                    <a:pt x="746" y="208"/>
                    <a:pt x="746" y="208"/>
                  </a:cubicBezTo>
                  <a:cubicBezTo>
                    <a:pt x="746" y="164"/>
                    <a:pt x="746" y="164"/>
                    <a:pt x="746" y="164"/>
                  </a:cubicBezTo>
                  <a:cubicBezTo>
                    <a:pt x="752" y="164"/>
                    <a:pt x="752" y="164"/>
                    <a:pt x="752" y="164"/>
                  </a:cubicBezTo>
                  <a:lnTo>
                    <a:pt x="752" y="218"/>
                  </a:lnTo>
                  <a:close/>
                  <a:moveTo>
                    <a:pt x="686" y="164"/>
                  </a:moveTo>
                  <a:cubicBezTo>
                    <a:pt x="686" y="194"/>
                    <a:pt x="686" y="194"/>
                    <a:pt x="686" y="194"/>
                  </a:cubicBezTo>
                  <a:cubicBezTo>
                    <a:pt x="686" y="212"/>
                    <a:pt x="674" y="219"/>
                    <a:pt x="663" y="219"/>
                  </a:cubicBezTo>
                  <a:cubicBezTo>
                    <a:pt x="651" y="219"/>
                    <a:pt x="640" y="211"/>
                    <a:pt x="640" y="194"/>
                  </a:cubicBezTo>
                  <a:cubicBezTo>
                    <a:pt x="640" y="164"/>
                    <a:pt x="640" y="164"/>
                    <a:pt x="640" y="164"/>
                  </a:cubicBezTo>
                  <a:cubicBezTo>
                    <a:pt x="646" y="164"/>
                    <a:pt x="646" y="164"/>
                    <a:pt x="646" y="164"/>
                  </a:cubicBezTo>
                  <a:cubicBezTo>
                    <a:pt x="646" y="194"/>
                    <a:pt x="646" y="194"/>
                    <a:pt x="646" y="194"/>
                  </a:cubicBezTo>
                  <a:cubicBezTo>
                    <a:pt x="646" y="207"/>
                    <a:pt x="654" y="213"/>
                    <a:pt x="663" y="213"/>
                  </a:cubicBezTo>
                  <a:cubicBezTo>
                    <a:pt x="671" y="213"/>
                    <a:pt x="680" y="208"/>
                    <a:pt x="680" y="194"/>
                  </a:cubicBezTo>
                  <a:cubicBezTo>
                    <a:pt x="680" y="164"/>
                    <a:pt x="680" y="164"/>
                    <a:pt x="680" y="164"/>
                  </a:cubicBezTo>
                  <a:lnTo>
                    <a:pt x="686" y="164"/>
                  </a:lnTo>
                  <a:close/>
                  <a:moveTo>
                    <a:pt x="1486" y="56"/>
                  </a:moveTo>
                  <a:cubicBezTo>
                    <a:pt x="1486" y="83"/>
                    <a:pt x="1465" y="104"/>
                    <a:pt x="1438" y="104"/>
                  </a:cubicBezTo>
                  <a:cubicBezTo>
                    <a:pt x="1411" y="104"/>
                    <a:pt x="1389" y="83"/>
                    <a:pt x="1389" y="56"/>
                  </a:cubicBezTo>
                  <a:cubicBezTo>
                    <a:pt x="1389" y="29"/>
                    <a:pt x="1411" y="8"/>
                    <a:pt x="1438" y="8"/>
                  </a:cubicBezTo>
                  <a:cubicBezTo>
                    <a:pt x="1465" y="8"/>
                    <a:pt x="1486" y="29"/>
                    <a:pt x="1486" y="56"/>
                  </a:cubicBezTo>
                  <a:close/>
                  <a:moveTo>
                    <a:pt x="1495" y="56"/>
                  </a:moveTo>
                  <a:cubicBezTo>
                    <a:pt x="1495" y="25"/>
                    <a:pt x="1470" y="0"/>
                    <a:pt x="1437" y="0"/>
                  </a:cubicBezTo>
                  <a:cubicBezTo>
                    <a:pt x="1405" y="0"/>
                    <a:pt x="1380" y="25"/>
                    <a:pt x="1380" y="56"/>
                  </a:cubicBezTo>
                  <a:cubicBezTo>
                    <a:pt x="1380" y="87"/>
                    <a:pt x="1405" y="112"/>
                    <a:pt x="1437" y="112"/>
                  </a:cubicBezTo>
                  <a:cubicBezTo>
                    <a:pt x="1470" y="112"/>
                    <a:pt x="1495" y="87"/>
                    <a:pt x="1495" y="56"/>
                  </a:cubicBezTo>
                  <a:close/>
                  <a:moveTo>
                    <a:pt x="1372" y="2"/>
                  </a:moveTo>
                  <a:cubicBezTo>
                    <a:pt x="1282" y="2"/>
                    <a:pt x="1282" y="2"/>
                    <a:pt x="1282" y="2"/>
                  </a:cubicBezTo>
                  <a:cubicBezTo>
                    <a:pt x="1282" y="9"/>
                    <a:pt x="1282" y="9"/>
                    <a:pt x="1282" y="9"/>
                  </a:cubicBezTo>
                  <a:cubicBezTo>
                    <a:pt x="1323" y="9"/>
                    <a:pt x="1323" y="9"/>
                    <a:pt x="1323" y="9"/>
                  </a:cubicBezTo>
                  <a:cubicBezTo>
                    <a:pt x="1323" y="110"/>
                    <a:pt x="1323" y="110"/>
                    <a:pt x="1323" y="110"/>
                  </a:cubicBezTo>
                  <a:cubicBezTo>
                    <a:pt x="1331" y="110"/>
                    <a:pt x="1331" y="110"/>
                    <a:pt x="1331" y="110"/>
                  </a:cubicBezTo>
                  <a:cubicBezTo>
                    <a:pt x="1331" y="9"/>
                    <a:pt x="1331" y="9"/>
                    <a:pt x="1331" y="9"/>
                  </a:cubicBezTo>
                  <a:cubicBezTo>
                    <a:pt x="1372" y="9"/>
                    <a:pt x="1372" y="9"/>
                    <a:pt x="1372" y="9"/>
                  </a:cubicBezTo>
                  <a:lnTo>
                    <a:pt x="1372" y="2"/>
                  </a:lnTo>
                  <a:close/>
                  <a:moveTo>
                    <a:pt x="1259" y="7"/>
                  </a:moveTo>
                  <a:cubicBezTo>
                    <a:pt x="1250" y="3"/>
                    <a:pt x="1242" y="0"/>
                    <a:pt x="1234" y="0"/>
                  </a:cubicBezTo>
                  <a:cubicBezTo>
                    <a:pt x="1216" y="0"/>
                    <a:pt x="1202" y="13"/>
                    <a:pt x="1202" y="29"/>
                  </a:cubicBezTo>
                  <a:cubicBezTo>
                    <a:pt x="1202" y="65"/>
                    <a:pt x="1254" y="51"/>
                    <a:pt x="1254" y="82"/>
                  </a:cubicBezTo>
                  <a:cubicBezTo>
                    <a:pt x="1254" y="95"/>
                    <a:pt x="1244" y="104"/>
                    <a:pt x="1231" y="104"/>
                  </a:cubicBezTo>
                  <a:cubicBezTo>
                    <a:pt x="1223" y="104"/>
                    <a:pt x="1216" y="101"/>
                    <a:pt x="1204" y="92"/>
                  </a:cubicBezTo>
                  <a:cubicBezTo>
                    <a:pt x="1204" y="102"/>
                    <a:pt x="1204" y="102"/>
                    <a:pt x="1204" y="102"/>
                  </a:cubicBezTo>
                  <a:cubicBezTo>
                    <a:pt x="1213" y="109"/>
                    <a:pt x="1223" y="112"/>
                    <a:pt x="1232" y="112"/>
                  </a:cubicBezTo>
                  <a:cubicBezTo>
                    <a:pt x="1249" y="112"/>
                    <a:pt x="1263" y="99"/>
                    <a:pt x="1263" y="82"/>
                  </a:cubicBezTo>
                  <a:cubicBezTo>
                    <a:pt x="1263" y="44"/>
                    <a:pt x="1211" y="58"/>
                    <a:pt x="1211" y="29"/>
                  </a:cubicBezTo>
                  <a:cubicBezTo>
                    <a:pt x="1211" y="17"/>
                    <a:pt x="1221" y="8"/>
                    <a:pt x="1234" y="8"/>
                  </a:cubicBezTo>
                  <a:cubicBezTo>
                    <a:pt x="1242" y="8"/>
                    <a:pt x="1248" y="10"/>
                    <a:pt x="1259" y="16"/>
                  </a:cubicBezTo>
                  <a:lnTo>
                    <a:pt x="1259" y="7"/>
                  </a:lnTo>
                  <a:close/>
                  <a:moveTo>
                    <a:pt x="1167" y="2"/>
                  </a:moveTo>
                  <a:cubicBezTo>
                    <a:pt x="1158" y="2"/>
                    <a:pt x="1158" y="2"/>
                    <a:pt x="1158" y="2"/>
                  </a:cubicBezTo>
                  <a:cubicBezTo>
                    <a:pt x="1158" y="110"/>
                    <a:pt x="1158" y="110"/>
                    <a:pt x="1158" y="110"/>
                  </a:cubicBezTo>
                  <a:cubicBezTo>
                    <a:pt x="1167" y="110"/>
                    <a:pt x="1167" y="110"/>
                    <a:pt x="1167" y="110"/>
                  </a:cubicBezTo>
                  <a:lnTo>
                    <a:pt x="1167" y="2"/>
                  </a:lnTo>
                  <a:close/>
                  <a:moveTo>
                    <a:pt x="1070" y="9"/>
                  </a:moveTo>
                  <a:cubicBezTo>
                    <a:pt x="1091" y="9"/>
                    <a:pt x="1091" y="9"/>
                    <a:pt x="1091" y="9"/>
                  </a:cubicBezTo>
                  <a:cubicBezTo>
                    <a:pt x="1110" y="9"/>
                    <a:pt x="1118" y="19"/>
                    <a:pt x="1118" y="31"/>
                  </a:cubicBezTo>
                  <a:cubicBezTo>
                    <a:pt x="1118" y="43"/>
                    <a:pt x="1110" y="53"/>
                    <a:pt x="1090" y="53"/>
                  </a:cubicBezTo>
                  <a:cubicBezTo>
                    <a:pt x="1070" y="53"/>
                    <a:pt x="1070" y="53"/>
                    <a:pt x="1070" y="53"/>
                  </a:cubicBezTo>
                  <a:lnTo>
                    <a:pt x="1070" y="9"/>
                  </a:lnTo>
                  <a:close/>
                  <a:moveTo>
                    <a:pt x="1061" y="2"/>
                  </a:moveTo>
                  <a:cubicBezTo>
                    <a:pt x="1061" y="110"/>
                    <a:pt x="1061" y="110"/>
                    <a:pt x="1061" y="110"/>
                  </a:cubicBezTo>
                  <a:cubicBezTo>
                    <a:pt x="1070" y="110"/>
                    <a:pt x="1070" y="110"/>
                    <a:pt x="1070" y="110"/>
                  </a:cubicBezTo>
                  <a:cubicBezTo>
                    <a:pt x="1070" y="60"/>
                    <a:pt x="1070" y="60"/>
                    <a:pt x="1070" y="60"/>
                  </a:cubicBezTo>
                  <a:cubicBezTo>
                    <a:pt x="1091" y="60"/>
                    <a:pt x="1091" y="60"/>
                    <a:pt x="1091" y="60"/>
                  </a:cubicBezTo>
                  <a:cubicBezTo>
                    <a:pt x="1119" y="60"/>
                    <a:pt x="1127" y="44"/>
                    <a:pt x="1127" y="30"/>
                  </a:cubicBezTo>
                  <a:cubicBezTo>
                    <a:pt x="1127" y="15"/>
                    <a:pt x="1117" y="2"/>
                    <a:pt x="1091" y="2"/>
                  </a:cubicBezTo>
                  <a:lnTo>
                    <a:pt x="1061" y="2"/>
                  </a:lnTo>
                  <a:close/>
                  <a:moveTo>
                    <a:pt x="1020" y="56"/>
                  </a:moveTo>
                  <a:cubicBezTo>
                    <a:pt x="1020" y="83"/>
                    <a:pt x="999" y="104"/>
                    <a:pt x="972" y="104"/>
                  </a:cubicBezTo>
                  <a:cubicBezTo>
                    <a:pt x="945" y="104"/>
                    <a:pt x="924" y="83"/>
                    <a:pt x="924" y="56"/>
                  </a:cubicBezTo>
                  <a:cubicBezTo>
                    <a:pt x="924" y="29"/>
                    <a:pt x="945" y="8"/>
                    <a:pt x="972" y="8"/>
                  </a:cubicBezTo>
                  <a:cubicBezTo>
                    <a:pt x="999" y="8"/>
                    <a:pt x="1020" y="29"/>
                    <a:pt x="1020" y="56"/>
                  </a:cubicBezTo>
                  <a:close/>
                  <a:moveTo>
                    <a:pt x="1030" y="56"/>
                  </a:moveTo>
                  <a:cubicBezTo>
                    <a:pt x="1030" y="25"/>
                    <a:pt x="1004" y="0"/>
                    <a:pt x="972" y="0"/>
                  </a:cubicBezTo>
                  <a:cubicBezTo>
                    <a:pt x="940" y="0"/>
                    <a:pt x="915" y="25"/>
                    <a:pt x="915" y="56"/>
                  </a:cubicBezTo>
                  <a:cubicBezTo>
                    <a:pt x="915" y="87"/>
                    <a:pt x="940" y="112"/>
                    <a:pt x="972" y="112"/>
                  </a:cubicBezTo>
                  <a:cubicBezTo>
                    <a:pt x="1004" y="112"/>
                    <a:pt x="1030" y="87"/>
                    <a:pt x="1030" y="56"/>
                  </a:cubicBezTo>
                  <a:close/>
                  <a:moveTo>
                    <a:pt x="878" y="2"/>
                  </a:moveTo>
                  <a:cubicBezTo>
                    <a:pt x="870" y="2"/>
                    <a:pt x="870" y="2"/>
                    <a:pt x="870" y="2"/>
                  </a:cubicBezTo>
                  <a:cubicBezTo>
                    <a:pt x="870" y="110"/>
                    <a:pt x="870" y="110"/>
                    <a:pt x="870" y="110"/>
                  </a:cubicBezTo>
                  <a:cubicBezTo>
                    <a:pt x="878" y="110"/>
                    <a:pt x="878" y="110"/>
                    <a:pt x="878" y="110"/>
                  </a:cubicBezTo>
                  <a:lnTo>
                    <a:pt x="878" y="2"/>
                  </a:lnTo>
                  <a:close/>
                  <a:moveTo>
                    <a:pt x="788" y="2"/>
                  </a:moveTo>
                  <a:cubicBezTo>
                    <a:pt x="779" y="2"/>
                    <a:pt x="779" y="2"/>
                    <a:pt x="779" y="2"/>
                  </a:cubicBezTo>
                  <a:cubicBezTo>
                    <a:pt x="779" y="110"/>
                    <a:pt x="779" y="110"/>
                    <a:pt x="779" y="110"/>
                  </a:cubicBezTo>
                  <a:cubicBezTo>
                    <a:pt x="841" y="110"/>
                    <a:pt x="841" y="110"/>
                    <a:pt x="841" y="110"/>
                  </a:cubicBezTo>
                  <a:cubicBezTo>
                    <a:pt x="841" y="103"/>
                    <a:pt x="841" y="103"/>
                    <a:pt x="841" y="103"/>
                  </a:cubicBezTo>
                  <a:cubicBezTo>
                    <a:pt x="788" y="103"/>
                    <a:pt x="788" y="103"/>
                    <a:pt x="788" y="103"/>
                  </a:cubicBezTo>
                  <a:lnTo>
                    <a:pt x="788" y="2"/>
                  </a:lnTo>
                  <a:close/>
                  <a:moveTo>
                    <a:pt x="751" y="2"/>
                  </a:moveTo>
                  <a:cubicBezTo>
                    <a:pt x="741" y="2"/>
                    <a:pt x="741" y="2"/>
                    <a:pt x="741" y="2"/>
                  </a:cubicBezTo>
                  <a:cubicBezTo>
                    <a:pt x="705" y="45"/>
                    <a:pt x="705" y="45"/>
                    <a:pt x="705" y="45"/>
                  </a:cubicBezTo>
                  <a:cubicBezTo>
                    <a:pt x="668" y="2"/>
                    <a:pt x="668" y="2"/>
                    <a:pt x="668" y="2"/>
                  </a:cubicBezTo>
                  <a:cubicBezTo>
                    <a:pt x="658" y="2"/>
                    <a:pt x="658" y="2"/>
                    <a:pt x="658" y="2"/>
                  </a:cubicBezTo>
                  <a:cubicBezTo>
                    <a:pt x="700" y="52"/>
                    <a:pt x="700" y="52"/>
                    <a:pt x="700" y="52"/>
                  </a:cubicBezTo>
                  <a:cubicBezTo>
                    <a:pt x="700" y="110"/>
                    <a:pt x="700" y="110"/>
                    <a:pt x="700" y="110"/>
                  </a:cubicBezTo>
                  <a:cubicBezTo>
                    <a:pt x="709" y="110"/>
                    <a:pt x="709" y="110"/>
                    <a:pt x="709" y="110"/>
                  </a:cubicBezTo>
                  <a:cubicBezTo>
                    <a:pt x="709" y="52"/>
                    <a:pt x="709" y="52"/>
                    <a:pt x="709" y="52"/>
                  </a:cubicBezTo>
                  <a:lnTo>
                    <a:pt x="751" y="2"/>
                  </a:lnTo>
                  <a:close/>
                  <a:moveTo>
                    <a:pt x="593" y="2"/>
                  </a:moveTo>
                  <a:cubicBezTo>
                    <a:pt x="585" y="2"/>
                    <a:pt x="585" y="2"/>
                    <a:pt x="585" y="2"/>
                  </a:cubicBezTo>
                  <a:cubicBezTo>
                    <a:pt x="585" y="97"/>
                    <a:pt x="585" y="97"/>
                    <a:pt x="585" y="97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496" y="2"/>
                    <a:pt x="496" y="2"/>
                    <a:pt x="496" y="2"/>
                  </a:cubicBezTo>
                  <a:cubicBezTo>
                    <a:pt x="496" y="110"/>
                    <a:pt x="496" y="110"/>
                    <a:pt x="496" y="110"/>
                  </a:cubicBezTo>
                  <a:cubicBezTo>
                    <a:pt x="504" y="110"/>
                    <a:pt x="504" y="110"/>
                    <a:pt x="504" y="110"/>
                  </a:cubicBezTo>
                  <a:cubicBezTo>
                    <a:pt x="504" y="15"/>
                    <a:pt x="504" y="15"/>
                    <a:pt x="504" y="15"/>
                  </a:cubicBezTo>
                  <a:cubicBezTo>
                    <a:pt x="586" y="110"/>
                    <a:pt x="586" y="110"/>
                    <a:pt x="586" y="110"/>
                  </a:cubicBezTo>
                  <a:cubicBezTo>
                    <a:pt x="593" y="110"/>
                    <a:pt x="593" y="110"/>
                    <a:pt x="593" y="110"/>
                  </a:cubicBezTo>
                  <a:lnTo>
                    <a:pt x="593" y="2"/>
                  </a:lnTo>
                  <a:close/>
                  <a:moveTo>
                    <a:pt x="449" y="2"/>
                  </a:moveTo>
                  <a:cubicBezTo>
                    <a:pt x="449" y="61"/>
                    <a:pt x="449" y="61"/>
                    <a:pt x="449" y="61"/>
                  </a:cubicBezTo>
                  <a:cubicBezTo>
                    <a:pt x="449" y="92"/>
                    <a:pt x="430" y="104"/>
                    <a:pt x="412" y="104"/>
                  </a:cubicBezTo>
                  <a:cubicBezTo>
                    <a:pt x="392" y="104"/>
                    <a:pt x="375" y="91"/>
                    <a:pt x="375" y="63"/>
                  </a:cubicBezTo>
                  <a:cubicBezTo>
                    <a:pt x="375" y="2"/>
                    <a:pt x="375" y="2"/>
                    <a:pt x="375" y="2"/>
                  </a:cubicBezTo>
                  <a:cubicBezTo>
                    <a:pt x="366" y="2"/>
                    <a:pt x="366" y="2"/>
                    <a:pt x="366" y="2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96"/>
                    <a:pt x="387" y="112"/>
                    <a:pt x="412" y="112"/>
                  </a:cubicBezTo>
                  <a:cubicBezTo>
                    <a:pt x="434" y="112"/>
                    <a:pt x="457" y="98"/>
                    <a:pt x="457" y="61"/>
                  </a:cubicBezTo>
                  <a:cubicBezTo>
                    <a:pt x="457" y="2"/>
                    <a:pt x="457" y="2"/>
                    <a:pt x="457" y="2"/>
                  </a:cubicBezTo>
                  <a:lnTo>
                    <a:pt x="449" y="2"/>
                  </a:lnTo>
                  <a:close/>
                  <a:moveTo>
                    <a:pt x="286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286" y="103"/>
                    <a:pt x="286" y="103"/>
                    <a:pt x="286" y="103"/>
                  </a:cubicBezTo>
                  <a:lnTo>
                    <a:pt x="286" y="2"/>
                  </a:lnTo>
                  <a:close/>
                  <a:moveTo>
                    <a:pt x="231" y="2"/>
                  </a:moveTo>
                  <a:cubicBezTo>
                    <a:pt x="231" y="61"/>
                    <a:pt x="231" y="61"/>
                    <a:pt x="231" y="61"/>
                  </a:cubicBezTo>
                  <a:cubicBezTo>
                    <a:pt x="231" y="92"/>
                    <a:pt x="212" y="104"/>
                    <a:pt x="194" y="104"/>
                  </a:cubicBezTo>
                  <a:cubicBezTo>
                    <a:pt x="175" y="104"/>
                    <a:pt x="157" y="91"/>
                    <a:pt x="157" y="63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96"/>
                    <a:pt x="169" y="112"/>
                    <a:pt x="194" y="112"/>
                  </a:cubicBezTo>
                  <a:cubicBezTo>
                    <a:pt x="216" y="112"/>
                    <a:pt x="239" y="98"/>
                    <a:pt x="239" y="61"/>
                  </a:cubicBezTo>
                  <a:cubicBezTo>
                    <a:pt x="239" y="2"/>
                    <a:pt x="239" y="2"/>
                    <a:pt x="239" y="2"/>
                  </a:cubicBezTo>
                  <a:lnTo>
                    <a:pt x="231" y="2"/>
                  </a:lnTo>
                  <a:close/>
                  <a:moveTo>
                    <a:pt x="105" y="56"/>
                  </a:moveTo>
                  <a:cubicBezTo>
                    <a:pt x="105" y="83"/>
                    <a:pt x="84" y="104"/>
                    <a:pt x="57" y="104"/>
                  </a:cubicBezTo>
                  <a:cubicBezTo>
                    <a:pt x="30" y="104"/>
                    <a:pt x="9" y="83"/>
                    <a:pt x="9" y="56"/>
                  </a:cubicBezTo>
                  <a:cubicBezTo>
                    <a:pt x="9" y="29"/>
                    <a:pt x="30" y="8"/>
                    <a:pt x="57" y="8"/>
                  </a:cubicBezTo>
                  <a:cubicBezTo>
                    <a:pt x="84" y="8"/>
                    <a:pt x="105" y="29"/>
                    <a:pt x="105" y="56"/>
                  </a:cubicBezTo>
                  <a:close/>
                  <a:moveTo>
                    <a:pt x="114" y="56"/>
                  </a:moveTo>
                  <a:cubicBezTo>
                    <a:pt x="114" y="25"/>
                    <a:pt x="89" y="0"/>
                    <a:pt x="57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7" y="112"/>
                  </a:cubicBezTo>
                  <a:cubicBezTo>
                    <a:pt x="89" y="112"/>
                    <a:pt x="114" y="87"/>
                    <a:pt x="114" y="5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4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8450" y="6343989"/>
            <a:ext cx="4605938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3485" y="274638"/>
            <a:ext cx="698500" cy="290512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0" name="Title Placeholder 3"/>
          <p:cNvSpPr>
            <a:spLocks noGrp="1"/>
          </p:cNvSpPr>
          <p:nvPr>
            <p:ph type="title"/>
          </p:nvPr>
        </p:nvSpPr>
        <p:spPr>
          <a:xfrm>
            <a:off x="298449" y="274638"/>
            <a:ext cx="85899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51" name="Text Placeholder 4"/>
          <p:cNvSpPr>
            <a:spLocks noGrp="1"/>
          </p:cNvSpPr>
          <p:nvPr>
            <p:ph type="body" idx="1"/>
          </p:nvPr>
        </p:nvSpPr>
        <p:spPr>
          <a:xfrm>
            <a:off x="298449" y="1600200"/>
            <a:ext cx="85899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68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9" r:id="rId2"/>
  </p:sldLayoutIdLst>
  <p:transition spd="slow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cap="all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9pPr>
    </p:titleStyle>
    <p:bodyStyle>
      <a:lvl1pPr marL="3429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200" b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>
          <a:solidFill>
            <a:schemeClr val="tx1"/>
          </a:solidFill>
          <a:latin typeface="Trebuchet MS" pitchFamily="34" charset="0"/>
          <a:ea typeface="+mn-ea"/>
        </a:defRPr>
      </a:lvl2pPr>
      <a:lvl3pPr marL="11430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Trebuchet MS" pitchFamily="34" charset="0"/>
          <a:ea typeface="+mn-ea"/>
        </a:defRPr>
      </a:lvl3pPr>
      <a:lvl4pPr marL="16002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600">
          <a:solidFill>
            <a:schemeClr val="tx1"/>
          </a:solidFill>
          <a:latin typeface="Trebuchet MS" pitchFamily="34" charset="0"/>
          <a:ea typeface="+mn-ea"/>
        </a:defRPr>
      </a:lvl4pPr>
      <a:lvl5pPr marL="20574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600">
          <a:solidFill>
            <a:schemeClr val="tx1"/>
          </a:solidFill>
          <a:latin typeface="Trebuchet MS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47"/>
          <p:cNvSpPr>
            <a:spLocks noEditPoints="1"/>
          </p:cNvSpPr>
          <p:nvPr/>
        </p:nvSpPr>
        <p:spPr bwMode="hidden">
          <a:xfrm>
            <a:off x="0" y="0"/>
            <a:ext cx="9158288" cy="6869113"/>
          </a:xfrm>
          <a:custGeom>
            <a:avLst/>
            <a:gdLst>
              <a:gd name="T0" fmla="*/ 5711 w 5769"/>
              <a:gd name="T1" fmla="*/ 58 h 4327"/>
              <a:gd name="T2" fmla="*/ 5711 w 5769"/>
              <a:gd name="T3" fmla="*/ 4269 h 4327"/>
              <a:gd name="T4" fmla="*/ 58 w 5769"/>
              <a:gd name="T5" fmla="*/ 4269 h 4327"/>
              <a:gd name="T6" fmla="*/ 58 w 5769"/>
              <a:gd name="T7" fmla="*/ 58 h 4327"/>
              <a:gd name="T8" fmla="*/ 5711 w 5769"/>
              <a:gd name="T9" fmla="*/ 58 h 4327"/>
              <a:gd name="T10" fmla="*/ 5769 w 5769"/>
              <a:gd name="T11" fmla="*/ 0 h 4327"/>
              <a:gd name="T12" fmla="*/ 0 w 5769"/>
              <a:gd name="T13" fmla="*/ 0 h 4327"/>
              <a:gd name="T14" fmla="*/ 0 w 5769"/>
              <a:gd name="T15" fmla="*/ 4327 h 4327"/>
              <a:gd name="T16" fmla="*/ 5769 w 5769"/>
              <a:gd name="T17" fmla="*/ 4327 h 4327"/>
              <a:gd name="T18" fmla="*/ 5769 w 5769"/>
              <a:gd name="T19" fmla="*/ 0 h 4327"/>
              <a:gd name="T20" fmla="*/ 5769 w 5769"/>
              <a:gd name="T21" fmla="*/ 0 h 4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9" h="4327">
                <a:moveTo>
                  <a:pt x="5711" y="58"/>
                </a:moveTo>
                <a:lnTo>
                  <a:pt x="5711" y="4269"/>
                </a:lnTo>
                <a:lnTo>
                  <a:pt x="58" y="4269"/>
                </a:lnTo>
                <a:lnTo>
                  <a:pt x="58" y="58"/>
                </a:lnTo>
                <a:lnTo>
                  <a:pt x="5711" y="58"/>
                </a:lnTo>
                <a:close/>
                <a:moveTo>
                  <a:pt x="5769" y="0"/>
                </a:moveTo>
                <a:lnTo>
                  <a:pt x="0" y="0"/>
                </a:lnTo>
                <a:lnTo>
                  <a:pt x="0" y="4327"/>
                </a:lnTo>
                <a:lnTo>
                  <a:pt x="5769" y="4327"/>
                </a:lnTo>
                <a:lnTo>
                  <a:pt x="5769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8E8E8B"/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Date Placeholder 100"/>
          <p:cNvSpPr>
            <a:spLocks noGrp="1"/>
          </p:cNvSpPr>
          <p:nvPr>
            <p:ph type="dt" sz="half" idx="2"/>
          </p:nvPr>
        </p:nvSpPr>
        <p:spPr>
          <a:xfrm>
            <a:off x="5307496" y="6343989"/>
            <a:ext cx="10713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fld id="{21E6F6F6-2FC5-4CBC-BA90-DACF50A44858}" type="datetime1">
              <a:rPr lang="fi-FI" smtClean="0"/>
              <a:t>3.2.2013</a:t>
            </a:fld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6753224" y="6211749"/>
            <a:ext cx="2122488" cy="376186"/>
            <a:chOff x="6753224" y="6211749"/>
            <a:chExt cx="2122488" cy="376186"/>
          </a:xfrm>
        </p:grpSpPr>
        <p:sp>
          <p:nvSpPr>
            <p:cNvPr id="60" name="Rectangle 174"/>
            <p:cNvSpPr>
              <a:spLocks noChangeArrowheads="1"/>
            </p:cNvSpPr>
            <p:nvPr/>
          </p:nvSpPr>
          <p:spPr bwMode="white">
            <a:xfrm>
              <a:off x="8486069" y="6211749"/>
              <a:ext cx="389643" cy="376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1" name="Freeform 175"/>
            <p:cNvSpPr>
              <a:spLocks noEditPoints="1"/>
            </p:cNvSpPr>
            <p:nvPr/>
          </p:nvSpPr>
          <p:spPr bwMode="black">
            <a:xfrm>
              <a:off x="8486069" y="6211749"/>
              <a:ext cx="389643" cy="376186"/>
            </a:xfrm>
            <a:custGeom>
              <a:avLst/>
              <a:gdLst/>
              <a:ahLst/>
              <a:cxnLst>
                <a:cxn ang="0">
                  <a:pos x="337" y="458"/>
                </a:cxn>
                <a:cxn ang="0">
                  <a:pos x="351" y="383"/>
                </a:cxn>
                <a:cxn ang="0">
                  <a:pos x="447" y="411"/>
                </a:cxn>
                <a:cxn ang="0">
                  <a:pos x="414" y="458"/>
                </a:cxn>
                <a:cxn ang="0">
                  <a:pos x="474" y="0"/>
                </a:cxn>
                <a:cxn ang="0">
                  <a:pos x="457" y="170"/>
                </a:cxn>
                <a:cxn ang="0">
                  <a:pos x="466" y="77"/>
                </a:cxn>
                <a:cxn ang="0">
                  <a:pos x="399" y="0"/>
                </a:cxn>
                <a:cxn ang="0">
                  <a:pos x="393" y="99"/>
                </a:cxn>
                <a:cxn ang="0">
                  <a:pos x="474" y="180"/>
                </a:cxn>
                <a:cxn ang="0">
                  <a:pos x="436" y="458"/>
                </a:cxn>
                <a:cxn ang="0">
                  <a:pos x="472" y="417"/>
                </a:cxn>
                <a:cxn ang="0">
                  <a:pos x="326" y="377"/>
                </a:cxn>
                <a:cxn ang="0">
                  <a:pos x="300" y="458"/>
                </a:cxn>
                <a:cxn ang="0">
                  <a:pos x="268" y="443"/>
                </a:cxn>
                <a:cxn ang="0">
                  <a:pos x="274" y="369"/>
                </a:cxn>
                <a:cxn ang="0">
                  <a:pos x="223" y="369"/>
                </a:cxn>
                <a:cxn ang="0">
                  <a:pos x="229" y="296"/>
                </a:cxn>
                <a:cxn ang="0">
                  <a:pos x="177" y="291"/>
                </a:cxn>
                <a:cxn ang="0">
                  <a:pos x="278" y="299"/>
                </a:cxn>
                <a:cxn ang="0">
                  <a:pos x="311" y="148"/>
                </a:cxn>
                <a:cxn ang="0">
                  <a:pos x="223" y="105"/>
                </a:cxn>
                <a:cxn ang="0">
                  <a:pos x="271" y="130"/>
                </a:cxn>
                <a:cxn ang="0">
                  <a:pos x="300" y="60"/>
                </a:cxn>
                <a:cxn ang="0">
                  <a:pos x="346" y="85"/>
                </a:cxn>
                <a:cxn ang="0">
                  <a:pos x="375" y="14"/>
                </a:cxn>
                <a:cxn ang="0">
                  <a:pos x="0" y="458"/>
                </a:cxn>
                <a:cxn ang="0">
                  <a:pos x="363" y="0"/>
                </a:cxn>
                <a:cxn ang="0">
                  <a:pos x="373" y="47"/>
                </a:cxn>
                <a:cxn ang="0">
                  <a:pos x="328" y="20"/>
                </a:cxn>
                <a:cxn ang="0">
                  <a:pos x="297" y="92"/>
                </a:cxn>
                <a:cxn ang="0">
                  <a:pos x="253" y="66"/>
                </a:cxn>
                <a:cxn ang="0">
                  <a:pos x="260" y="199"/>
                </a:cxn>
                <a:cxn ang="0">
                  <a:pos x="343" y="239"/>
                </a:cxn>
                <a:cxn ang="0">
                  <a:pos x="254" y="225"/>
                </a:cxn>
                <a:cxn ang="0">
                  <a:pos x="186" y="343"/>
                </a:cxn>
                <a:cxn ang="0">
                  <a:pos x="235" y="340"/>
                </a:cxn>
                <a:cxn ang="0">
                  <a:pos x="231" y="415"/>
                </a:cxn>
                <a:cxn ang="0">
                  <a:pos x="280" y="414"/>
                </a:cxn>
                <a:cxn ang="0">
                  <a:pos x="256" y="458"/>
                </a:cxn>
              </a:cxnLst>
              <a:rect l="0" t="0" r="r" b="b"/>
              <a:pathLst>
                <a:path w="474" h="458">
                  <a:moveTo>
                    <a:pt x="414" y="458"/>
                  </a:moveTo>
                  <a:lnTo>
                    <a:pt x="337" y="458"/>
                  </a:lnTo>
                  <a:lnTo>
                    <a:pt x="381" y="433"/>
                  </a:lnTo>
                  <a:lnTo>
                    <a:pt x="351" y="383"/>
                  </a:lnTo>
                  <a:lnTo>
                    <a:pt x="410" y="349"/>
                  </a:lnTo>
                  <a:lnTo>
                    <a:pt x="447" y="411"/>
                  </a:lnTo>
                  <a:lnTo>
                    <a:pt x="402" y="437"/>
                  </a:lnTo>
                  <a:lnTo>
                    <a:pt x="414" y="458"/>
                  </a:lnTo>
                  <a:close/>
                  <a:moveTo>
                    <a:pt x="420" y="0"/>
                  </a:moveTo>
                  <a:lnTo>
                    <a:pt x="474" y="0"/>
                  </a:lnTo>
                  <a:lnTo>
                    <a:pt x="474" y="160"/>
                  </a:lnTo>
                  <a:lnTo>
                    <a:pt x="457" y="170"/>
                  </a:lnTo>
                  <a:lnTo>
                    <a:pt x="418" y="105"/>
                  </a:lnTo>
                  <a:lnTo>
                    <a:pt x="466" y="77"/>
                  </a:lnTo>
                  <a:lnTo>
                    <a:pt x="420" y="0"/>
                  </a:lnTo>
                  <a:close/>
                  <a:moveTo>
                    <a:pt x="399" y="0"/>
                  </a:moveTo>
                  <a:lnTo>
                    <a:pt x="441" y="69"/>
                  </a:lnTo>
                  <a:lnTo>
                    <a:pt x="393" y="99"/>
                  </a:lnTo>
                  <a:lnTo>
                    <a:pt x="451" y="195"/>
                  </a:lnTo>
                  <a:lnTo>
                    <a:pt x="474" y="180"/>
                  </a:lnTo>
                  <a:lnTo>
                    <a:pt x="474" y="458"/>
                  </a:lnTo>
                  <a:lnTo>
                    <a:pt x="436" y="458"/>
                  </a:lnTo>
                  <a:lnTo>
                    <a:pt x="427" y="444"/>
                  </a:lnTo>
                  <a:lnTo>
                    <a:pt x="472" y="417"/>
                  </a:lnTo>
                  <a:lnTo>
                    <a:pt x="415" y="324"/>
                  </a:lnTo>
                  <a:lnTo>
                    <a:pt x="326" y="377"/>
                  </a:lnTo>
                  <a:lnTo>
                    <a:pt x="356" y="426"/>
                  </a:lnTo>
                  <a:lnTo>
                    <a:pt x="300" y="458"/>
                  </a:lnTo>
                  <a:lnTo>
                    <a:pt x="276" y="458"/>
                  </a:lnTo>
                  <a:lnTo>
                    <a:pt x="268" y="443"/>
                  </a:lnTo>
                  <a:lnTo>
                    <a:pt x="305" y="420"/>
                  </a:lnTo>
                  <a:lnTo>
                    <a:pt x="274" y="369"/>
                  </a:lnTo>
                  <a:lnTo>
                    <a:pt x="237" y="390"/>
                  </a:lnTo>
                  <a:lnTo>
                    <a:pt x="223" y="369"/>
                  </a:lnTo>
                  <a:lnTo>
                    <a:pt x="259" y="346"/>
                  </a:lnTo>
                  <a:lnTo>
                    <a:pt x="229" y="296"/>
                  </a:lnTo>
                  <a:lnTo>
                    <a:pt x="192" y="318"/>
                  </a:lnTo>
                  <a:lnTo>
                    <a:pt x="177" y="291"/>
                  </a:lnTo>
                  <a:lnTo>
                    <a:pt x="248" y="248"/>
                  </a:lnTo>
                  <a:lnTo>
                    <a:pt x="278" y="299"/>
                  </a:lnTo>
                  <a:lnTo>
                    <a:pt x="368" y="245"/>
                  </a:lnTo>
                  <a:lnTo>
                    <a:pt x="311" y="148"/>
                  </a:lnTo>
                  <a:lnTo>
                    <a:pt x="266" y="176"/>
                  </a:lnTo>
                  <a:lnTo>
                    <a:pt x="223" y="105"/>
                  </a:lnTo>
                  <a:lnTo>
                    <a:pt x="247" y="91"/>
                  </a:lnTo>
                  <a:lnTo>
                    <a:pt x="271" y="130"/>
                  </a:lnTo>
                  <a:lnTo>
                    <a:pt x="322" y="99"/>
                  </a:lnTo>
                  <a:lnTo>
                    <a:pt x="300" y="60"/>
                  </a:lnTo>
                  <a:lnTo>
                    <a:pt x="322" y="46"/>
                  </a:lnTo>
                  <a:lnTo>
                    <a:pt x="346" y="85"/>
                  </a:lnTo>
                  <a:lnTo>
                    <a:pt x="398" y="54"/>
                  </a:lnTo>
                  <a:lnTo>
                    <a:pt x="375" y="14"/>
                  </a:lnTo>
                  <a:lnTo>
                    <a:pt x="399" y="0"/>
                  </a:lnTo>
                  <a:close/>
                  <a:moveTo>
                    <a:pt x="0" y="458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50" y="9"/>
                  </a:lnTo>
                  <a:lnTo>
                    <a:pt x="373" y="47"/>
                  </a:lnTo>
                  <a:lnTo>
                    <a:pt x="352" y="60"/>
                  </a:lnTo>
                  <a:lnTo>
                    <a:pt x="328" y="20"/>
                  </a:lnTo>
                  <a:lnTo>
                    <a:pt x="275" y="54"/>
                  </a:lnTo>
                  <a:lnTo>
                    <a:pt x="297" y="92"/>
                  </a:lnTo>
                  <a:lnTo>
                    <a:pt x="277" y="105"/>
                  </a:lnTo>
                  <a:lnTo>
                    <a:pt x="253" y="66"/>
                  </a:lnTo>
                  <a:lnTo>
                    <a:pt x="200" y="99"/>
                  </a:lnTo>
                  <a:lnTo>
                    <a:pt x="260" y="199"/>
                  </a:lnTo>
                  <a:lnTo>
                    <a:pt x="303" y="173"/>
                  </a:lnTo>
                  <a:lnTo>
                    <a:pt x="343" y="239"/>
                  </a:lnTo>
                  <a:lnTo>
                    <a:pt x="284" y="273"/>
                  </a:lnTo>
                  <a:lnTo>
                    <a:pt x="254" y="225"/>
                  </a:lnTo>
                  <a:lnTo>
                    <a:pt x="153" y="285"/>
                  </a:lnTo>
                  <a:lnTo>
                    <a:pt x="186" y="343"/>
                  </a:lnTo>
                  <a:lnTo>
                    <a:pt x="223" y="321"/>
                  </a:lnTo>
                  <a:lnTo>
                    <a:pt x="235" y="340"/>
                  </a:lnTo>
                  <a:lnTo>
                    <a:pt x="198" y="362"/>
                  </a:lnTo>
                  <a:lnTo>
                    <a:pt x="231" y="415"/>
                  </a:lnTo>
                  <a:lnTo>
                    <a:pt x="266" y="394"/>
                  </a:lnTo>
                  <a:lnTo>
                    <a:pt x="280" y="414"/>
                  </a:lnTo>
                  <a:lnTo>
                    <a:pt x="243" y="436"/>
                  </a:lnTo>
                  <a:lnTo>
                    <a:pt x="256" y="45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004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2" name="Freeform 176"/>
            <p:cNvSpPr>
              <a:spLocks noEditPoints="1"/>
            </p:cNvSpPr>
            <p:nvPr/>
          </p:nvSpPr>
          <p:spPr bwMode="black">
            <a:xfrm>
              <a:off x="6753224" y="6343989"/>
              <a:ext cx="1625980" cy="216841"/>
            </a:xfrm>
            <a:custGeom>
              <a:avLst/>
              <a:gdLst/>
              <a:ahLst/>
              <a:cxnLst>
                <a:cxn ang="0">
                  <a:pos x="1629" y="171"/>
                </a:cxn>
                <a:cxn ang="0">
                  <a:pos x="1628" y="221"/>
                </a:cxn>
                <a:cxn ang="0">
                  <a:pos x="1568" y="171"/>
                </a:cxn>
                <a:cxn ang="0">
                  <a:pos x="1536" y="176"/>
                </a:cxn>
                <a:cxn ang="0">
                  <a:pos x="1524" y="190"/>
                </a:cxn>
                <a:cxn ang="0">
                  <a:pos x="1521" y="216"/>
                </a:cxn>
                <a:cxn ang="0">
                  <a:pos x="1506" y="180"/>
                </a:cxn>
                <a:cxn ang="0">
                  <a:pos x="1481" y="221"/>
                </a:cxn>
                <a:cxn ang="0">
                  <a:pos x="1446" y="191"/>
                </a:cxn>
                <a:cxn ang="0">
                  <a:pos x="1447" y="166"/>
                </a:cxn>
                <a:cxn ang="0">
                  <a:pos x="1431" y="221"/>
                </a:cxn>
                <a:cxn ang="0">
                  <a:pos x="1385" y="216"/>
                </a:cxn>
                <a:cxn ang="0">
                  <a:pos x="1385" y="165"/>
                </a:cxn>
                <a:cxn ang="0">
                  <a:pos x="1331" y="166"/>
                </a:cxn>
                <a:cxn ang="0">
                  <a:pos x="1316" y="221"/>
                </a:cxn>
                <a:cxn ang="0">
                  <a:pos x="1249" y="192"/>
                </a:cxn>
                <a:cxn ang="0">
                  <a:pos x="1228" y="166"/>
                </a:cxn>
                <a:cxn ang="0">
                  <a:pos x="1186" y="221"/>
                </a:cxn>
                <a:cxn ang="0">
                  <a:pos x="1137" y="166"/>
                </a:cxn>
                <a:cxn ang="0">
                  <a:pos x="1186" y="221"/>
                </a:cxn>
                <a:cxn ang="0">
                  <a:pos x="1071" y="166"/>
                </a:cxn>
                <a:cxn ang="0">
                  <a:pos x="1111" y="166"/>
                </a:cxn>
                <a:cxn ang="0">
                  <a:pos x="1024" y="221"/>
                </a:cxn>
                <a:cxn ang="0">
                  <a:pos x="1005" y="196"/>
                </a:cxn>
                <a:cxn ang="0">
                  <a:pos x="964" y="196"/>
                </a:cxn>
                <a:cxn ang="0">
                  <a:pos x="913" y="171"/>
                </a:cxn>
                <a:cxn ang="0">
                  <a:pos x="913" y="221"/>
                </a:cxn>
                <a:cxn ang="0">
                  <a:pos x="1650" y="2"/>
                </a:cxn>
                <a:cxn ang="0">
                  <a:pos x="1567" y="2"/>
                </a:cxn>
                <a:cxn ang="0">
                  <a:pos x="1650" y="2"/>
                </a:cxn>
                <a:cxn ang="0">
                  <a:pos x="1540" y="104"/>
                </a:cxn>
                <a:cxn ang="0">
                  <a:pos x="1393" y="105"/>
                </a:cxn>
                <a:cxn ang="0">
                  <a:pos x="1393" y="113"/>
                </a:cxn>
                <a:cxn ang="0">
                  <a:pos x="1256" y="105"/>
                </a:cxn>
                <a:cxn ang="0">
                  <a:pos x="1255" y="0"/>
                </a:cxn>
                <a:cxn ang="0">
                  <a:pos x="1130" y="0"/>
                </a:cxn>
                <a:cxn ang="0">
                  <a:pos x="1105" y="45"/>
                </a:cxn>
                <a:cxn ang="0">
                  <a:pos x="1127" y="39"/>
                </a:cxn>
                <a:cxn ang="0">
                  <a:pos x="1143" y="3"/>
                </a:cxn>
                <a:cxn ang="0">
                  <a:pos x="1059" y="75"/>
                </a:cxn>
                <a:cxn ang="0">
                  <a:pos x="1067" y="75"/>
                </a:cxn>
                <a:cxn ang="0">
                  <a:pos x="854" y="2"/>
                </a:cxn>
                <a:cxn ang="0">
                  <a:pos x="948" y="2"/>
                </a:cxn>
                <a:cxn ang="0">
                  <a:pos x="788" y="111"/>
                </a:cxn>
                <a:cxn ang="0">
                  <a:pos x="726" y="2"/>
                </a:cxn>
                <a:cxn ang="0">
                  <a:pos x="678" y="7"/>
                </a:cxn>
                <a:cxn ang="0">
                  <a:pos x="622" y="93"/>
                </a:cxn>
                <a:cxn ang="0">
                  <a:pos x="653" y="8"/>
                </a:cxn>
                <a:cxn ang="0">
                  <a:pos x="573" y="30"/>
                </a:cxn>
                <a:cxn ang="0">
                  <a:pos x="518" y="111"/>
                </a:cxn>
                <a:cxn ang="0">
                  <a:pos x="591" y="111"/>
                </a:cxn>
                <a:cxn ang="0">
                  <a:pos x="546" y="2"/>
                </a:cxn>
                <a:cxn ang="0">
                  <a:pos x="484" y="111"/>
                </a:cxn>
                <a:cxn ang="0">
                  <a:pos x="482" y="53"/>
                </a:cxn>
                <a:cxn ang="0">
                  <a:pos x="397" y="2"/>
                </a:cxn>
                <a:cxn ang="0">
                  <a:pos x="349" y="113"/>
                </a:cxn>
                <a:cxn ang="0">
                  <a:pos x="269" y="111"/>
                </a:cxn>
                <a:cxn ang="0">
                  <a:pos x="219" y="98"/>
                </a:cxn>
                <a:cxn ang="0">
                  <a:pos x="137" y="15"/>
                </a:cxn>
                <a:cxn ang="0">
                  <a:pos x="83" y="62"/>
                </a:cxn>
                <a:cxn ang="0">
                  <a:pos x="0" y="63"/>
                </a:cxn>
              </a:cxnLst>
              <a:rect l="0" t="0" r="r" b="b"/>
              <a:pathLst>
                <a:path w="1659" h="221">
                  <a:moveTo>
                    <a:pt x="1629" y="171"/>
                  </a:moveTo>
                  <a:cubicBezTo>
                    <a:pt x="1616" y="171"/>
                    <a:pt x="1606" y="181"/>
                    <a:pt x="1606" y="193"/>
                  </a:cubicBezTo>
                  <a:cubicBezTo>
                    <a:pt x="1606" y="206"/>
                    <a:pt x="1616" y="216"/>
                    <a:pt x="1629" y="216"/>
                  </a:cubicBezTo>
                  <a:cubicBezTo>
                    <a:pt x="1641" y="216"/>
                    <a:pt x="1651" y="206"/>
                    <a:pt x="1651" y="193"/>
                  </a:cubicBezTo>
                  <a:cubicBezTo>
                    <a:pt x="1651" y="181"/>
                    <a:pt x="1641" y="171"/>
                    <a:pt x="1629" y="171"/>
                  </a:cubicBezTo>
                  <a:close/>
                  <a:moveTo>
                    <a:pt x="1628" y="221"/>
                  </a:moveTo>
                  <a:cubicBezTo>
                    <a:pt x="1612" y="221"/>
                    <a:pt x="1599" y="209"/>
                    <a:pt x="1599" y="193"/>
                  </a:cubicBezTo>
                  <a:cubicBezTo>
                    <a:pt x="1599" y="177"/>
                    <a:pt x="1612" y="165"/>
                    <a:pt x="1628" y="165"/>
                  </a:cubicBezTo>
                  <a:cubicBezTo>
                    <a:pt x="1645" y="165"/>
                    <a:pt x="1657" y="177"/>
                    <a:pt x="1657" y="193"/>
                  </a:cubicBezTo>
                  <a:cubicBezTo>
                    <a:pt x="1657" y="209"/>
                    <a:pt x="1645" y="221"/>
                    <a:pt x="1628" y="221"/>
                  </a:cubicBezTo>
                  <a:close/>
                  <a:moveTo>
                    <a:pt x="1594" y="171"/>
                  </a:moveTo>
                  <a:cubicBezTo>
                    <a:pt x="1574" y="171"/>
                    <a:pt x="1574" y="171"/>
                    <a:pt x="1574" y="171"/>
                  </a:cubicBezTo>
                  <a:cubicBezTo>
                    <a:pt x="1574" y="221"/>
                    <a:pt x="1574" y="221"/>
                    <a:pt x="1574" y="221"/>
                  </a:cubicBezTo>
                  <a:cubicBezTo>
                    <a:pt x="1568" y="221"/>
                    <a:pt x="1568" y="221"/>
                    <a:pt x="1568" y="221"/>
                  </a:cubicBezTo>
                  <a:cubicBezTo>
                    <a:pt x="1568" y="171"/>
                    <a:pt x="1568" y="171"/>
                    <a:pt x="1568" y="171"/>
                  </a:cubicBezTo>
                  <a:cubicBezTo>
                    <a:pt x="1548" y="171"/>
                    <a:pt x="1548" y="171"/>
                    <a:pt x="1548" y="171"/>
                  </a:cubicBezTo>
                  <a:cubicBezTo>
                    <a:pt x="1548" y="166"/>
                    <a:pt x="1548" y="166"/>
                    <a:pt x="1548" y="166"/>
                  </a:cubicBezTo>
                  <a:cubicBezTo>
                    <a:pt x="1594" y="166"/>
                    <a:pt x="1594" y="166"/>
                    <a:pt x="1594" y="166"/>
                  </a:cubicBezTo>
                  <a:lnTo>
                    <a:pt x="1594" y="171"/>
                  </a:lnTo>
                  <a:close/>
                  <a:moveTo>
                    <a:pt x="1536" y="176"/>
                  </a:moveTo>
                  <a:cubicBezTo>
                    <a:pt x="1529" y="172"/>
                    <a:pt x="1526" y="171"/>
                    <a:pt x="1523" y="171"/>
                  </a:cubicBezTo>
                  <a:cubicBezTo>
                    <a:pt x="1517" y="171"/>
                    <a:pt x="1512" y="175"/>
                    <a:pt x="1512" y="180"/>
                  </a:cubicBezTo>
                  <a:cubicBezTo>
                    <a:pt x="1512" y="183"/>
                    <a:pt x="1514" y="185"/>
                    <a:pt x="1516" y="187"/>
                  </a:cubicBezTo>
                  <a:cubicBezTo>
                    <a:pt x="1517" y="187"/>
                    <a:pt x="1518" y="188"/>
                    <a:pt x="1520" y="189"/>
                  </a:cubicBezTo>
                  <a:cubicBezTo>
                    <a:pt x="1524" y="190"/>
                    <a:pt x="1524" y="190"/>
                    <a:pt x="1524" y="190"/>
                  </a:cubicBezTo>
                  <a:cubicBezTo>
                    <a:pt x="1531" y="193"/>
                    <a:pt x="1538" y="196"/>
                    <a:pt x="1538" y="206"/>
                  </a:cubicBezTo>
                  <a:cubicBezTo>
                    <a:pt x="1538" y="215"/>
                    <a:pt x="1530" y="221"/>
                    <a:pt x="1521" y="221"/>
                  </a:cubicBezTo>
                  <a:cubicBezTo>
                    <a:pt x="1517" y="221"/>
                    <a:pt x="1512" y="220"/>
                    <a:pt x="1507" y="217"/>
                  </a:cubicBezTo>
                  <a:cubicBezTo>
                    <a:pt x="1507" y="209"/>
                    <a:pt x="1507" y="209"/>
                    <a:pt x="1507" y="209"/>
                  </a:cubicBezTo>
                  <a:cubicBezTo>
                    <a:pt x="1514" y="214"/>
                    <a:pt x="1517" y="216"/>
                    <a:pt x="1521" y="216"/>
                  </a:cubicBezTo>
                  <a:cubicBezTo>
                    <a:pt x="1527" y="216"/>
                    <a:pt x="1531" y="211"/>
                    <a:pt x="1531" y="206"/>
                  </a:cubicBezTo>
                  <a:cubicBezTo>
                    <a:pt x="1531" y="203"/>
                    <a:pt x="1530" y="201"/>
                    <a:pt x="1528" y="199"/>
                  </a:cubicBezTo>
                  <a:cubicBezTo>
                    <a:pt x="1527" y="198"/>
                    <a:pt x="1525" y="197"/>
                    <a:pt x="1524" y="197"/>
                  </a:cubicBezTo>
                  <a:cubicBezTo>
                    <a:pt x="1522" y="196"/>
                    <a:pt x="1521" y="196"/>
                    <a:pt x="1519" y="195"/>
                  </a:cubicBezTo>
                  <a:cubicBezTo>
                    <a:pt x="1513" y="193"/>
                    <a:pt x="1506" y="190"/>
                    <a:pt x="1506" y="180"/>
                  </a:cubicBezTo>
                  <a:cubicBezTo>
                    <a:pt x="1506" y="172"/>
                    <a:pt x="1513" y="165"/>
                    <a:pt x="1522" y="165"/>
                  </a:cubicBezTo>
                  <a:cubicBezTo>
                    <a:pt x="1527" y="165"/>
                    <a:pt x="1531" y="166"/>
                    <a:pt x="1535" y="169"/>
                  </a:cubicBezTo>
                  <a:lnTo>
                    <a:pt x="1536" y="176"/>
                  </a:lnTo>
                  <a:close/>
                  <a:moveTo>
                    <a:pt x="1488" y="221"/>
                  </a:moveTo>
                  <a:cubicBezTo>
                    <a:pt x="1481" y="221"/>
                    <a:pt x="1481" y="221"/>
                    <a:pt x="1481" y="221"/>
                  </a:cubicBezTo>
                  <a:cubicBezTo>
                    <a:pt x="1481" y="166"/>
                    <a:pt x="1481" y="166"/>
                    <a:pt x="1481" y="166"/>
                  </a:cubicBezTo>
                  <a:cubicBezTo>
                    <a:pt x="1488" y="166"/>
                    <a:pt x="1488" y="166"/>
                    <a:pt x="1488" y="166"/>
                  </a:cubicBezTo>
                  <a:lnTo>
                    <a:pt x="1488" y="221"/>
                  </a:lnTo>
                  <a:close/>
                  <a:moveTo>
                    <a:pt x="1437" y="191"/>
                  </a:moveTo>
                  <a:cubicBezTo>
                    <a:pt x="1446" y="191"/>
                    <a:pt x="1446" y="191"/>
                    <a:pt x="1446" y="191"/>
                  </a:cubicBezTo>
                  <a:cubicBezTo>
                    <a:pt x="1455" y="191"/>
                    <a:pt x="1459" y="186"/>
                    <a:pt x="1459" y="181"/>
                  </a:cubicBezTo>
                  <a:cubicBezTo>
                    <a:pt x="1459" y="176"/>
                    <a:pt x="1455" y="171"/>
                    <a:pt x="1447" y="171"/>
                  </a:cubicBezTo>
                  <a:cubicBezTo>
                    <a:pt x="1437" y="171"/>
                    <a:pt x="1437" y="171"/>
                    <a:pt x="1437" y="171"/>
                  </a:cubicBezTo>
                  <a:lnTo>
                    <a:pt x="1437" y="191"/>
                  </a:lnTo>
                  <a:close/>
                  <a:moveTo>
                    <a:pt x="1447" y="166"/>
                  </a:moveTo>
                  <a:cubicBezTo>
                    <a:pt x="1460" y="166"/>
                    <a:pt x="1465" y="173"/>
                    <a:pt x="1465" y="181"/>
                  </a:cubicBezTo>
                  <a:cubicBezTo>
                    <a:pt x="1465" y="188"/>
                    <a:pt x="1461" y="196"/>
                    <a:pt x="1446" y="196"/>
                  </a:cubicBezTo>
                  <a:cubicBezTo>
                    <a:pt x="1437" y="196"/>
                    <a:pt x="1437" y="196"/>
                    <a:pt x="1437" y="196"/>
                  </a:cubicBezTo>
                  <a:cubicBezTo>
                    <a:pt x="1437" y="221"/>
                    <a:pt x="1437" y="221"/>
                    <a:pt x="1437" y="221"/>
                  </a:cubicBezTo>
                  <a:cubicBezTo>
                    <a:pt x="1431" y="221"/>
                    <a:pt x="1431" y="221"/>
                    <a:pt x="1431" y="221"/>
                  </a:cubicBezTo>
                  <a:cubicBezTo>
                    <a:pt x="1431" y="166"/>
                    <a:pt x="1431" y="166"/>
                    <a:pt x="1431" y="166"/>
                  </a:cubicBezTo>
                  <a:lnTo>
                    <a:pt x="1447" y="166"/>
                  </a:lnTo>
                  <a:close/>
                  <a:moveTo>
                    <a:pt x="1385" y="171"/>
                  </a:moveTo>
                  <a:cubicBezTo>
                    <a:pt x="1373" y="171"/>
                    <a:pt x="1363" y="181"/>
                    <a:pt x="1363" y="193"/>
                  </a:cubicBezTo>
                  <a:cubicBezTo>
                    <a:pt x="1363" y="206"/>
                    <a:pt x="1373" y="216"/>
                    <a:pt x="1385" y="216"/>
                  </a:cubicBezTo>
                  <a:cubicBezTo>
                    <a:pt x="1398" y="216"/>
                    <a:pt x="1408" y="206"/>
                    <a:pt x="1408" y="193"/>
                  </a:cubicBezTo>
                  <a:cubicBezTo>
                    <a:pt x="1408" y="181"/>
                    <a:pt x="1398" y="171"/>
                    <a:pt x="1385" y="171"/>
                  </a:cubicBezTo>
                  <a:close/>
                  <a:moveTo>
                    <a:pt x="1385" y="221"/>
                  </a:moveTo>
                  <a:cubicBezTo>
                    <a:pt x="1369" y="221"/>
                    <a:pt x="1356" y="209"/>
                    <a:pt x="1356" y="193"/>
                  </a:cubicBezTo>
                  <a:cubicBezTo>
                    <a:pt x="1356" y="177"/>
                    <a:pt x="1369" y="165"/>
                    <a:pt x="1385" y="165"/>
                  </a:cubicBezTo>
                  <a:cubicBezTo>
                    <a:pt x="1401" y="165"/>
                    <a:pt x="1414" y="177"/>
                    <a:pt x="1414" y="193"/>
                  </a:cubicBezTo>
                  <a:cubicBezTo>
                    <a:pt x="1414" y="209"/>
                    <a:pt x="1401" y="221"/>
                    <a:pt x="1385" y="221"/>
                  </a:cubicBezTo>
                  <a:close/>
                  <a:moveTo>
                    <a:pt x="1337" y="221"/>
                  </a:moveTo>
                  <a:cubicBezTo>
                    <a:pt x="1331" y="221"/>
                    <a:pt x="1331" y="221"/>
                    <a:pt x="1331" y="221"/>
                  </a:cubicBezTo>
                  <a:cubicBezTo>
                    <a:pt x="1331" y="166"/>
                    <a:pt x="1331" y="166"/>
                    <a:pt x="1331" y="166"/>
                  </a:cubicBezTo>
                  <a:cubicBezTo>
                    <a:pt x="1337" y="166"/>
                    <a:pt x="1337" y="166"/>
                    <a:pt x="1337" y="166"/>
                  </a:cubicBezTo>
                  <a:lnTo>
                    <a:pt x="1337" y="221"/>
                  </a:lnTo>
                  <a:close/>
                  <a:moveTo>
                    <a:pt x="1290" y="215"/>
                  </a:moveTo>
                  <a:cubicBezTo>
                    <a:pt x="1316" y="215"/>
                    <a:pt x="1316" y="215"/>
                    <a:pt x="1316" y="215"/>
                  </a:cubicBezTo>
                  <a:cubicBezTo>
                    <a:pt x="1316" y="221"/>
                    <a:pt x="1316" y="221"/>
                    <a:pt x="1316" y="221"/>
                  </a:cubicBezTo>
                  <a:cubicBezTo>
                    <a:pt x="1284" y="221"/>
                    <a:pt x="1284" y="221"/>
                    <a:pt x="1284" y="221"/>
                  </a:cubicBezTo>
                  <a:cubicBezTo>
                    <a:pt x="1284" y="166"/>
                    <a:pt x="1284" y="166"/>
                    <a:pt x="1284" y="166"/>
                  </a:cubicBezTo>
                  <a:cubicBezTo>
                    <a:pt x="1290" y="166"/>
                    <a:pt x="1290" y="166"/>
                    <a:pt x="1290" y="166"/>
                  </a:cubicBezTo>
                  <a:lnTo>
                    <a:pt x="1290" y="215"/>
                  </a:lnTo>
                  <a:close/>
                  <a:moveTo>
                    <a:pt x="1249" y="192"/>
                  </a:moveTo>
                  <a:cubicBezTo>
                    <a:pt x="1249" y="221"/>
                    <a:pt x="1249" y="221"/>
                    <a:pt x="1249" y="221"/>
                  </a:cubicBezTo>
                  <a:cubicBezTo>
                    <a:pt x="1242" y="221"/>
                    <a:pt x="1242" y="221"/>
                    <a:pt x="1242" y="221"/>
                  </a:cubicBezTo>
                  <a:cubicBezTo>
                    <a:pt x="1242" y="192"/>
                    <a:pt x="1242" y="192"/>
                    <a:pt x="1242" y="192"/>
                  </a:cubicBezTo>
                  <a:cubicBezTo>
                    <a:pt x="1221" y="166"/>
                    <a:pt x="1221" y="166"/>
                    <a:pt x="1221" y="166"/>
                  </a:cubicBezTo>
                  <a:cubicBezTo>
                    <a:pt x="1228" y="166"/>
                    <a:pt x="1228" y="166"/>
                    <a:pt x="1228" y="166"/>
                  </a:cubicBezTo>
                  <a:cubicBezTo>
                    <a:pt x="1246" y="186"/>
                    <a:pt x="1246" y="186"/>
                    <a:pt x="1246" y="186"/>
                  </a:cubicBezTo>
                  <a:cubicBezTo>
                    <a:pt x="1263" y="166"/>
                    <a:pt x="1263" y="166"/>
                    <a:pt x="1263" y="166"/>
                  </a:cubicBezTo>
                  <a:cubicBezTo>
                    <a:pt x="1270" y="166"/>
                    <a:pt x="1270" y="166"/>
                    <a:pt x="1270" y="166"/>
                  </a:cubicBezTo>
                  <a:lnTo>
                    <a:pt x="1249" y="192"/>
                  </a:lnTo>
                  <a:close/>
                  <a:moveTo>
                    <a:pt x="1186" y="221"/>
                  </a:moveTo>
                  <a:cubicBezTo>
                    <a:pt x="1181" y="221"/>
                    <a:pt x="1181" y="221"/>
                    <a:pt x="1181" y="221"/>
                  </a:cubicBezTo>
                  <a:cubicBezTo>
                    <a:pt x="1143" y="176"/>
                    <a:pt x="1143" y="176"/>
                    <a:pt x="1143" y="176"/>
                  </a:cubicBezTo>
                  <a:cubicBezTo>
                    <a:pt x="1143" y="221"/>
                    <a:pt x="1143" y="221"/>
                    <a:pt x="1143" y="221"/>
                  </a:cubicBezTo>
                  <a:cubicBezTo>
                    <a:pt x="1137" y="221"/>
                    <a:pt x="1137" y="221"/>
                    <a:pt x="1137" y="221"/>
                  </a:cubicBezTo>
                  <a:cubicBezTo>
                    <a:pt x="1137" y="166"/>
                    <a:pt x="1137" y="166"/>
                    <a:pt x="1137" y="166"/>
                  </a:cubicBezTo>
                  <a:cubicBezTo>
                    <a:pt x="1142" y="166"/>
                    <a:pt x="1142" y="166"/>
                    <a:pt x="1142" y="166"/>
                  </a:cubicBezTo>
                  <a:cubicBezTo>
                    <a:pt x="1180" y="210"/>
                    <a:pt x="1180" y="210"/>
                    <a:pt x="1180" y="210"/>
                  </a:cubicBezTo>
                  <a:cubicBezTo>
                    <a:pt x="1180" y="166"/>
                    <a:pt x="1180" y="166"/>
                    <a:pt x="1180" y="166"/>
                  </a:cubicBezTo>
                  <a:cubicBezTo>
                    <a:pt x="1186" y="166"/>
                    <a:pt x="1186" y="166"/>
                    <a:pt x="1186" y="166"/>
                  </a:cubicBezTo>
                  <a:lnTo>
                    <a:pt x="1186" y="221"/>
                  </a:lnTo>
                  <a:close/>
                  <a:moveTo>
                    <a:pt x="1117" y="166"/>
                  </a:moveTo>
                  <a:cubicBezTo>
                    <a:pt x="1117" y="196"/>
                    <a:pt x="1117" y="196"/>
                    <a:pt x="1117" y="196"/>
                  </a:cubicBezTo>
                  <a:cubicBezTo>
                    <a:pt x="1117" y="214"/>
                    <a:pt x="1105" y="221"/>
                    <a:pt x="1094" y="221"/>
                  </a:cubicBezTo>
                  <a:cubicBezTo>
                    <a:pt x="1081" y="221"/>
                    <a:pt x="1071" y="213"/>
                    <a:pt x="1071" y="197"/>
                  </a:cubicBezTo>
                  <a:cubicBezTo>
                    <a:pt x="1071" y="166"/>
                    <a:pt x="1071" y="166"/>
                    <a:pt x="1071" y="166"/>
                  </a:cubicBezTo>
                  <a:cubicBezTo>
                    <a:pt x="1077" y="166"/>
                    <a:pt x="1077" y="166"/>
                    <a:pt x="1077" y="166"/>
                  </a:cubicBezTo>
                  <a:cubicBezTo>
                    <a:pt x="1077" y="196"/>
                    <a:pt x="1077" y="196"/>
                    <a:pt x="1077" y="196"/>
                  </a:cubicBezTo>
                  <a:cubicBezTo>
                    <a:pt x="1077" y="210"/>
                    <a:pt x="1085" y="216"/>
                    <a:pt x="1094" y="216"/>
                  </a:cubicBezTo>
                  <a:cubicBezTo>
                    <a:pt x="1102" y="216"/>
                    <a:pt x="1111" y="210"/>
                    <a:pt x="1111" y="196"/>
                  </a:cubicBezTo>
                  <a:cubicBezTo>
                    <a:pt x="1111" y="166"/>
                    <a:pt x="1111" y="166"/>
                    <a:pt x="1111" y="166"/>
                  </a:cubicBezTo>
                  <a:lnTo>
                    <a:pt x="1117" y="166"/>
                  </a:lnTo>
                  <a:close/>
                  <a:moveTo>
                    <a:pt x="1031" y="215"/>
                  </a:moveTo>
                  <a:cubicBezTo>
                    <a:pt x="1057" y="215"/>
                    <a:pt x="1057" y="215"/>
                    <a:pt x="1057" y="215"/>
                  </a:cubicBezTo>
                  <a:cubicBezTo>
                    <a:pt x="1057" y="221"/>
                    <a:pt x="1057" y="221"/>
                    <a:pt x="1057" y="221"/>
                  </a:cubicBezTo>
                  <a:cubicBezTo>
                    <a:pt x="1024" y="221"/>
                    <a:pt x="1024" y="221"/>
                    <a:pt x="1024" y="221"/>
                  </a:cubicBezTo>
                  <a:cubicBezTo>
                    <a:pt x="1024" y="166"/>
                    <a:pt x="1024" y="166"/>
                    <a:pt x="1024" y="166"/>
                  </a:cubicBezTo>
                  <a:cubicBezTo>
                    <a:pt x="1031" y="166"/>
                    <a:pt x="1031" y="166"/>
                    <a:pt x="1031" y="166"/>
                  </a:cubicBezTo>
                  <a:lnTo>
                    <a:pt x="1031" y="215"/>
                  </a:lnTo>
                  <a:close/>
                  <a:moveTo>
                    <a:pt x="1005" y="166"/>
                  </a:moveTo>
                  <a:cubicBezTo>
                    <a:pt x="1005" y="196"/>
                    <a:pt x="1005" y="196"/>
                    <a:pt x="1005" y="196"/>
                  </a:cubicBezTo>
                  <a:cubicBezTo>
                    <a:pt x="1005" y="214"/>
                    <a:pt x="993" y="221"/>
                    <a:pt x="981" y="221"/>
                  </a:cubicBezTo>
                  <a:cubicBezTo>
                    <a:pt x="969" y="221"/>
                    <a:pt x="958" y="213"/>
                    <a:pt x="958" y="197"/>
                  </a:cubicBezTo>
                  <a:cubicBezTo>
                    <a:pt x="958" y="166"/>
                    <a:pt x="958" y="166"/>
                    <a:pt x="958" y="166"/>
                  </a:cubicBezTo>
                  <a:cubicBezTo>
                    <a:pt x="964" y="166"/>
                    <a:pt x="964" y="166"/>
                    <a:pt x="964" y="166"/>
                  </a:cubicBezTo>
                  <a:cubicBezTo>
                    <a:pt x="964" y="196"/>
                    <a:pt x="964" y="196"/>
                    <a:pt x="964" y="196"/>
                  </a:cubicBezTo>
                  <a:cubicBezTo>
                    <a:pt x="964" y="210"/>
                    <a:pt x="973" y="216"/>
                    <a:pt x="981" y="216"/>
                  </a:cubicBezTo>
                  <a:cubicBezTo>
                    <a:pt x="990" y="216"/>
                    <a:pt x="998" y="210"/>
                    <a:pt x="998" y="196"/>
                  </a:cubicBezTo>
                  <a:cubicBezTo>
                    <a:pt x="998" y="166"/>
                    <a:pt x="998" y="166"/>
                    <a:pt x="998" y="166"/>
                  </a:cubicBezTo>
                  <a:lnTo>
                    <a:pt x="1005" y="166"/>
                  </a:lnTo>
                  <a:close/>
                  <a:moveTo>
                    <a:pt x="913" y="171"/>
                  </a:moveTo>
                  <a:cubicBezTo>
                    <a:pt x="900" y="171"/>
                    <a:pt x="890" y="181"/>
                    <a:pt x="890" y="193"/>
                  </a:cubicBezTo>
                  <a:cubicBezTo>
                    <a:pt x="890" y="206"/>
                    <a:pt x="900" y="216"/>
                    <a:pt x="913" y="216"/>
                  </a:cubicBezTo>
                  <a:cubicBezTo>
                    <a:pt x="926" y="216"/>
                    <a:pt x="935" y="206"/>
                    <a:pt x="935" y="193"/>
                  </a:cubicBezTo>
                  <a:cubicBezTo>
                    <a:pt x="935" y="181"/>
                    <a:pt x="926" y="171"/>
                    <a:pt x="913" y="171"/>
                  </a:cubicBezTo>
                  <a:close/>
                  <a:moveTo>
                    <a:pt x="913" y="221"/>
                  </a:moveTo>
                  <a:cubicBezTo>
                    <a:pt x="897" y="221"/>
                    <a:pt x="884" y="209"/>
                    <a:pt x="884" y="193"/>
                  </a:cubicBezTo>
                  <a:cubicBezTo>
                    <a:pt x="884" y="177"/>
                    <a:pt x="897" y="165"/>
                    <a:pt x="913" y="165"/>
                  </a:cubicBezTo>
                  <a:cubicBezTo>
                    <a:pt x="929" y="165"/>
                    <a:pt x="942" y="177"/>
                    <a:pt x="942" y="193"/>
                  </a:cubicBezTo>
                  <a:cubicBezTo>
                    <a:pt x="942" y="209"/>
                    <a:pt x="929" y="221"/>
                    <a:pt x="913" y="221"/>
                  </a:cubicBezTo>
                  <a:close/>
                  <a:moveTo>
                    <a:pt x="1650" y="2"/>
                  </a:moveTo>
                  <a:cubicBezTo>
                    <a:pt x="1650" y="62"/>
                    <a:pt x="1650" y="62"/>
                    <a:pt x="1650" y="62"/>
                  </a:cubicBezTo>
                  <a:cubicBezTo>
                    <a:pt x="1650" y="93"/>
                    <a:pt x="1631" y="105"/>
                    <a:pt x="1613" y="105"/>
                  </a:cubicBezTo>
                  <a:cubicBezTo>
                    <a:pt x="1593" y="105"/>
                    <a:pt x="1575" y="92"/>
                    <a:pt x="1575" y="63"/>
                  </a:cubicBezTo>
                  <a:cubicBezTo>
                    <a:pt x="1575" y="2"/>
                    <a:pt x="1575" y="2"/>
                    <a:pt x="1575" y="2"/>
                  </a:cubicBezTo>
                  <a:cubicBezTo>
                    <a:pt x="1567" y="2"/>
                    <a:pt x="1567" y="2"/>
                    <a:pt x="1567" y="2"/>
                  </a:cubicBezTo>
                  <a:cubicBezTo>
                    <a:pt x="1567" y="63"/>
                    <a:pt x="1567" y="63"/>
                    <a:pt x="1567" y="63"/>
                  </a:cubicBezTo>
                  <a:cubicBezTo>
                    <a:pt x="1567" y="96"/>
                    <a:pt x="1588" y="113"/>
                    <a:pt x="1613" y="113"/>
                  </a:cubicBezTo>
                  <a:cubicBezTo>
                    <a:pt x="1635" y="113"/>
                    <a:pt x="1659" y="99"/>
                    <a:pt x="1659" y="62"/>
                  </a:cubicBezTo>
                  <a:cubicBezTo>
                    <a:pt x="1659" y="2"/>
                    <a:pt x="1659" y="2"/>
                    <a:pt x="1659" y="2"/>
                  </a:cubicBezTo>
                  <a:lnTo>
                    <a:pt x="1650" y="2"/>
                  </a:lnTo>
                  <a:close/>
                  <a:moveTo>
                    <a:pt x="1486" y="2"/>
                  </a:moveTo>
                  <a:cubicBezTo>
                    <a:pt x="1477" y="2"/>
                    <a:pt x="1477" y="2"/>
                    <a:pt x="1477" y="2"/>
                  </a:cubicBezTo>
                  <a:cubicBezTo>
                    <a:pt x="1477" y="111"/>
                    <a:pt x="1477" y="111"/>
                    <a:pt x="1477" y="111"/>
                  </a:cubicBezTo>
                  <a:cubicBezTo>
                    <a:pt x="1540" y="111"/>
                    <a:pt x="1540" y="111"/>
                    <a:pt x="1540" y="111"/>
                  </a:cubicBezTo>
                  <a:cubicBezTo>
                    <a:pt x="1540" y="104"/>
                    <a:pt x="1540" y="104"/>
                    <a:pt x="1540" y="104"/>
                  </a:cubicBezTo>
                  <a:cubicBezTo>
                    <a:pt x="1486" y="104"/>
                    <a:pt x="1486" y="104"/>
                    <a:pt x="1486" y="104"/>
                  </a:cubicBezTo>
                  <a:lnTo>
                    <a:pt x="1486" y="2"/>
                  </a:lnTo>
                  <a:close/>
                  <a:moveTo>
                    <a:pt x="1430" y="2"/>
                  </a:moveTo>
                  <a:cubicBezTo>
                    <a:pt x="1430" y="62"/>
                    <a:pt x="1430" y="62"/>
                    <a:pt x="1430" y="62"/>
                  </a:cubicBezTo>
                  <a:cubicBezTo>
                    <a:pt x="1430" y="93"/>
                    <a:pt x="1411" y="105"/>
                    <a:pt x="1393" y="105"/>
                  </a:cubicBezTo>
                  <a:cubicBezTo>
                    <a:pt x="1373" y="105"/>
                    <a:pt x="1355" y="92"/>
                    <a:pt x="1355" y="63"/>
                  </a:cubicBezTo>
                  <a:cubicBezTo>
                    <a:pt x="1355" y="2"/>
                    <a:pt x="1355" y="2"/>
                    <a:pt x="1355" y="2"/>
                  </a:cubicBezTo>
                  <a:cubicBezTo>
                    <a:pt x="1347" y="2"/>
                    <a:pt x="1347" y="2"/>
                    <a:pt x="1347" y="2"/>
                  </a:cubicBezTo>
                  <a:cubicBezTo>
                    <a:pt x="1347" y="63"/>
                    <a:pt x="1347" y="63"/>
                    <a:pt x="1347" y="63"/>
                  </a:cubicBezTo>
                  <a:cubicBezTo>
                    <a:pt x="1347" y="96"/>
                    <a:pt x="1368" y="113"/>
                    <a:pt x="1393" y="113"/>
                  </a:cubicBezTo>
                  <a:cubicBezTo>
                    <a:pt x="1415" y="113"/>
                    <a:pt x="1439" y="99"/>
                    <a:pt x="1439" y="62"/>
                  </a:cubicBezTo>
                  <a:cubicBezTo>
                    <a:pt x="1439" y="2"/>
                    <a:pt x="1439" y="2"/>
                    <a:pt x="1439" y="2"/>
                  </a:cubicBezTo>
                  <a:lnTo>
                    <a:pt x="1430" y="2"/>
                  </a:lnTo>
                  <a:close/>
                  <a:moveTo>
                    <a:pt x="1304" y="57"/>
                  </a:moveTo>
                  <a:cubicBezTo>
                    <a:pt x="1304" y="84"/>
                    <a:pt x="1283" y="105"/>
                    <a:pt x="1256" y="105"/>
                  </a:cubicBezTo>
                  <a:cubicBezTo>
                    <a:pt x="1228" y="105"/>
                    <a:pt x="1207" y="84"/>
                    <a:pt x="1207" y="57"/>
                  </a:cubicBezTo>
                  <a:cubicBezTo>
                    <a:pt x="1207" y="29"/>
                    <a:pt x="1228" y="8"/>
                    <a:pt x="1256" y="8"/>
                  </a:cubicBezTo>
                  <a:cubicBezTo>
                    <a:pt x="1283" y="8"/>
                    <a:pt x="1304" y="29"/>
                    <a:pt x="1304" y="57"/>
                  </a:cubicBezTo>
                  <a:close/>
                  <a:moveTo>
                    <a:pt x="1314" y="57"/>
                  </a:moveTo>
                  <a:cubicBezTo>
                    <a:pt x="1314" y="25"/>
                    <a:pt x="1288" y="0"/>
                    <a:pt x="1255" y="0"/>
                  </a:cubicBezTo>
                  <a:cubicBezTo>
                    <a:pt x="1223" y="0"/>
                    <a:pt x="1197" y="25"/>
                    <a:pt x="1197" y="57"/>
                  </a:cubicBezTo>
                  <a:cubicBezTo>
                    <a:pt x="1197" y="88"/>
                    <a:pt x="1223" y="113"/>
                    <a:pt x="1255" y="113"/>
                  </a:cubicBezTo>
                  <a:cubicBezTo>
                    <a:pt x="1288" y="113"/>
                    <a:pt x="1314" y="88"/>
                    <a:pt x="1314" y="57"/>
                  </a:cubicBezTo>
                  <a:close/>
                  <a:moveTo>
                    <a:pt x="1143" y="3"/>
                  </a:moveTo>
                  <a:cubicBezTo>
                    <a:pt x="1138" y="1"/>
                    <a:pt x="1134" y="0"/>
                    <a:pt x="1130" y="0"/>
                  </a:cubicBezTo>
                  <a:cubicBezTo>
                    <a:pt x="1118" y="0"/>
                    <a:pt x="1105" y="9"/>
                    <a:pt x="1105" y="27"/>
                  </a:cubicBezTo>
                  <a:cubicBezTo>
                    <a:pt x="1105" y="39"/>
                    <a:pt x="1105" y="39"/>
                    <a:pt x="1105" y="39"/>
                  </a:cubicBezTo>
                  <a:cubicBezTo>
                    <a:pt x="1092" y="39"/>
                    <a:pt x="1092" y="39"/>
                    <a:pt x="1092" y="39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105" y="45"/>
                    <a:pt x="1105" y="45"/>
                    <a:pt x="1105" y="45"/>
                  </a:cubicBezTo>
                  <a:cubicBezTo>
                    <a:pt x="1105" y="111"/>
                    <a:pt x="1105" y="111"/>
                    <a:pt x="1105" y="111"/>
                  </a:cubicBezTo>
                  <a:cubicBezTo>
                    <a:pt x="1113" y="111"/>
                    <a:pt x="1113" y="111"/>
                    <a:pt x="1113" y="111"/>
                  </a:cubicBezTo>
                  <a:cubicBezTo>
                    <a:pt x="1113" y="45"/>
                    <a:pt x="1113" y="45"/>
                    <a:pt x="1113" y="45"/>
                  </a:cubicBezTo>
                  <a:cubicBezTo>
                    <a:pt x="1127" y="45"/>
                    <a:pt x="1127" y="45"/>
                    <a:pt x="1127" y="45"/>
                  </a:cubicBezTo>
                  <a:cubicBezTo>
                    <a:pt x="1127" y="39"/>
                    <a:pt x="1127" y="39"/>
                    <a:pt x="1127" y="39"/>
                  </a:cubicBezTo>
                  <a:cubicBezTo>
                    <a:pt x="1113" y="39"/>
                    <a:pt x="1113" y="39"/>
                    <a:pt x="1113" y="3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15"/>
                    <a:pt x="1118" y="8"/>
                    <a:pt x="1130" y="8"/>
                  </a:cubicBezTo>
                  <a:cubicBezTo>
                    <a:pt x="1134" y="8"/>
                    <a:pt x="1137" y="8"/>
                    <a:pt x="1143" y="10"/>
                  </a:cubicBezTo>
                  <a:lnTo>
                    <a:pt x="1143" y="3"/>
                  </a:lnTo>
                  <a:close/>
                  <a:moveTo>
                    <a:pt x="1059" y="75"/>
                  </a:moveTo>
                  <a:cubicBezTo>
                    <a:pt x="1059" y="93"/>
                    <a:pt x="1046" y="105"/>
                    <a:pt x="1030" y="105"/>
                  </a:cubicBezTo>
                  <a:cubicBezTo>
                    <a:pt x="1014" y="105"/>
                    <a:pt x="1001" y="93"/>
                    <a:pt x="1001" y="75"/>
                  </a:cubicBezTo>
                  <a:cubicBezTo>
                    <a:pt x="1001" y="58"/>
                    <a:pt x="1014" y="45"/>
                    <a:pt x="1030" y="45"/>
                  </a:cubicBezTo>
                  <a:cubicBezTo>
                    <a:pt x="1046" y="45"/>
                    <a:pt x="1059" y="58"/>
                    <a:pt x="1059" y="75"/>
                  </a:cubicBezTo>
                  <a:close/>
                  <a:moveTo>
                    <a:pt x="1067" y="75"/>
                  </a:moveTo>
                  <a:cubicBezTo>
                    <a:pt x="1067" y="54"/>
                    <a:pt x="1051" y="38"/>
                    <a:pt x="1030" y="38"/>
                  </a:cubicBezTo>
                  <a:cubicBezTo>
                    <a:pt x="1009" y="38"/>
                    <a:pt x="993" y="54"/>
                    <a:pt x="993" y="75"/>
                  </a:cubicBezTo>
                  <a:cubicBezTo>
                    <a:pt x="993" y="97"/>
                    <a:pt x="1009" y="113"/>
                    <a:pt x="1030" y="113"/>
                  </a:cubicBezTo>
                  <a:cubicBezTo>
                    <a:pt x="1051" y="113"/>
                    <a:pt x="1067" y="97"/>
                    <a:pt x="1067" y="75"/>
                  </a:cubicBezTo>
                  <a:close/>
                  <a:moveTo>
                    <a:pt x="948" y="2"/>
                  </a:moveTo>
                  <a:cubicBezTo>
                    <a:pt x="938" y="2"/>
                    <a:pt x="938" y="2"/>
                    <a:pt x="938" y="2"/>
                  </a:cubicBezTo>
                  <a:cubicBezTo>
                    <a:pt x="901" y="45"/>
                    <a:pt x="901" y="45"/>
                    <a:pt x="901" y="45"/>
                  </a:cubicBezTo>
                  <a:cubicBezTo>
                    <a:pt x="865" y="2"/>
                    <a:pt x="865" y="2"/>
                    <a:pt x="865" y="2"/>
                  </a:cubicBezTo>
                  <a:cubicBezTo>
                    <a:pt x="854" y="2"/>
                    <a:pt x="854" y="2"/>
                    <a:pt x="854" y="2"/>
                  </a:cubicBezTo>
                  <a:cubicBezTo>
                    <a:pt x="897" y="52"/>
                    <a:pt x="897" y="52"/>
                    <a:pt x="897" y="52"/>
                  </a:cubicBezTo>
                  <a:cubicBezTo>
                    <a:pt x="897" y="111"/>
                    <a:pt x="897" y="111"/>
                    <a:pt x="897" y="111"/>
                  </a:cubicBezTo>
                  <a:cubicBezTo>
                    <a:pt x="906" y="111"/>
                    <a:pt x="906" y="111"/>
                    <a:pt x="906" y="111"/>
                  </a:cubicBezTo>
                  <a:cubicBezTo>
                    <a:pt x="906" y="52"/>
                    <a:pt x="906" y="52"/>
                    <a:pt x="906" y="52"/>
                  </a:cubicBezTo>
                  <a:lnTo>
                    <a:pt x="948" y="2"/>
                  </a:lnTo>
                  <a:close/>
                  <a:moveTo>
                    <a:pt x="838" y="2"/>
                  </a:moveTo>
                  <a:cubicBezTo>
                    <a:pt x="747" y="2"/>
                    <a:pt x="747" y="2"/>
                    <a:pt x="747" y="2"/>
                  </a:cubicBezTo>
                  <a:cubicBezTo>
                    <a:pt x="747" y="9"/>
                    <a:pt x="747" y="9"/>
                    <a:pt x="747" y="9"/>
                  </a:cubicBezTo>
                  <a:cubicBezTo>
                    <a:pt x="788" y="9"/>
                    <a:pt x="788" y="9"/>
                    <a:pt x="788" y="9"/>
                  </a:cubicBezTo>
                  <a:cubicBezTo>
                    <a:pt x="788" y="111"/>
                    <a:pt x="788" y="111"/>
                    <a:pt x="788" y="111"/>
                  </a:cubicBezTo>
                  <a:cubicBezTo>
                    <a:pt x="796" y="111"/>
                    <a:pt x="796" y="111"/>
                    <a:pt x="796" y="111"/>
                  </a:cubicBezTo>
                  <a:cubicBezTo>
                    <a:pt x="796" y="9"/>
                    <a:pt x="796" y="9"/>
                    <a:pt x="796" y="9"/>
                  </a:cubicBezTo>
                  <a:cubicBezTo>
                    <a:pt x="838" y="9"/>
                    <a:pt x="838" y="9"/>
                    <a:pt x="838" y="9"/>
                  </a:cubicBezTo>
                  <a:lnTo>
                    <a:pt x="838" y="2"/>
                  </a:lnTo>
                  <a:close/>
                  <a:moveTo>
                    <a:pt x="726" y="2"/>
                  </a:moveTo>
                  <a:cubicBezTo>
                    <a:pt x="717" y="2"/>
                    <a:pt x="717" y="2"/>
                    <a:pt x="717" y="2"/>
                  </a:cubicBezTo>
                  <a:cubicBezTo>
                    <a:pt x="717" y="111"/>
                    <a:pt x="717" y="111"/>
                    <a:pt x="717" y="111"/>
                  </a:cubicBezTo>
                  <a:cubicBezTo>
                    <a:pt x="726" y="111"/>
                    <a:pt x="726" y="111"/>
                    <a:pt x="726" y="111"/>
                  </a:cubicBezTo>
                  <a:lnTo>
                    <a:pt x="726" y="2"/>
                  </a:lnTo>
                  <a:close/>
                  <a:moveTo>
                    <a:pt x="678" y="7"/>
                  </a:moveTo>
                  <a:cubicBezTo>
                    <a:pt x="669" y="2"/>
                    <a:pt x="661" y="0"/>
                    <a:pt x="652" y="0"/>
                  </a:cubicBezTo>
                  <a:cubicBezTo>
                    <a:pt x="635" y="0"/>
                    <a:pt x="621" y="13"/>
                    <a:pt x="621" y="29"/>
                  </a:cubicBezTo>
                  <a:cubicBezTo>
                    <a:pt x="621" y="66"/>
                    <a:pt x="673" y="52"/>
                    <a:pt x="673" y="83"/>
                  </a:cubicBezTo>
                  <a:cubicBezTo>
                    <a:pt x="673" y="95"/>
                    <a:pt x="663" y="105"/>
                    <a:pt x="650" y="105"/>
                  </a:cubicBezTo>
                  <a:cubicBezTo>
                    <a:pt x="641" y="105"/>
                    <a:pt x="634" y="102"/>
                    <a:pt x="622" y="9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32" y="110"/>
                    <a:pt x="641" y="113"/>
                    <a:pt x="650" y="113"/>
                  </a:cubicBezTo>
                  <a:cubicBezTo>
                    <a:pt x="668" y="113"/>
                    <a:pt x="682" y="100"/>
                    <a:pt x="682" y="83"/>
                  </a:cubicBezTo>
                  <a:cubicBezTo>
                    <a:pt x="682" y="44"/>
                    <a:pt x="630" y="58"/>
                    <a:pt x="630" y="29"/>
                  </a:cubicBezTo>
                  <a:cubicBezTo>
                    <a:pt x="630" y="17"/>
                    <a:pt x="640" y="8"/>
                    <a:pt x="653" y="8"/>
                  </a:cubicBezTo>
                  <a:cubicBezTo>
                    <a:pt x="661" y="8"/>
                    <a:pt x="666" y="10"/>
                    <a:pt x="678" y="16"/>
                  </a:cubicBezTo>
                  <a:lnTo>
                    <a:pt x="678" y="7"/>
                  </a:lnTo>
                  <a:close/>
                  <a:moveTo>
                    <a:pt x="526" y="9"/>
                  </a:moveTo>
                  <a:cubicBezTo>
                    <a:pt x="544" y="9"/>
                    <a:pt x="544" y="9"/>
                    <a:pt x="544" y="9"/>
                  </a:cubicBezTo>
                  <a:cubicBezTo>
                    <a:pt x="564" y="9"/>
                    <a:pt x="573" y="18"/>
                    <a:pt x="573" y="30"/>
                  </a:cubicBezTo>
                  <a:cubicBezTo>
                    <a:pt x="573" y="43"/>
                    <a:pt x="564" y="52"/>
                    <a:pt x="545" y="52"/>
                  </a:cubicBezTo>
                  <a:cubicBezTo>
                    <a:pt x="526" y="52"/>
                    <a:pt x="526" y="52"/>
                    <a:pt x="526" y="52"/>
                  </a:cubicBezTo>
                  <a:lnTo>
                    <a:pt x="526" y="9"/>
                  </a:lnTo>
                  <a:close/>
                  <a:moveTo>
                    <a:pt x="518" y="2"/>
                  </a:moveTo>
                  <a:cubicBezTo>
                    <a:pt x="518" y="111"/>
                    <a:pt x="518" y="111"/>
                    <a:pt x="518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59"/>
                    <a:pt x="526" y="59"/>
                    <a:pt x="526" y="59"/>
                  </a:cubicBezTo>
                  <a:cubicBezTo>
                    <a:pt x="541" y="59"/>
                    <a:pt x="541" y="59"/>
                    <a:pt x="541" y="59"/>
                  </a:cubicBezTo>
                  <a:cubicBezTo>
                    <a:pt x="554" y="59"/>
                    <a:pt x="559" y="61"/>
                    <a:pt x="572" y="81"/>
                  </a:cubicBezTo>
                  <a:cubicBezTo>
                    <a:pt x="591" y="111"/>
                    <a:pt x="591" y="111"/>
                    <a:pt x="591" y="111"/>
                  </a:cubicBezTo>
                  <a:cubicBezTo>
                    <a:pt x="601" y="111"/>
                    <a:pt x="601" y="111"/>
                    <a:pt x="601" y="111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1" y="66"/>
                    <a:pt x="567" y="59"/>
                    <a:pt x="561" y="57"/>
                  </a:cubicBezTo>
                  <a:cubicBezTo>
                    <a:pt x="575" y="52"/>
                    <a:pt x="582" y="43"/>
                    <a:pt x="582" y="30"/>
                  </a:cubicBezTo>
                  <a:cubicBezTo>
                    <a:pt x="582" y="15"/>
                    <a:pt x="573" y="2"/>
                    <a:pt x="546" y="2"/>
                  </a:cubicBezTo>
                  <a:lnTo>
                    <a:pt x="518" y="2"/>
                  </a:lnTo>
                  <a:close/>
                  <a:moveTo>
                    <a:pt x="483" y="2"/>
                  </a:moveTo>
                  <a:cubicBezTo>
                    <a:pt x="423" y="2"/>
                    <a:pt x="423" y="2"/>
                    <a:pt x="423" y="2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84" y="111"/>
                    <a:pt x="484" y="111"/>
                    <a:pt x="484" y="111"/>
                  </a:cubicBezTo>
                  <a:cubicBezTo>
                    <a:pt x="484" y="104"/>
                    <a:pt x="484" y="104"/>
                    <a:pt x="484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82" y="60"/>
                    <a:pt x="482" y="60"/>
                    <a:pt x="482" y="60"/>
                  </a:cubicBezTo>
                  <a:cubicBezTo>
                    <a:pt x="482" y="53"/>
                    <a:pt x="482" y="53"/>
                    <a:pt x="482" y="53"/>
                  </a:cubicBezTo>
                  <a:cubicBezTo>
                    <a:pt x="432" y="53"/>
                    <a:pt x="432" y="53"/>
                    <a:pt x="432" y="53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83" y="9"/>
                    <a:pt x="483" y="9"/>
                    <a:pt x="483" y="9"/>
                  </a:cubicBezTo>
                  <a:lnTo>
                    <a:pt x="483" y="2"/>
                  </a:lnTo>
                  <a:close/>
                  <a:moveTo>
                    <a:pt x="397" y="2"/>
                  </a:moveTo>
                  <a:cubicBezTo>
                    <a:pt x="389" y="2"/>
                    <a:pt x="389" y="2"/>
                    <a:pt x="389" y="2"/>
                  </a:cubicBezTo>
                  <a:cubicBezTo>
                    <a:pt x="350" y="94"/>
                    <a:pt x="350" y="94"/>
                    <a:pt x="350" y="94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03" y="2"/>
                    <a:pt x="303" y="2"/>
                    <a:pt x="303" y="2"/>
                  </a:cubicBezTo>
                  <a:cubicBezTo>
                    <a:pt x="349" y="113"/>
                    <a:pt x="349" y="113"/>
                    <a:pt x="349" y="113"/>
                  </a:cubicBezTo>
                  <a:cubicBezTo>
                    <a:pt x="351" y="113"/>
                    <a:pt x="351" y="113"/>
                    <a:pt x="351" y="113"/>
                  </a:cubicBezTo>
                  <a:lnTo>
                    <a:pt x="397" y="2"/>
                  </a:lnTo>
                  <a:close/>
                  <a:moveTo>
                    <a:pt x="277" y="2"/>
                  </a:moveTo>
                  <a:cubicBezTo>
                    <a:pt x="269" y="2"/>
                    <a:pt x="269" y="2"/>
                    <a:pt x="269" y="2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77" y="111"/>
                    <a:pt x="277" y="111"/>
                    <a:pt x="277" y="111"/>
                  </a:cubicBezTo>
                  <a:lnTo>
                    <a:pt x="277" y="2"/>
                  </a:lnTo>
                  <a:close/>
                  <a:moveTo>
                    <a:pt x="228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28" y="111"/>
                    <a:pt x="228" y="111"/>
                    <a:pt x="228" y="111"/>
                  </a:cubicBezTo>
                  <a:lnTo>
                    <a:pt x="228" y="2"/>
                  </a:lnTo>
                  <a:close/>
                  <a:moveTo>
                    <a:pt x="83" y="2"/>
                  </a:moveTo>
                  <a:cubicBezTo>
                    <a:pt x="83" y="62"/>
                    <a:pt x="83" y="62"/>
                    <a:pt x="83" y="62"/>
                  </a:cubicBezTo>
                  <a:cubicBezTo>
                    <a:pt x="83" y="93"/>
                    <a:pt x="64" y="105"/>
                    <a:pt x="46" y="105"/>
                  </a:cubicBezTo>
                  <a:cubicBezTo>
                    <a:pt x="26" y="105"/>
                    <a:pt x="8" y="92"/>
                    <a:pt x="8" y="6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96"/>
                    <a:pt x="21" y="113"/>
                    <a:pt x="46" y="113"/>
                  </a:cubicBezTo>
                  <a:cubicBezTo>
                    <a:pt x="68" y="113"/>
                    <a:pt x="92" y="99"/>
                    <a:pt x="92" y="62"/>
                  </a:cubicBezTo>
                  <a:cubicBezTo>
                    <a:pt x="92" y="2"/>
                    <a:pt x="92" y="2"/>
                    <a:pt x="92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8450" y="6343989"/>
            <a:ext cx="4605938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3485" y="274638"/>
            <a:ext cx="698500" cy="290512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fld id="{D65B944F-259C-44B6-806F-CE574CFF8D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98449" y="274638"/>
            <a:ext cx="85899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grpSp>
        <p:nvGrpSpPr>
          <p:cNvPr id="7" name="Group 6"/>
          <p:cNvGrpSpPr/>
          <p:nvPr/>
        </p:nvGrpSpPr>
        <p:grpSpPr>
          <a:xfrm>
            <a:off x="6664891" y="5940425"/>
            <a:ext cx="2406084" cy="93663"/>
            <a:chOff x="6664891" y="5940425"/>
            <a:chExt cx="2406084" cy="93663"/>
          </a:xfrm>
        </p:grpSpPr>
        <p:sp>
          <p:nvSpPr>
            <p:cNvPr id="82" name="Rectangle 50"/>
            <p:cNvSpPr>
              <a:spLocks noChangeArrowheads="1"/>
            </p:cNvSpPr>
            <p:nvPr userDrawn="1"/>
          </p:nvSpPr>
          <p:spPr bwMode="ltGray">
            <a:xfrm>
              <a:off x="8978900" y="59404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51"/>
            <p:cNvSpPr>
              <a:spLocks noChangeArrowheads="1"/>
            </p:cNvSpPr>
            <p:nvPr userDrawn="1"/>
          </p:nvSpPr>
          <p:spPr bwMode="ltGray">
            <a:xfrm>
              <a:off x="8885238" y="5940425"/>
              <a:ext cx="93663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Rectangle 52"/>
            <p:cNvSpPr>
              <a:spLocks noChangeArrowheads="1"/>
            </p:cNvSpPr>
            <p:nvPr userDrawn="1"/>
          </p:nvSpPr>
          <p:spPr bwMode="ltGray">
            <a:xfrm>
              <a:off x="8701088" y="59404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Rectangle 53"/>
            <p:cNvSpPr>
              <a:spLocks noChangeArrowheads="1"/>
            </p:cNvSpPr>
            <p:nvPr userDrawn="1"/>
          </p:nvSpPr>
          <p:spPr bwMode="ltGray">
            <a:xfrm>
              <a:off x="8423275" y="59404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Rectangle 54"/>
            <p:cNvSpPr>
              <a:spLocks noChangeArrowheads="1"/>
            </p:cNvSpPr>
            <p:nvPr userDrawn="1"/>
          </p:nvSpPr>
          <p:spPr bwMode="ltGray">
            <a:xfrm>
              <a:off x="8329613" y="5940425"/>
              <a:ext cx="93663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55"/>
            <p:cNvSpPr>
              <a:spLocks noChangeArrowheads="1"/>
            </p:cNvSpPr>
            <p:nvPr userDrawn="1"/>
          </p:nvSpPr>
          <p:spPr bwMode="ltGray">
            <a:xfrm>
              <a:off x="8235950" y="59404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Rectangle 56"/>
            <p:cNvSpPr>
              <a:spLocks noChangeArrowheads="1"/>
            </p:cNvSpPr>
            <p:nvPr userDrawn="1"/>
          </p:nvSpPr>
          <p:spPr bwMode="ltGray">
            <a:xfrm>
              <a:off x="8145463" y="59404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Rectangle 57"/>
            <p:cNvSpPr>
              <a:spLocks noChangeArrowheads="1"/>
            </p:cNvSpPr>
            <p:nvPr userDrawn="1"/>
          </p:nvSpPr>
          <p:spPr bwMode="ltGray">
            <a:xfrm>
              <a:off x="7961313" y="5940425"/>
              <a:ext cx="92075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Rectangle 58"/>
            <p:cNvSpPr>
              <a:spLocks noChangeArrowheads="1"/>
            </p:cNvSpPr>
            <p:nvPr userDrawn="1"/>
          </p:nvSpPr>
          <p:spPr bwMode="ltGray">
            <a:xfrm>
              <a:off x="7867650" y="5940425"/>
              <a:ext cx="93663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Rectangle 59"/>
            <p:cNvSpPr>
              <a:spLocks noChangeArrowheads="1"/>
            </p:cNvSpPr>
            <p:nvPr userDrawn="1"/>
          </p:nvSpPr>
          <p:spPr bwMode="ltGray">
            <a:xfrm>
              <a:off x="7775575" y="5940425"/>
              <a:ext cx="92075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Rectangle 60"/>
            <p:cNvSpPr>
              <a:spLocks noChangeArrowheads="1"/>
            </p:cNvSpPr>
            <p:nvPr userDrawn="1"/>
          </p:nvSpPr>
          <p:spPr bwMode="ltGray">
            <a:xfrm>
              <a:off x="7591425" y="59404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Rectangle 61"/>
            <p:cNvSpPr>
              <a:spLocks noChangeArrowheads="1"/>
            </p:cNvSpPr>
            <p:nvPr userDrawn="1"/>
          </p:nvSpPr>
          <p:spPr bwMode="ltGray">
            <a:xfrm>
              <a:off x="7499350" y="5940425"/>
              <a:ext cx="92075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Rectangle 62"/>
            <p:cNvSpPr>
              <a:spLocks noChangeArrowheads="1"/>
            </p:cNvSpPr>
            <p:nvPr userDrawn="1"/>
          </p:nvSpPr>
          <p:spPr bwMode="ltGray">
            <a:xfrm>
              <a:off x="7405688" y="59404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Rectangle 63"/>
            <p:cNvSpPr>
              <a:spLocks noChangeArrowheads="1"/>
            </p:cNvSpPr>
            <p:nvPr userDrawn="1"/>
          </p:nvSpPr>
          <p:spPr bwMode="ltGray">
            <a:xfrm>
              <a:off x="7219950" y="5940425"/>
              <a:ext cx="92075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Rectangle 64"/>
            <p:cNvSpPr>
              <a:spLocks noChangeArrowheads="1"/>
            </p:cNvSpPr>
            <p:nvPr userDrawn="1"/>
          </p:nvSpPr>
          <p:spPr bwMode="ltGray">
            <a:xfrm>
              <a:off x="7126288" y="59404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Rectangle 65"/>
            <p:cNvSpPr>
              <a:spLocks noChangeArrowheads="1"/>
            </p:cNvSpPr>
            <p:nvPr userDrawn="1"/>
          </p:nvSpPr>
          <p:spPr bwMode="ltGray">
            <a:xfrm>
              <a:off x="7035800" y="59404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Rectangle 53"/>
            <p:cNvSpPr>
              <a:spLocks noChangeArrowheads="1"/>
            </p:cNvSpPr>
            <p:nvPr userDrawn="1"/>
          </p:nvSpPr>
          <p:spPr bwMode="ltGray">
            <a:xfrm>
              <a:off x="6852216" y="5940425"/>
              <a:ext cx="92075" cy="93663"/>
            </a:xfrm>
            <a:prstGeom prst="rect">
              <a:avLst/>
            </a:prstGeom>
            <a:solidFill>
              <a:srgbClr val="8F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Rectangle 54"/>
            <p:cNvSpPr>
              <a:spLocks noChangeArrowheads="1"/>
            </p:cNvSpPr>
            <p:nvPr userDrawn="1"/>
          </p:nvSpPr>
          <p:spPr bwMode="ltGray">
            <a:xfrm>
              <a:off x="6758554" y="5940425"/>
              <a:ext cx="93663" cy="93663"/>
            </a:xfrm>
            <a:prstGeom prst="rect">
              <a:avLst/>
            </a:prstGeom>
            <a:solidFill>
              <a:srgbClr val="004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Rectangle 55"/>
            <p:cNvSpPr>
              <a:spLocks noChangeArrowheads="1"/>
            </p:cNvSpPr>
            <p:nvPr userDrawn="1"/>
          </p:nvSpPr>
          <p:spPr bwMode="ltGray">
            <a:xfrm>
              <a:off x="6664891" y="5940425"/>
              <a:ext cx="93663" cy="93663"/>
            </a:xfrm>
            <a:prstGeom prst="rect">
              <a:avLst/>
            </a:prstGeom>
            <a:solidFill>
              <a:srgbClr val="C7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4" name="Text Placeholder 4"/>
          <p:cNvSpPr>
            <a:spLocks noGrp="1"/>
          </p:cNvSpPr>
          <p:nvPr>
            <p:ph type="body" idx="1"/>
          </p:nvPr>
        </p:nvSpPr>
        <p:spPr>
          <a:xfrm>
            <a:off x="298449" y="1600200"/>
            <a:ext cx="85899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135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cap="all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9pPr>
    </p:titleStyle>
    <p:bodyStyle>
      <a:lvl1pPr marL="3429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200" b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>
          <a:solidFill>
            <a:schemeClr val="tx1"/>
          </a:solidFill>
          <a:latin typeface="Trebuchet MS" pitchFamily="34" charset="0"/>
          <a:ea typeface="+mn-ea"/>
        </a:defRPr>
      </a:lvl2pPr>
      <a:lvl3pPr marL="11430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800">
          <a:solidFill>
            <a:schemeClr val="tx1"/>
          </a:solidFill>
          <a:latin typeface="Trebuchet MS" pitchFamily="34" charset="0"/>
          <a:ea typeface="+mn-ea"/>
        </a:defRPr>
      </a:lvl3pPr>
      <a:lvl4pPr marL="16002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600">
          <a:solidFill>
            <a:schemeClr val="tx1"/>
          </a:solidFill>
          <a:latin typeface="Trebuchet MS" pitchFamily="34" charset="0"/>
          <a:ea typeface="+mn-ea"/>
        </a:defRPr>
      </a:lvl4pPr>
      <a:lvl5pPr marL="2057400" indent="-180000" algn="l" rtl="0" eaLnBrk="0" fontAlgn="base" hangingPunct="0">
        <a:spcBef>
          <a:spcPts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600">
          <a:solidFill>
            <a:schemeClr val="tx1"/>
          </a:solidFill>
          <a:latin typeface="Trebuchet MS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CCCCFF">
                <a:gamma/>
                <a:tint val="12549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66FF"/>
                </a:solidFill>
                <a:latin typeface="Gill San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74D971-748D-4116-8520-33D6E7E326F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hallinto.oulu.fi/upj/kehityskeskustelu.htm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R@oulu.fi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Kehityskeskustelut ja </a:t>
            </a:r>
            <a:r>
              <a:rPr lang="fi-FI" dirty="0" err="1" smtClean="0"/>
              <a:t>ypj</a:t>
            </a:r>
            <a:r>
              <a:rPr lang="fi-FI" dirty="0" smtClean="0"/>
              <a:t> arvioinnit </a:t>
            </a:r>
            <a:r>
              <a:rPr lang="fi-FI" dirty="0" err="1" smtClean="0"/>
              <a:t>sap</a:t>
            </a:r>
            <a:r>
              <a:rPr lang="fi-FI" dirty="0" smtClean="0"/>
              <a:t> hr järjestelmässä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Kevät 2013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Henkilöstöpalvelut/Riitta </a:t>
            </a:r>
            <a:r>
              <a:rPr lang="fi-FI" dirty="0"/>
              <a:t>K</a:t>
            </a:r>
            <a:r>
              <a:rPr lang="fi-FI" dirty="0" smtClean="0"/>
              <a:t>arjalainen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A23401-E1F6-4ACB-A3F1-261ABE680ED1}" type="datetime1">
              <a:rPr lang="fi-FI" smtClean="0"/>
              <a:pPr/>
              <a:t>3.2.2013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70929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Työntekijän työpöytä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9" y="1216480"/>
            <a:ext cx="8546624" cy="461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08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 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844096"/>
          </a:xfrm>
        </p:spPr>
        <p:txBody>
          <a:bodyPr>
            <a:normAutofit/>
          </a:bodyPr>
          <a:lstStyle/>
          <a:p>
            <a:r>
              <a:rPr lang="fi-FI" sz="2000" dirty="0" smtClean="0">
                <a:solidFill>
                  <a:srgbClr val="0070C0"/>
                </a:solidFill>
              </a:rPr>
              <a:t>Esimiehen työpöytä</a:t>
            </a:r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690006"/>
            <a:ext cx="8583536" cy="413929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824593"/>
            <a:ext cx="8029243" cy="51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369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582839"/>
          </a:xfrm>
        </p:spPr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Esimiehen työpöytä</a:t>
            </a:r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1141862"/>
            <a:ext cx="5241471" cy="482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57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966561"/>
          </a:xfrm>
        </p:spPr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Arviointiasiakirjan painikkeet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069521"/>
            <a:ext cx="8589964" cy="4759779"/>
          </a:xfrm>
        </p:spPr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Arviointilomakkeessa ovat käytettävissä seuraavat painikkeet: tallenna, liitteet, tulosta, viimeinen asiakirja ja </a:t>
            </a:r>
            <a:r>
              <a:rPr lang="fi-FI" dirty="0" smtClean="0">
                <a:solidFill>
                  <a:srgbClr val="0070C0"/>
                </a:solidFill>
              </a:rPr>
              <a:t>toimiloki</a:t>
            </a:r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0" y="1828573"/>
            <a:ext cx="3166009" cy="110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84" y="2933489"/>
            <a:ext cx="6342858" cy="12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71550" y="3845379"/>
            <a:ext cx="914400" cy="3265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</a:pPr>
            <a:endParaRPr kumimoji="0" lang="fi-FI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3" y="4084684"/>
            <a:ext cx="4826282" cy="21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688975"/>
          </a:xfrm>
        </p:spPr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Viimeinen asiakirja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134836"/>
            <a:ext cx="8589964" cy="4694464"/>
          </a:xfrm>
        </p:spPr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Viimeinen asiakirja –painikkeesta pääset porautumaan edelliseen arviointiasiakirjaan.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68" y="1885950"/>
            <a:ext cx="63436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86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 / 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778782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Hallinnolliset tiedot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Arviointiprosessiin osalliset voi katsoa avaamalla </a:t>
            </a:r>
            <a:r>
              <a:rPr lang="fi-FI" dirty="0" smtClean="0">
                <a:solidFill>
                  <a:srgbClr val="0070C0"/>
                </a:solidFill>
              </a:rPr>
              <a:t>arviointiasiakirjan. </a:t>
            </a:r>
            <a:r>
              <a:rPr lang="fi-FI" dirty="0">
                <a:solidFill>
                  <a:srgbClr val="0070C0"/>
                </a:solidFill>
              </a:rPr>
              <a:t>Tiedot avautuvat klikkaamalla palkin oikeassa laidassa olevaa neliötä. </a:t>
            </a:r>
            <a:endParaRPr lang="fi-FI" dirty="0" smtClean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1" y="2574245"/>
            <a:ext cx="63341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839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754289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Työntekijän info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>
                <a:solidFill>
                  <a:srgbClr val="0070C0"/>
                </a:solidFill>
              </a:rPr>
              <a:t>Työntekijän info</a:t>
            </a:r>
            <a:r>
              <a:rPr lang="fi-FI" dirty="0">
                <a:solidFill>
                  <a:srgbClr val="0070C0"/>
                </a:solidFill>
              </a:rPr>
              <a:t> linkistä saa esille työsuhteeseen liittyvät tiedot. Suoritusarviointilomakkeella on myös suoritustaso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</a:p>
          <a:p>
            <a:endParaRPr lang="fi-FI" dirty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324439"/>
            <a:ext cx="59912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576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713468"/>
          </a:xfrm>
        </p:spPr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Lomakkeiden avaaminen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996043"/>
            <a:ext cx="8589964" cy="4833257"/>
          </a:xfrm>
        </p:spPr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Jos luodut lomakkeet eivät näy työlistalla, niin avaa tilan yleisnäkymässä </a:t>
            </a:r>
            <a:r>
              <a:rPr lang="fi-FI" u="sng" dirty="0">
                <a:solidFill>
                  <a:srgbClr val="0070C0"/>
                </a:solidFill>
              </a:rPr>
              <a:t>näytä perusteiden pikaylläpito</a:t>
            </a:r>
            <a:r>
              <a:rPr lang="fi-FI" dirty="0">
                <a:solidFill>
                  <a:srgbClr val="0070C0"/>
                </a:solidFill>
              </a:rPr>
              <a:t> ja napsauta hyväksy.</a:t>
            </a:r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21" y="1756455"/>
            <a:ext cx="34575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8" y="3704999"/>
            <a:ext cx="56769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298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811439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Lomakkeiden suodattaminen ja lajittelu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987879"/>
            <a:ext cx="8589964" cy="4841421"/>
          </a:xfrm>
        </p:spPr>
        <p:txBody>
          <a:bodyPr/>
          <a:lstStyle/>
          <a:p>
            <a:r>
              <a:rPr lang="fi-FI" sz="2000" dirty="0">
                <a:solidFill>
                  <a:srgbClr val="0070C0"/>
                </a:solidFill>
              </a:rPr>
              <a:t>Työlistan yläpalkin oikeassa reunassa on </a:t>
            </a:r>
            <a:r>
              <a:rPr lang="fi-FI" sz="2000" b="1" dirty="0">
                <a:solidFill>
                  <a:srgbClr val="0070C0"/>
                </a:solidFill>
              </a:rPr>
              <a:t>Suodatin</a:t>
            </a:r>
            <a:r>
              <a:rPr lang="fi-FI" sz="2000" dirty="0">
                <a:solidFill>
                  <a:srgbClr val="0070C0"/>
                </a:solidFill>
              </a:rPr>
              <a:t>, jota napauttamalla tulee alla oleva näkymä</a:t>
            </a:r>
            <a:r>
              <a:rPr lang="fi-FI" sz="2000" dirty="0" smtClean="0">
                <a:solidFill>
                  <a:srgbClr val="0070C0"/>
                </a:solidFill>
              </a:rPr>
              <a:t>.</a:t>
            </a:r>
          </a:p>
          <a:p>
            <a:endParaRPr lang="fi-FI" sz="2000" dirty="0">
              <a:solidFill>
                <a:srgbClr val="0070C0"/>
              </a:solidFill>
            </a:endParaRPr>
          </a:p>
          <a:p>
            <a:endParaRPr lang="fi-FI" dirty="0"/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92" y="1645104"/>
            <a:ext cx="6811658" cy="136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8" y="3077936"/>
            <a:ext cx="63341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220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893082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Lomakkeiden suodattaminen ja lajittelu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175657"/>
            <a:ext cx="8589964" cy="4653643"/>
          </a:xfrm>
        </p:spPr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Sarakkeita voi myös lajitella kaksoisnapautuksella sarakenimen vieressä olevaa lähes näkymätöntä neliötä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91736"/>
            <a:ext cx="6783160" cy="385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7497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 / 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0070C0"/>
                </a:solidFill>
              </a:rPr>
              <a:t>Kehityskeskusteluprosessi</a:t>
            </a:r>
            <a:br>
              <a:rPr lang="fi-FI" sz="2800" dirty="0">
                <a:solidFill>
                  <a:srgbClr val="0070C0"/>
                </a:solidFill>
              </a:rPr>
            </a:b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rgbClr val="0070C0"/>
                </a:solidFill>
              </a:rPr>
              <a:t>Kehityskeskustelukierroksen käynnistää yksikön </a:t>
            </a:r>
            <a:r>
              <a:rPr lang="fi-FI" sz="2400" b="1" dirty="0">
                <a:solidFill>
                  <a:srgbClr val="0070C0"/>
                </a:solidFill>
              </a:rPr>
              <a:t>yhteinen tavoite­keskustelu</a:t>
            </a:r>
            <a:r>
              <a:rPr lang="fi-FI" sz="2400" dirty="0">
                <a:solidFill>
                  <a:srgbClr val="0070C0"/>
                </a:solidFill>
              </a:rPr>
              <a:t>, jossa tarkastellaan yksikön tavoitteita ja toimintaa yliopiston sisäisten tavoite- ja tulosneuvotteluiden pohjalta. </a:t>
            </a:r>
            <a:endParaRPr lang="fi-FI" sz="2400" dirty="0" smtClean="0">
              <a:solidFill>
                <a:srgbClr val="0070C0"/>
              </a:solidFill>
            </a:endParaRPr>
          </a:p>
          <a:p>
            <a:endParaRPr lang="fi-FI" sz="2400" dirty="0" smtClean="0">
              <a:solidFill>
                <a:srgbClr val="0070C0"/>
              </a:solidFill>
            </a:endParaRPr>
          </a:p>
          <a:p>
            <a:r>
              <a:rPr lang="fi-FI" sz="2400" dirty="0">
                <a:solidFill>
                  <a:srgbClr val="0070C0"/>
                </a:solidFill>
              </a:rPr>
              <a:t>kahdenkeskiset </a:t>
            </a:r>
            <a:r>
              <a:rPr lang="fi-FI" sz="2400" b="1" dirty="0">
                <a:solidFill>
                  <a:srgbClr val="0070C0"/>
                </a:solidFill>
              </a:rPr>
              <a:t>kehityskeskustelut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smtClean="0">
                <a:solidFill>
                  <a:srgbClr val="0070C0"/>
                </a:solidFill>
              </a:rPr>
              <a:t>helmi-maaliskuussa</a:t>
            </a:r>
          </a:p>
          <a:p>
            <a:endParaRPr lang="fi-FI" sz="2400" b="1" dirty="0">
              <a:latin typeface="Arial" charset="0"/>
            </a:endParaRPr>
          </a:p>
          <a:p>
            <a:r>
              <a:rPr lang="fi-FI" sz="2400" dirty="0">
                <a:solidFill>
                  <a:srgbClr val="0070C0"/>
                </a:solidFill>
              </a:rPr>
              <a:t>Yksikön johtajan/laitosjohtajan yhteenveto kehityskeskusteluista; yhteenvedon pohjalta sovitaan kehittämistoimenpiteistä ja niiden toteutumisen seurannasta </a:t>
            </a:r>
          </a:p>
          <a:p>
            <a:endParaRPr lang="fi-FI" sz="2400" b="1" dirty="0">
              <a:latin typeface="Arial" charset="0"/>
            </a:endParaRPr>
          </a:p>
          <a:p>
            <a:endParaRPr lang="fi-FI" sz="2400" dirty="0">
              <a:solidFill>
                <a:srgbClr val="0070C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686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LOMAKKEIDEN YLLÄPITO JA ARVIOINTIPROSESSIN VAIHEET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162900" indent="0">
              <a:buNone/>
            </a:pPr>
            <a:r>
              <a:rPr lang="fi-FI" b="1" dirty="0" smtClean="0">
                <a:solidFill>
                  <a:srgbClr val="0070C0"/>
                </a:solidFill>
              </a:rPr>
              <a:t>Kehityskeskustelulomake</a:t>
            </a:r>
          </a:p>
          <a:p>
            <a:r>
              <a:rPr lang="fi-FI" dirty="0">
                <a:solidFill>
                  <a:srgbClr val="0070C0"/>
                </a:solidFill>
              </a:rPr>
              <a:t>Järjestelmään on määritelty </a:t>
            </a:r>
            <a:r>
              <a:rPr lang="fi-FI" b="1" dirty="0">
                <a:solidFill>
                  <a:srgbClr val="0070C0"/>
                </a:solidFill>
              </a:rPr>
              <a:t>kaikille henkilöstöryhmille yhteinen kehityskeskustelulomake</a:t>
            </a:r>
            <a:r>
              <a:rPr lang="fi-FI" dirty="0"/>
              <a:t>. </a:t>
            </a:r>
            <a:endParaRPr lang="fi-FI" dirty="0" smtClean="0"/>
          </a:p>
          <a:p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>
                <a:solidFill>
                  <a:srgbClr val="0070C0"/>
                </a:solidFill>
              </a:rPr>
              <a:t>Kehityskeskusteluissa käsiteltäviä aihealueita ovat: 1) tehtävät ja tavoitteet, 2) osaaminen ja kehittyminen, 3) työyhteisö ja esimiestyö ja 4) </a:t>
            </a:r>
            <a:r>
              <a:rPr lang="fi-FI" dirty="0" err="1">
                <a:solidFill>
                  <a:srgbClr val="0070C0"/>
                </a:solidFill>
              </a:rPr>
              <a:t>työhyvinvointi</a:t>
            </a:r>
            <a:r>
              <a:rPr lang="fi-FI" dirty="0">
                <a:solidFill>
                  <a:srgbClr val="0070C0"/>
                </a:solidFill>
              </a:rPr>
              <a:t>. </a:t>
            </a:r>
            <a:endParaRPr lang="fi-FI" dirty="0" smtClean="0">
              <a:solidFill>
                <a:srgbClr val="0070C0"/>
              </a:solidFill>
            </a:endParaRP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fi-FI" b="1" dirty="0">
                <a:solidFill>
                  <a:srgbClr val="0070C0"/>
                </a:solidFill>
              </a:rPr>
              <a:t>Työntekijä </a:t>
            </a:r>
            <a:r>
              <a:rPr lang="fi-FI" dirty="0">
                <a:solidFill>
                  <a:srgbClr val="0070C0"/>
                </a:solidFill>
              </a:rPr>
              <a:t>täyttää ennen esimiehen kanssa käytävää keskustelua kehityskeskustelulomakkeen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</a:p>
          <a:p>
            <a:pPr lvl="0"/>
            <a:endParaRPr lang="fi-FI" dirty="0">
              <a:solidFill>
                <a:srgbClr val="0070C0"/>
              </a:solidFill>
            </a:endParaRPr>
          </a:p>
          <a:p>
            <a:pPr lvl="0"/>
            <a:r>
              <a:rPr lang="fi-FI" b="1" dirty="0">
                <a:solidFill>
                  <a:srgbClr val="0070C0"/>
                </a:solidFill>
              </a:rPr>
              <a:t>Työntekijä </a:t>
            </a:r>
            <a:r>
              <a:rPr lang="fi-FI" dirty="0">
                <a:solidFill>
                  <a:srgbClr val="0070C0"/>
                </a:solidFill>
              </a:rPr>
              <a:t>tallentaa lomakkeen ja poistuu </a:t>
            </a:r>
            <a:r>
              <a:rPr lang="fi-FI" dirty="0" smtClean="0">
                <a:solidFill>
                  <a:srgbClr val="0070C0"/>
                </a:solidFill>
              </a:rPr>
              <a:t>siitä</a:t>
            </a:r>
          </a:p>
          <a:p>
            <a:pPr lvl="0"/>
            <a:endParaRPr lang="fi-FI" dirty="0">
              <a:solidFill>
                <a:srgbClr val="0070C0"/>
              </a:solidFill>
            </a:endParaRPr>
          </a:p>
          <a:p>
            <a:pPr lvl="0"/>
            <a:r>
              <a:rPr lang="fi-FI" b="1" dirty="0">
                <a:solidFill>
                  <a:srgbClr val="0070C0"/>
                </a:solidFill>
              </a:rPr>
              <a:t>Esimies voi </a:t>
            </a:r>
            <a:r>
              <a:rPr lang="fi-FI" dirty="0">
                <a:solidFill>
                  <a:srgbClr val="0070C0"/>
                </a:solidFill>
              </a:rPr>
              <a:t>tarvittaessa täydentää lomaketta.</a:t>
            </a:r>
          </a:p>
          <a:p>
            <a:endParaRPr lang="fi-FI" dirty="0" smtClean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06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656318"/>
          </a:xfrm>
        </p:spPr>
        <p:txBody>
          <a:bodyPr>
            <a:normAutofit fontScale="90000"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Kehityskeskustelulomake</a:t>
            </a:r>
            <a:br>
              <a:rPr lang="fi-FI" sz="2800" dirty="0" smtClean="0">
                <a:solidFill>
                  <a:srgbClr val="0070C0"/>
                </a:solidFill>
              </a:rPr>
            </a:br>
            <a:endParaRPr lang="fi-FI" sz="28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93" y="2007034"/>
            <a:ext cx="6597367" cy="44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7493" y="565150"/>
            <a:ext cx="6939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Lomakkeella on valmiina </a:t>
            </a:r>
            <a:r>
              <a:rPr lang="fi-FI" dirty="0" smtClean="0">
                <a:solidFill>
                  <a:srgbClr val="0070C0"/>
                </a:solidFill>
              </a:rPr>
              <a:t>kolme päätehtäväaluetta </a:t>
            </a:r>
            <a:r>
              <a:rPr lang="fi-FI" dirty="0">
                <a:solidFill>
                  <a:srgbClr val="0070C0"/>
                </a:solidFill>
              </a:rPr>
              <a:t>ja kolme </a:t>
            </a:r>
            <a:r>
              <a:rPr lang="fi-FI" dirty="0" smtClean="0">
                <a:solidFill>
                  <a:srgbClr val="0070C0"/>
                </a:solidFill>
              </a:rPr>
              <a:t>kehittämiskohdetta</a:t>
            </a:r>
            <a:r>
              <a:rPr lang="fi-FI" dirty="0">
                <a:solidFill>
                  <a:srgbClr val="0070C0"/>
                </a:solidFill>
              </a:rPr>
              <a:t>. Päätehtävä alueet ja kehittämiskohteet voi nimetä, niitä voi lisätä ja poistaa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  <a:r>
              <a:rPr lang="fi-FI" b="1" dirty="0"/>
              <a:t> </a:t>
            </a:r>
            <a:r>
              <a:rPr lang="fi-FI" b="1" dirty="0">
                <a:solidFill>
                  <a:srgbClr val="0070C0"/>
                </a:solidFill>
              </a:rPr>
              <a:t>Kohdassa koulutustarpeet;</a:t>
            </a:r>
            <a:r>
              <a:rPr lang="fi-FI" dirty="0">
                <a:solidFill>
                  <a:srgbClr val="0070C0"/>
                </a:solidFill>
              </a:rPr>
              <a:t> tarpeet kirjataan muistiokenttään kursseittain esim. Excel –jatkokurssi, tutkimuskurssi jne.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508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LOMAKKEIDEN YLLÄPITO JA ARVIOINTIPROSESSIN VAIHEET</a:t>
            </a:r>
            <a:endParaRPr lang="fi-FI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Esimies ja työntekijä sopivat </a:t>
            </a:r>
            <a:r>
              <a:rPr lang="fi-FI" dirty="0">
                <a:solidFill>
                  <a:srgbClr val="0070C0"/>
                </a:solidFill>
              </a:rPr>
              <a:t>kehityskeskustelussa seuraavan vuoden tavoitteista ja arvioivat edellisen kauden tavoitteita (SAP HR järjestelmää otettaessa käyttöön, ei järjestelmässä ole käytössä edellisen kauden tavoitteita, joten niiden arviointi on tehtävä järjestelmän ulkopuolella).</a:t>
            </a:r>
          </a:p>
          <a:p>
            <a:pPr lvl="0"/>
            <a:endParaRPr lang="fi-FI" dirty="0" smtClean="0">
              <a:solidFill>
                <a:srgbClr val="0070C0"/>
              </a:solidFill>
            </a:endParaRPr>
          </a:p>
          <a:p>
            <a:pPr lvl="0"/>
            <a:r>
              <a:rPr lang="fi-FI" dirty="0" smtClean="0">
                <a:solidFill>
                  <a:srgbClr val="0070C0"/>
                </a:solidFill>
              </a:rPr>
              <a:t>Kun </a:t>
            </a:r>
            <a:r>
              <a:rPr lang="fi-FI" dirty="0">
                <a:solidFill>
                  <a:srgbClr val="0070C0"/>
                </a:solidFill>
              </a:rPr>
              <a:t>tietoja ei haluta enää muokata, </a:t>
            </a:r>
            <a:r>
              <a:rPr lang="fi-FI" b="1" dirty="0">
                <a:solidFill>
                  <a:srgbClr val="0070C0"/>
                </a:solidFill>
              </a:rPr>
              <a:t>työntekijä hyväksyy lomakkeen</a:t>
            </a:r>
            <a:r>
              <a:rPr lang="fi-FI" dirty="0">
                <a:solidFill>
                  <a:srgbClr val="0070C0"/>
                </a:solidFill>
              </a:rPr>
              <a:t> ”Hyväksy tavoite- ja kehityskeskustelu. Hyväksynnän jälkeen lomake lukkiutuu muutoksilta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</a:p>
          <a:p>
            <a:pPr lvl="0"/>
            <a:endParaRPr lang="fi-FI" dirty="0">
              <a:solidFill>
                <a:srgbClr val="0070C0"/>
              </a:solidFill>
            </a:endParaRPr>
          </a:p>
          <a:p>
            <a:pPr lvl="0"/>
            <a:r>
              <a:rPr lang="fi-FI" b="1" dirty="0">
                <a:solidFill>
                  <a:srgbClr val="0070C0"/>
                </a:solidFill>
              </a:rPr>
              <a:t>Lopuksi esimies</a:t>
            </a:r>
            <a:r>
              <a:rPr lang="fi-FI" dirty="0">
                <a:solidFill>
                  <a:srgbClr val="0070C0"/>
                </a:solidFill>
              </a:rPr>
              <a:t> hyväksyy lomakkeen omalta osaltaan.</a:t>
            </a:r>
          </a:p>
          <a:p>
            <a:r>
              <a:rPr lang="fi-FI" dirty="0">
                <a:solidFill>
                  <a:srgbClr val="0070C0"/>
                </a:solidFill>
              </a:rPr>
              <a:t>Työntekijän ja esimiehen hyväksynnöistä lähtee sähköposti toiselle osapuolelle.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3788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Kehityskeskustelulomakkeen hyväksyminen</a:t>
            </a:r>
            <a:endParaRPr lang="fi-FI" sz="28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16" y="1275101"/>
            <a:ext cx="5744283" cy="37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3579" y="4914900"/>
            <a:ext cx="654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Kohdassa koulutustarpeet;</a:t>
            </a:r>
            <a:r>
              <a:rPr lang="fi-FI" dirty="0">
                <a:solidFill>
                  <a:srgbClr val="0070C0"/>
                </a:solidFill>
              </a:rPr>
              <a:t> tarpeet kirjataan muistiokenttään kursseittain esim. Excel –jatkokurssi, tutkimuskurssi jne.</a:t>
            </a:r>
          </a:p>
        </p:txBody>
      </p:sp>
    </p:spTree>
    <p:extLst>
      <p:ext uri="{BB962C8B-B14F-4D97-AF65-F5344CB8AC3E}">
        <p14:creationId xmlns:p14="http://schemas.microsoft.com/office/powerpoint/2010/main" val="13218351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Työstä suoriutuminen muun henkilöstön järjestelmä </a:t>
            </a:r>
            <a:endParaRPr lang="fi-FI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u="sng" dirty="0">
                <a:solidFill>
                  <a:srgbClr val="0070C0"/>
                </a:solidFill>
              </a:rPr>
              <a:t>E</a:t>
            </a:r>
            <a:r>
              <a:rPr lang="fi-FI" b="1" u="sng" dirty="0">
                <a:solidFill>
                  <a:srgbClr val="0070C0"/>
                </a:solidFill>
              </a:rPr>
              <a:t>simies</a:t>
            </a:r>
            <a:r>
              <a:rPr lang="fi-FI" u="sng" dirty="0">
                <a:solidFill>
                  <a:srgbClr val="0070C0"/>
                </a:solidFill>
              </a:rPr>
              <a:t> kirjaa ehdotuksensa työtehtävistä suoriutumisesta järjestelmään</a:t>
            </a:r>
            <a:r>
              <a:rPr lang="fi-FI" dirty="0">
                <a:solidFill>
                  <a:srgbClr val="0070C0"/>
                </a:solidFill>
              </a:rPr>
              <a:t>, jonka jälkeen esimies tallentaa asiakirjan ja poistuu siitä</a:t>
            </a:r>
            <a:r>
              <a:rPr lang="fi-FI" dirty="0"/>
              <a:t>. 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16" y="2194264"/>
            <a:ext cx="50387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98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 / 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Työstä suoriutuminen </a:t>
            </a:r>
            <a:r>
              <a:rPr lang="fi-FI" sz="2800" dirty="0">
                <a:solidFill>
                  <a:srgbClr val="0070C0"/>
                </a:solidFill>
              </a:rPr>
              <a:t>muun </a:t>
            </a:r>
            <a:r>
              <a:rPr lang="fi-FI" sz="2800" dirty="0" smtClean="0">
                <a:solidFill>
                  <a:srgbClr val="0070C0"/>
                </a:solidFill>
              </a:rPr>
              <a:t>henkilöstö</a:t>
            </a:r>
            <a:endParaRPr lang="fi-FI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355271"/>
            <a:ext cx="8589964" cy="4474029"/>
          </a:xfrm>
        </p:spPr>
        <p:txBody>
          <a:bodyPr/>
          <a:lstStyle/>
          <a:p>
            <a:r>
              <a:rPr lang="fi-FI" b="1" dirty="0">
                <a:solidFill>
                  <a:srgbClr val="0070C0"/>
                </a:solidFill>
              </a:rPr>
              <a:t>Sen jälkeen kun työntekijä on nähnyt arvioinnit ja kirjannut </a:t>
            </a:r>
            <a:r>
              <a:rPr lang="fi-FI" b="1" dirty="0" smtClean="0">
                <a:solidFill>
                  <a:srgbClr val="0070C0"/>
                </a:solidFill>
              </a:rPr>
              <a:t>arviointikeskustelupäivämäärän, </a:t>
            </a:r>
            <a:r>
              <a:rPr lang="fi-FI" b="1" dirty="0">
                <a:solidFill>
                  <a:srgbClr val="0070C0"/>
                </a:solidFill>
              </a:rPr>
              <a:t>esimies käy tallentamassa asiakirjan ja lähettää sen eteenpäin</a:t>
            </a:r>
            <a:r>
              <a:rPr lang="fi-FI" dirty="0">
                <a:solidFill>
                  <a:srgbClr val="0070C0"/>
                </a:solidFill>
              </a:rPr>
              <a:t>.  Arviointiasiakirja siirtyy osa-arvioijien käsittelyyn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</a:p>
          <a:p>
            <a:endParaRPr lang="fi-FI" dirty="0">
              <a:solidFill>
                <a:srgbClr val="0070C0"/>
              </a:solidFill>
            </a:endParaRPr>
          </a:p>
          <a:p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5" y="2838450"/>
            <a:ext cx="5429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757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468539"/>
          </a:xfrm>
        </p:spPr>
        <p:txBody>
          <a:bodyPr>
            <a:normAutofit fontScale="90000"/>
          </a:bodyPr>
          <a:lstStyle/>
          <a:p>
            <a:r>
              <a:rPr lang="fi-FI" sz="2800" u="sng" dirty="0" smtClean="0">
                <a:solidFill>
                  <a:srgbClr val="0070C0"/>
                </a:solidFill>
              </a:rPr>
              <a:t>Osa-arvioijat/</a:t>
            </a:r>
            <a:r>
              <a:rPr lang="fi-FI" sz="2800" u="sng" dirty="0">
                <a:solidFill>
                  <a:srgbClr val="0070C0"/>
                </a:solidFill>
              </a:rPr>
              <a:t>Suoriutumisen arviointi </a:t>
            </a:r>
            <a:r>
              <a:rPr lang="fi-FI" sz="2800" u="sng" dirty="0" smtClean="0">
                <a:solidFill>
                  <a:srgbClr val="0070C0"/>
                </a:solidFill>
              </a:rPr>
              <a:t>/MUHE</a:t>
            </a:r>
            <a:r>
              <a:rPr lang="fi-FI" sz="2800" dirty="0"/>
              <a:t/>
            </a:r>
            <a:br>
              <a:rPr lang="fi-FI" sz="2800" dirty="0"/>
            </a:br>
            <a:endParaRPr lang="fi-FI" sz="2800" dirty="0">
              <a:solidFill>
                <a:srgbClr val="0070C0"/>
              </a:solidFill>
            </a:endParaRP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34" y="1645431"/>
            <a:ext cx="54864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029" y="565150"/>
            <a:ext cx="7769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0070C0"/>
                </a:solidFill>
              </a:rPr>
              <a:t>Osa-arvioijat</a:t>
            </a:r>
            <a:r>
              <a:rPr lang="fi-FI" sz="1600" dirty="0">
                <a:solidFill>
                  <a:srgbClr val="0070C0"/>
                </a:solidFill>
              </a:rPr>
              <a:t> (saavat sähköpostimuistutuksen) ja tekevät arviointinsa vuorollaan. Suoritustaso valitaan </a:t>
            </a:r>
            <a:r>
              <a:rPr lang="fi-FI" sz="1600" dirty="0" err="1">
                <a:solidFill>
                  <a:srgbClr val="0070C0"/>
                </a:solidFill>
              </a:rPr>
              <a:t>alasvetovalikosta</a:t>
            </a:r>
            <a:r>
              <a:rPr lang="fi-FI" sz="1600" dirty="0">
                <a:solidFill>
                  <a:srgbClr val="0070C0"/>
                </a:solidFill>
              </a:rPr>
              <a:t>, perustelut kirjataan muistiokenttään ja päivämääräkenttään arviointipäivä. Osa-arvioija hyväksyy asiakirjan ja lähettää sen eteenpäin</a:t>
            </a:r>
            <a:r>
              <a:rPr lang="fi-FI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97965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 / 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762454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Työstä </a:t>
            </a:r>
            <a:r>
              <a:rPr lang="fi-FI" sz="2800" dirty="0" smtClean="0">
                <a:solidFill>
                  <a:srgbClr val="0070C0"/>
                </a:solidFill>
              </a:rPr>
              <a:t>suoriutuminen, OPHE</a:t>
            </a:r>
            <a:endParaRPr lang="fi-FI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930729"/>
            <a:ext cx="8589964" cy="4898571"/>
          </a:xfrm>
        </p:spPr>
        <p:txBody>
          <a:bodyPr>
            <a:normAutofit/>
          </a:bodyPr>
          <a:lstStyle/>
          <a:p>
            <a:r>
              <a:rPr lang="fi-FI" sz="1800" b="1" dirty="0">
                <a:solidFill>
                  <a:srgbClr val="0070C0"/>
                </a:solidFill>
              </a:rPr>
              <a:t>Työntekijä kirjaa </a:t>
            </a:r>
            <a:r>
              <a:rPr lang="fi-FI" sz="1800" dirty="0">
                <a:solidFill>
                  <a:srgbClr val="0070C0"/>
                </a:solidFill>
              </a:rPr>
              <a:t>ennen kehitys- ja arviointikeskustelua opetukselliset, tutkimukselliset ja yliopistoyhteisölliset sekä yhteiskunnalliset ansionsa arviointilomakkeelle. Työntekijä liittää lomakkeeseen Tiedonkeruulomakkeen täytettynä </a:t>
            </a:r>
            <a:r>
              <a:rPr lang="fi-FI" sz="1800" dirty="0" err="1">
                <a:solidFill>
                  <a:srgbClr val="0070C0"/>
                </a:solidFill>
              </a:rPr>
              <a:t>pdf</a:t>
            </a:r>
            <a:r>
              <a:rPr lang="fi-FI" sz="1800" dirty="0">
                <a:solidFill>
                  <a:srgbClr val="0070C0"/>
                </a:solidFill>
              </a:rPr>
              <a:t> –muodossa.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67" y="1696142"/>
            <a:ext cx="4992990" cy="419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240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648154"/>
          </a:xfrm>
        </p:spPr>
        <p:txBody>
          <a:bodyPr/>
          <a:lstStyle/>
          <a:p>
            <a:r>
              <a:rPr lang="fi-FI" sz="3200" dirty="0">
                <a:solidFill>
                  <a:srgbClr val="0070C0"/>
                </a:solidFill>
              </a:rPr>
              <a:t>Työstä suoriutuminen, OPHE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2021" y="930728"/>
            <a:ext cx="8589964" cy="5127171"/>
          </a:xfrm>
        </p:spPr>
        <p:txBody>
          <a:bodyPr/>
          <a:lstStyle/>
          <a:p>
            <a:r>
              <a:rPr lang="fi-FI" sz="2000" u="sng" dirty="0">
                <a:solidFill>
                  <a:srgbClr val="0070C0"/>
                </a:solidFill>
              </a:rPr>
              <a:t>E</a:t>
            </a:r>
            <a:r>
              <a:rPr lang="fi-FI" sz="2000" b="1" u="sng" dirty="0">
                <a:solidFill>
                  <a:srgbClr val="0070C0"/>
                </a:solidFill>
              </a:rPr>
              <a:t>simies</a:t>
            </a:r>
            <a:r>
              <a:rPr lang="fi-FI" sz="2000" u="sng" dirty="0">
                <a:solidFill>
                  <a:srgbClr val="0070C0"/>
                </a:solidFill>
              </a:rPr>
              <a:t> kirjaa ehdotuksensa työtehtävistä suoriutumisesta järjestelmään</a:t>
            </a:r>
            <a:r>
              <a:rPr lang="fi-FI" sz="2000" dirty="0">
                <a:solidFill>
                  <a:srgbClr val="0070C0"/>
                </a:solidFill>
              </a:rPr>
              <a:t>, jonka jälkeen esimies tallentaa asiakirjan ja poistuu siitä. </a:t>
            </a:r>
          </a:p>
          <a:p>
            <a:endParaRPr lang="fi-F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52" y="1657349"/>
            <a:ext cx="6334125" cy="349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4428" y="4857569"/>
            <a:ext cx="719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Sen jälkeen kun työntekijä on nähnyt arvioinnit ja kirjannut </a:t>
            </a:r>
            <a:r>
              <a:rPr lang="fi-FI" b="1" dirty="0" smtClean="0">
                <a:solidFill>
                  <a:srgbClr val="0070C0"/>
                </a:solidFill>
              </a:rPr>
              <a:t>kehityskeskustelupäivämäärän, </a:t>
            </a:r>
            <a:r>
              <a:rPr lang="fi-FI" b="1" dirty="0">
                <a:solidFill>
                  <a:srgbClr val="0070C0"/>
                </a:solidFill>
              </a:rPr>
              <a:t>esimies käy tallentamassa asiakirjan ja lähettää sen eteenpäin</a:t>
            </a:r>
            <a:r>
              <a:rPr lang="fi-FI" dirty="0">
                <a:solidFill>
                  <a:srgbClr val="0070C0"/>
                </a:solidFill>
              </a:rPr>
              <a:t>.  Arviointiasiakirja siirtyy osa-arvioijien käsittelyyn.</a:t>
            </a:r>
          </a:p>
        </p:txBody>
      </p:sp>
    </p:spTree>
    <p:extLst>
      <p:ext uri="{BB962C8B-B14F-4D97-AF65-F5344CB8AC3E}">
        <p14:creationId xmlns:p14="http://schemas.microsoft.com/office/powerpoint/2010/main" val="18031838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-223611"/>
            <a:ext cx="8583536" cy="2060575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Osa-arvioijat/</a:t>
            </a:r>
            <a:r>
              <a:rPr lang="fi-FI" dirty="0">
                <a:solidFill>
                  <a:srgbClr val="0070C0"/>
                </a:solidFill>
              </a:rPr>
              <a:t>Suoriutumisen </a:t>
            </a:r>
            <a:r>
              <a:rPr lang="fi-FI" dirty="0" smtClean="0">
                <a:solidFill>
                  <a:srgbClr val="0070C0"/>
                </a:solidFill>
              </a:rPr>
              <a:t>arviointi/OPHE</a:t>
            </a:r>
            <a:r>
              <a:rPr lang="fi-FI" dirty="0">
                <a:solidFill>
                  <a:srgbClr val="0070C0"/>
                </a:solidFill>
              </a:rPr>
              <a:t/>
            </a:r>
            <a:br>
              <a:rPr lang="fi-FI" dirty="0">
                <a:solidFill>
                  <a:srgbClr val="0070C0"/>
                </a:solidFill>
              </a:rPr>
            </a:b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183821"/>
            <a:ext cx="8589964" cy="4645479"/>
          </a:xfrm>
        </p:spPr>
        <p:txBody>
          <a:bodyPr/>
          <a:lstStyle/>
          <a:p>
            <a:r>
              <a:rPr lang="fi-FI" sz="1600" b="1" dirty="0">
                <a:solidFill>
                  <a:srgbClr val="0070C0"/>
                </a:solidFill>
              </a:rPr>
              <a:t>Osa-arvioijat</a:t>
            </a:r>
            <a:r>
              <a:rPr lang="fi-FI" sz="1600" dirty="0">
                <a:solidFill>
                  <a:srgbClr val="0070C0"/>
                </a:solidFill>
              </a:rPr>
              <a:t> (saavat sähköpostimuistutuksen) ja tekevät arviointinsa vuorollaan. Suoritustaso valitaan </a:t>
            </a:r>
            <a:r>
              <a:rPr lang="fi-FI" sz="1600" dirty="0" err="1">
                <a:solidFill>
                  <a:srgbClr val="0070C0"/>
                </a:solidFill>
              </a:rPr>
              <a:t>alasvetovalikosta</a:t>
            </a:r>
            <a:r>
              <a:rPr lang="fi-FI" sz="1600" dirty="0">
                <a:solidFill>
                  <a:srgbClr val="0070C0"/>
                </a:solidFill>
              </a:rPr>
              <a:t>, perustelut kirjataan muistiokenttään ja päivämääräkenttään arviointipäivä. Osa-arvioija hyväksyy asiakirjan ja lähettää sen eteenpäin.</a:t>
            </a:r>
          </a:p>
          <a:p>
            <a:endParaRPr lang="fi-F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2049237"/>
            <a:ext cx="4220935" cy="42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52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Valmistautuminen arviointi- ja kehityskeskusteluun</a:t>
            </a:r>
            <a:endParaRPr lang="fi-FI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162900" indent="0">
              <a:buNone/>
            </a:pPr>
            <a:r>
              <a:rPr lang="fi-FI" sz="2000" b="1" u="sng" dirty="0" smtClean="0">
                <a:solidFill>
                  <a:srgbClr val="0070C0"/>
                </a:solidFill>
              </a:rPr>
              <a:t>Opetus-</a:t>
            </a:r>
            <a:r>
              <a:rPr lang="fi-FI" b="1" u="sng" dirty="0" smtClean="0">
                <a:solidFill>
                  <a:srgbClr val="0070C0"/>
                </a:solidFill>
              </a:rPr>
              <a:t> ja tutkimushenkilöstö</a:t>
            </a:r>
          </a:p>
          <a:p>
            <a:pPr marL="162900" indent="0">
              <a:buNone/>
            </a:pPr>
            <a:endParaRPr lang="fi-FI" b="1" u="sng" dirty="0" smtClean="0">
              <a:solidFill>
                <a:srgbClr val="0070C0"/>
              </a:solidFill>
            </a:endParaRPr>
          </a:p>
          <a:p>
            <a:pPr marL="162900" indent="0">
              <a:buNone/>
            </a:pPr>
            <a:r>
              <a:rPr lang="fi-FI" b="1" dirty="0" smtClean="0">
                <a:solidFill>
                  <a:srgbClr val="0070C0"/>
                </a:solidFill>
              </a:rPr>
              <a:t>Ennen arviointi- ja kehityskeskustelua työntekijä täyttää</a:t>
            </a:r>
          </a:p>
          <a:p>
            <a:pPr marL="620100" indent="-457200">
              <a:buFont typeface="+mj-lt"/>
              <a:buAutoNum type="arabicPeriod"/>
            </a:pPr>
            <a:r>
              <a:rPr lang="fi-FI" b="1" dirty="0" smtClean="0">
                <a:solidFill>
                  <a:srgbClr val="0070C0"/>
                </a:solidFill>
              </a:rPr>
              <a:t>Kehityskeskustelulomakkeen SAP –</a:t>
            </a:r>
            <a:r>
              <a:rPr lang="fi-FI" b="1" dirty="0" err="1" smtClean="0">
                <a:solidFill>
                  <a:srgbClr val="0070C0"/>
                </a:solidFill>
              </a:rPr>
              <a:t>HR:ssä</a:t>
            </a:r>
            <a:endParaRPr lang="fi-FI" b="1" dirty="0" smtClean="0">
              <a:solidFill>
                <a:srgbClr val="0070C0"/>
              </a:solidFill>
            </a:endParaRPr>
          </a:p>
          <a:p>
            <a:pPr marL="620100" indent="-457200">
              <a:buFont typeface="+mj-lt"/>
              <a:buAutoNum type="arabicPeriod"/>
            </a:pPr>
            <a:r>
              <a:rPr lang="fi-FI" b="1" dirty="0" smtClean="0">
                <a:solidFill>
                  <a:srgbClr val="0070C0"/>
                </a:solidFill>
              </a:rPr>
              <a:t>Suoriutumisen arviointilomakkeen OPHE</a:t>
            </a:r>
          </a:p>
          <a:p>
            <a:pPr marL="620100" indent="-457200">
              <a:buFont typeface="+mj-lt"/>
              <a:buAutoNum type="arabicPeriod"/>
            </a:pPr>
            <a:r>
              <a:rPr lang="fi-FI" b="1" dirty="0">
                <a:solidFill>
                  <a:srgbClr val="0070C0"/>
                </a:solidFill>
              </a:rPr>
              <a:t>Vaativuuden arviointilomakkeen </a:t>
            </a:r>
            <a:r>
              <a:rPr lang="fi-FI" b="1" dirty="0" smtClean="0">
                <a:solidFill>
                  <a:srgbClr val="0070C0"/>
                </a:solidFill>
              </a:rPr>
              <a:t>OPHE, </a:t>
            </a:r>
            <a:r>
              <a:rPr lang="fi-FI" b="1" u="sng" dirty="0" smtClean="0">
                <a:solidFill>
                  <a:srgbClr val="0070C0"/>
                </a:solidFill>
              </a:rPr>
              <a:t>Vain jos tehtävän vaativuustasoa ei ole vahvistettu tai tehtävässä on tapahtunut olennainen muutos</a:t>
            </a:r>
          </a:p>
          <a:p>
            <a:pPr marL="620100" indent="-457200">
              <a:buFont typeface="+mj-lt"/>
              <a:buAutoNum type="arabicPeriod"/>
            </a:pPr>
            <a:r>
              <a:rPr lang="fi-FI" b="1" dirty="0" smtClean="0">
                <a:solidFill>
                  <a:srgbClr val="0070C0"/>
                </a:solidFill>
              </a:rPr>
              <a:t>Täyttää tiedonkeruulomakkeen ja liittää sen arviointilomakkeeseen SAP –</a:t>
            </a:r>
            <a:r>
              <a:rPr lang="fi-FI" b="1" dirty="0" err="1" smtClean="0">
                <a:solidFill>
                  <a:srgbClr val="0070C0"/>
                </a:solidFill>
              </a:rPr>
              <a:t>HR:ssä</a:t>
            </a:r>
            <a:endParaRPr lang="fi-FI" b="1" dirty="0" smtClean="0">
              <a:solidFill>
                <a:srgbClr val="0070C0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fi-FI" b="1" dirty="0" smtClean="0">
                <a:solidFill>
                  <a:srgbClr val="0070C0"/>
                </a:solidFill>
              </a:rPr>
              <a:t>Tohtorikoulutettavilla on oma lomake ja muulla opetus- ja tutkimushenkilöstöllä on oma lomake</a:t>
            </a:r>
          </a:p>
          <a:p>
            <a:pPr lvl="2">
              <a:buFont typeface="Wingdings" pitchFamily="2" charset="2"/>
              <a:buChar char="§"/>
            </a:pPr>
            <a:endParaRPr lang="fi-FI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b="1" dirty="0" smtClean="0">
                <a:solidFill>
                  <a:srgbClr val="0070C0"/>
                </a:solidFill>
              </a:rPr>
              <a:t>Työsuunnitelma</a:t>
            </a:r>
          </a:p>
          <a:p>
            <a:pPr lvl="2">
              <a:buFont typeface="Wingdings" pitchFamily="2" charset="2"/>
              <a:buChar char="§"/>
            </a:pPr>
            <a:endParaRPr lang="fi-FI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b="1" dirty="0" smtClean="0">
                <a:solidFill>
                  <a:srgbClr val="0070C0"/>
                </a:solidFill>
              </a:rPr>
              <a:t>Lomakkeet ja kehityskeskusteluohjeet ovat osoitteessa:</a:t>
            </a:r>
          </a:p>
          <a:p>
            <a:pPr marL="562950" lvl="1" indent="0">
              <a:buNone/>
            </a:pPr>
            <a:r>
              <a:rPr lang="fi-FI" b="1" dirty="0">
                <a:solidFill>
                  <a:srgbClr val="0070C0"/>
                </a:solidFill>
              </a:rPr>
              <a:t>http://www.hallinto.oulu.fi/upj/kehityskeskustelu.htm</a:t>
            </a:r>
            <a:endParaRPr lang="fi-FI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30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762454"/>
          </a:xfrm>
        </p:spPr>
        <p:txBody>
          <a:bodyPr>
            <a:normAutofit fontScale="90000"/>
          </a:bodyPr>
          <a:lstStyle/>
          <a:p>
            <a:r>
              <a:rPr lang="fi-FI" u="sng" dirty="0" smtClean="0">
                <a:solidFill>
                  <a:srgbClr val="0070C0"/>
                </a:solidFill>
              </a:rPr>
              <a:t>Tehtävän </a:t>
            </a:r>
            <a:r>
              <a:rPr lang="fi-FI" u="sng" dirty="0">
                <a:solidFill>
                  <a:srgbClr val="0070C0"/>
                </a:solidFill>
              </a:rPr>
              <a:t>vaativuuden </a:t>
            </a:r>
            <a:r>
              <a:rPr lang="fi-FI" u="sng" dirty="0" smtClean="0">
                <a:solidFill>
                  <a:srgbClr val="0070C0"/>
                </a:solidFill>
              </a:rPr>
              <a:t>arviointi/MUHE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783771"/>
            <a:ext cx="8589964" cy="5045529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1800" b="1" dirty="0">
                <a:solidFill>
                  <a:srgbClr val="0070C0"/>
                </a:solidFill>
              </a:rPr>
              <a:t>Työntekijä kirjaa</a:t>
            </a:r>
            <a:r>
              <a:rPr lang="fi-FI" sz="1800" dirty="0">
                <a:solidFill>
                  <a:srgbClr val="0070C0"/>
                </a:solidFill>
              </a:rPr>
              <a:t> tehtäväkuvauksen ennen arviointikeskustelua </a:t>
            </a:r>
            <a:r>
              <a:rPr lang="fi-FI" sz="1800" u="sng" dirty="0">
                <a:solidFill>
                  <a:srgbClr val="0070C0"/>
                </a:solidFill>
              </a:rPr>
              <a:t>lomakkeen ensimmäiselle </a:t>
            </a:r>
            <a:r>
              <a:rPr lang="fi-FI" sz="1800" u="sng" dirty="0" smtClean="0">
                <a:solidFill>
                  <a:srgbClr val="0070C0"/>
                </a:solidFill>
              </a:rPr>
              <a:t>välilehdelle</a:t>
            </a:r>
          </a:p>
          <a:p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9" y="1534887"/>
            <a:ext cx="6253162" cy="332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714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672646"/>
          </a:xfrm>
        </p:spPr>
        <p:txBody>
          <a:bodyPr>
            <a:normAutofit fontScale="90000"/>
          </a:bodyPr>
          <a:lstStyle/>
          <a:p>
            <a:r>
              <a:rPr lang="fi-FI" u="sng" dirty="0">
                <a:solidFill>
                  <a:srgbClr val="0070C0"/>
                </a:solidFill>
              </a:rPr>
              <a:t>Tehtävään vaativuuden arviointi/MUHE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50" y="694871"/>
            <a:ext cx="8589964" cy="5649118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rgbClr val="0070C0"/>
                </a:solidFill>
              </a:rPr>
              <a:t>Lähiesimies voi tarvittaessa täydentää työntekijän tekemää tehtäväkuvausta tai tehdä sen kokonaan itse. Työntekijällä ja esimiehellä on käytössä sama kenttä.</a:t>
            </a:r>
          </a:p>
          <a:p>
            <a:r>
              <a:rPr lang="fi-FI" sz="1800" b="1" dirty="0">
                <a:solidFill>
                  <a:srgbClr val="0070C0"/>
                </a:solidFill>
              </a:rPr>
              <a:t>Esimies tallentaa asiakirjan: </a:t>
            </a:r>
            <a:r>
              <a:rPr lang="fi-FI" sz="1800" b="1" dirty="0" err="1">
                <a:solidFill>
                  <a:srgbClr val="0070C0"/>
                </a:solidFill>
              </a:rPr>
              <a:t>Täppä</a:t>
            </a:r>
            <a:r>
              <a:rPr lang="fi-FI" sz="1800" b="1" dirty="0">
                <a:solidFill>
                  <a:srgbClr val="0070C0"/>
                </a:solidFill>
              </a:rPr>
              <a:t> kohdassa Tallenna asiakirja ja poistu siitä ja napauttaa jatka </a:t>
            </a:r>
            <a:r>
              <a:rPr lang="fi-FI" sz="1800" b="1" dirty="0" smtClean="0">
                <a:solidFill>
                  <a:srgbClr val="0070C0"/>
                </a:solidFill>
              </a:rPr>
              <a:t>painiketta</a:t>
            </a:r>
          </a:p>
          <a:p>
            <a:endParaRPr lang="fi-FI" sz="1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60" y="2223181"/>
            <a:ext cx="63436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350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737961"/>
          </a:xfrm>
        </p:spPr>
        <p:txBody>
          <a:bodyPr>
            <a:normAutofit fontScale="90000"/>
          </a:bodyPr>
          <a:lstStyle/>
          <a:p>
            <a:r>
              <a:rPr lang="fi-FI" u="sng" dirty="0">
                <a:solidFill>
                  <a:srgbClr val="0070C0"/>
                </a:solidFill>
              </a:rPr>
              <a:t>Tehtävään vaativuuden arviointi/MUHE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731156"/>
            <a:ext cx="8589964" cy="5053693"/>
          </a:xfrm>
        </p:spPr>
        <p:txBody>
          <a:bodyPr/>
          <a:lstStyle/>
          <a:p>
            <a:endParaRPr lang="fi-FI" sz="2000" dirty="0" smtClean="0">
              <a:solidFill>
                <a:srgbClr val="0070C0"/>
              </a:solidFill>
            </a:endParaRPr>
          </a:p>
          <a:p>
            <a:r>
              <a:rPr lang="fi-FI" sz="2000" dirty="0" smtClean="0">
                <a:solidFill>
                  <a:srgbClr val="0070C0"/>
                </a:solidFill>
              </a:rPr>
              <a:t>Ennalta </a:t>
            </a:r>
            <a:r>
              <a:rPr lang="fi-FI" sz="2000" dirty="0">
                <a:solidFill>
                  <a:srgbClr val="0070C0"/>
                </a:solidFill>
              </a:rPr>
              <a:t>sovitussa arviointikeskustelussa esimies ehdottaa vaativuustasoa. Mikäli työntekijä ilmoittaa haluavansa kommentoida arviointia kohdassa 1.8, </a:t>
            </a:r>
            <a:r>
              <a:rPr lang="fi-FI" sz="2000" b="1" dirty="0">
                <a:solidFill>
                  <a:srgbClr val="0070C0"/>
                </a:solidFill>
              </a:rPr>
              <a:t>esimies tallentaa asiakirjan ja poistuu siitä </a:t>
            </a:r>
            <a:r>
              <a:rPr lang="fi-FI" sz="2000" dirty="0">
                <a:solidFill>
                  <a:srgbClr val="0070C0"/>
                </a:solidFill>
              </a:rPr>
              <a:t>(ei siis lähetä eteenpäin).  Työntekijän tekemien kommenttien jälkeen, esimies käy hyväksymässä lomakkeen ja lähettää sen eteenpäin.</a:t>
            </a:r>
          </a:p>
          <a:p>
            <a:endParaRPr lang="fi-FI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98" y="2653846"/>
            <a:ext cx="54768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2052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0956" y="419894"/>
            <a:ext cx="698500" cy="290512"/>
          </a:xfrm>
        </p:spPr>
        <p:txBody>
          <a:bodyPr/>
          <a:lstStyle/>
          <a:p>
            <a:fld id="{D65B944F-259C-44B6-806F-CE574CFF8D35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>
                <a:solidFill>
                  <a:srgbClr val="0070C0"/>
                </a:solidFill>
              </a:rPr>
              <a:t>Tehtävään vaativuuden arviointi/MUHE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979714"/>
            <a:ext cx="8589964" cy="4849586"/>
          </a:xfrm>
        </p:spPr>
        <p:txBody>
          <a:bodyPr/>
          <a:lstStyle/>
          <a:p>
            <a:r>
              <a:rPr lang="fi-FI" sz="1800" b="1" dirty="0">
                <a:solidFill>
                  <a:srgbClr val="0070C0"/>
                </a:solidFill>
              </a:rPr>
              <a:t>Osa-arvioijat</a:t>
            </a:r>
            <a:r>
              <a:rPr lang="fi-FI" sz="1800" dirty="0">
                <a:solidFill>
                  <a:srgbClr val="0070C0"/>
                </a:solidFill>
              </a:rPr>
              <a:t> tekevät kukin vuorollaan </a:t>
            </a:r>
            <a:r>
              <a:rPr lang="fi-FI" sz="1800" b="1" dirty="0">
                <a:solidFill>
                  <a:srgbClr val="0070C0"/>
                </a:solidFill>
              </a:rPr>
              <a:t>arvioinnin arviointilomakkeen toisella välilehdellä</a:t>
            </a:r>
            <a:r>
              <a:rPr lang="fi-FI" sz="1800" dirty="0">
                <a:solidFill>
                  <a:srgbClr val="0070C0"/>
                </a:solidFill>
              </a:rPr>
              <a:t>. Vaativuustaso valitaan </a:t>
            </a:r>
            <a:r>
              <a:rPr lang="fi-FI" sz="1800" dirty="0" err="1">
                <a:solidFill>
                  <a:srgbClr val="0070C0"/>
                </a:solidFill>
              </a:rPr>
              <a:t>alasvetovalikosta</a:t>
            </a:r>
            <a:r>
              <a:rPr lang="fi-FI" sz="1800" dirty="0">
                <a:solidFill>
                  <a:srgbClr val="0070C0"/>
                </a:solidFill>
              </a:rPr>
              <a:t> ja arviointipäivämäärä annetaan päivämääräkenttään. Päivämäärä on pakollinen tieto. </a:t>
            </a:r>
            <a:r>
              <a:rPr lang="fi-FI" sz="1800" b="1" dirty="0">
                <a:solidFill>
                  <a:srgbClr val="0070C0"/>
                </a:solidFill>
              </a:rPr>
              <a:t>Osa-arvioija</a:t>
            </a:r>
            <a:r>
              <a:rPr lang="fi-FI" sz="1800" dirty="0">
                <a:solidFill>
                  <a:srgbClr val="0070C0"/>
                </a:solidFill>
              </a:rPr>
              <a:t> laittaa </a:t>
            </a:r>
            <a:r>
              <a:rPr lang="fi-FI" sz="1800" dirty="0" err="1">
                <a:solidFill>
                  <a:srgbClr val="0070C0"/>
                </a:solidFill>
              </a:rPr>
              <a:t>täpän</a:t>
            </a:r>
            <a:r>
              <a:rPr lang="fi-FI" sz="1800" dirty="0">
                <a:solidFill>
                  <a:srgbClr val="0070C0"/>
                </a:solidFill>
              </a:rPr>
              <a:t> kohtaan </a:t>
            </a:r>
            <a:r>
              <a:rPr lang="fi-FI" sz="1800" b="1" dirty="0">
                <a:solidFill>
                  <a:srgbClr val="0070C0"/>
                </a:solidFill>
              </a:rPr>
              <a:t>Hyväksy ja lähetä eteenpäin ja napauttaa jatka –painiketta</a:t>
            </a:r>
            <a:r>
              <a:rPr lang="fi-FI" sz="2000" dirty="0" smtClean="0">
                <a:solidFill>
                  <a:srgbClr val="0070C0"/>
                </a:solidFill>
              </a:rPr>
              <a:t>.</a:t>
            </a:r>
          </a:p>
          <a:p>
            <a:endParaRPr lang="fi-FI" sz="2000" dirty="0">
              <a:solidFill>
                <a:srgbClr val="0070C0"/>
              </a:solidFill>
            </a:endParaRPr>
          </a:p>
          <a:p>
            <a:endParaRPr lang="fi-FI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54" y="2408239"/>
            <a:ext cx="5980339" cy="365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85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>
                <a:solidFill>
                  <a:srgbClr val="0070C0"/>
                </a:solidFill>
              </a:rPr>
              <a:t>Tehtävään vaativuuden </a:t>
            </a:r>
            <a:r>
              <a:rPr lang="fi-FI" u="sng" dirty="0" smtClean="0">
                <a:solidFill>
                  <a:srgbClr val="0070C0"/>
                </a:solidFill>
              </a:rPr>
              <a:t>arviointi/OPHE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971549"/>
            <a:ext cx="8589964" cy="5282293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sz="2000" b="1" dirty="0">
                <a:solidFill>
                  <a:srgbClr val="0070C0"/>
                </a:solidFill>
              </a:rPr>
              <a:t>Työntekijä kirjaa</a:t>
            </a:r>
            <a:r>
              <a:rPr lang="fi-FI" sz="2000" dirty="0">
                <a:solidFill>
                  <a:srgbClr val="0070C0"/>
                </a:solidFill>
              </a:rPr>
              <a:t> ennen arviointikeskustelua lomakkeen ensimmäiselle välilehdelle </a:t>
            </a:r>
            <a:r>
              <a:rPr lang="fi-FI" sz="2000" dirty="0" smtClean="0">
                <a:solidFill>
                  <a:srgbClr val="0070C0"/>
                </a:solidFill>
              </a:rPr>
              <a:t>tehtäväkuvauksen. </a:t>
            </a:r>
            <a:r>
              <a:rPr lang="fi-FI" sz="2000" b="1" dirty="0">
                <a:solidFill>
                  <a:srgbClr val="0070C0"/>
                </a:solidFill>
              </a:rPr>
              <a:t>Työntekijä liittää asiakirjan täytetyn tiedonkeruulomakkeen –</a:t>
            </a:r>
            <a:r>
              <a:rPr lang="fi-FI" sz="2000" b="1" dirty="0" err="1">
                <a:solidFill>
                  <a:srgbClr val="0070C0"/>
                </a:solidFill>
              </a:rPr>
              <a:t>pdf</a:t>
            </a:r>
            <a:r>
              <a:rPr lang="fi-FI" sz="2000" b="1" dirty="0">
                <a:solidFill>
                  <a:srgbClr val="0070C0"/>
                </a:solidFill>
              </a:rPr>
              <a:t>. muodossa. Lomake löytyy osoitteesta: </a:t>
            </a:r>
            <a:r>
              <a:rPr lang="fi-FI" sz="2000" b="1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fi-FI" sz="2000" b="1" dirty="0" smtClean="0">
                <a:solidFill>
                  <a:srgbClr val="0070C0"/>
                </a:solidFill>
                <a:hlinkClick r:id="rId2"/>
              </a:rPr>
              <a:t>www.hallinto.oulu.fi/upj/kehityskeskustelu.htm</a:t>
            </a:r>
            <a:endParaRPr lang="fi-FI" sz="2000" b="1" dirty="0" smtClean="0">
              <a:solidFill>
                <a:srgbClr val="0070C0"/>
              </a:solidFill>
            </a:endParaRPr>
          </a:p>
          <a:p>
            <a:endParaRPr lang="fi-FI" sz="2000" b="1" dirty="0">
              <a:solidFill>
                <a:srgbClr val="0070C0"/>
              </a:solidFill>
            </a:endParaRPr>
          </a:p>
          <a:p>
            <a:endParaRPr lang="fi-FI" sz="2000" dirty="0">
              <a:solidFill>
                <a:srgbClr val="0070C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67" y="2842531"/>
            <a:ext cx="54959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890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680811"/>
          </a:xfrm>
        </p:spPr>
        <p:txBody>
          <a:bodyPr>
            <a:normAutofit fontScale="90000"/>
          </a:bodyPr>
          <a:lstStyle/>
          <a:p>
            <a:r>
              <a:rPr lang="fi-FI" u="sng" dirty="0">
                <a:solidFill>
                  <a:srgbClr val="0070C0"/>
                </a:solidFill>
              </a:rPr>
              <a:t>Tehtävään vaativuuden arviointi/OPHE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816429"/>
            <a:ext cx="8589964" cy="5012871"/>
          </a:xfrm>
        </p:spPr>
        <p:txBody>
          <a:bodyPr/>
          <a:lstStyle/>
          <a:p>
            <a:r>
              <a:rPr lang="fi-FI" sz="2000" dirty="0">
                <a:solidFill>
                  <a:srgbClr val="0070C0"/>
                </a:solidFill>
              </a:rPr>
              <a:t>Lähiesimies voi tarvittaessa täydentää työntekijän tekemää tehtäväkuvausta tai tehdä sen kokonaan itse. Työntekijällä ja esimiehellä on käytössä sama kenttä. Esimies tallentaa asiakirjan: </a:t>
            </a:r>
            <a:r>
              <a:rPr lang="fi-FI" sz="2000" dirty="0" err="1">
                <a:solidFill>
                  <a:srgbClr val="0070C0"/>
                </a:solidFill>
              </a:rPr>
              <a:t>Täppä</a:t>
            </a:r>
            <a:r>
              <a:rPr lang="fi-FI" sz="2000" dirty="0">
                <a:solidFill>
                  <a:srgbClr val="0070C0"/>
                </a:solidFill>
              </a:rPr>
              <a:t> kohdassa Tallenna asiakirja ja poistu siitä ja paina jatka painiketta</a:t>
            </a:r>
            <a:r>
              <a:rPr lang="fi-FI" sz="2000" dirty="0" smtClean="0">
                <a:solidFill>
                  <a:srgbClr val="0070C0"/>
                </a:solidFill>
              </a:rPr>
              <a:t>.</a:t>
            </a:r>
          </a:p>
          <a:p>
            <a:endParaRPr lang="fi-FI" sz="2000" dirty="0">
              <a:solidFill>
                <a:srgbClr val="0070C0"/>
              </a:solidFill>
            </a:endParaRPr>
          </a:p>
          <a:p>
            <a:endParaRPr lang="fi-FI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60" y="2023382"/>
            <a:ext cx="5653727" cy="39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744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868589"/>
          </a:xfrm>
        </p:spPr>
        <p:txBody>
          <a:bodyPr/>
          <a:lstStyle/>
          <a:p>
            <a:r>
              <a:rPr lang="fi-FI" u="sng" dirty="0">
                <a:solidFill>
                  <a:srgbClr val="0070C0"/>
                </a:solidFill>
              </a:rPr>
              <a:t>Tehtävään vaativuuden arviointi/OPHE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061357"/>
            <a:ext cx="8589964" cy="4767943"/>
          </a:xfrm>
        </p:spPr>
        <p:txBody>
          <a:bodyPr/>
          <a:lstStyle/>
          <a:p>
            <a:r>
              <a:rPr lang="fi-FI" sz="2000" dirty="0">
                <a:solidFill>
                  <a:srgbClr val="0070C0"/>
                </a:solidFill>
              </a:rPr>
              <a:t>Ennalta sovitussa arviointikeskustelussa esimies ehdottaa vaativuustasoa. Mikäli työntekijä ilmoittaa haluavansa kommentoida arviointia kohdassa 1.7, </a:t>
            </a:r>
            <a:r>
              <a:rPr lang="fi-FI" sz="2000" b="1" dirty="0">
                <a:solidFill>
                  <a:srgbClr val="0070C0"/>
                </a:solidFill>
              </a:rPr>
              <a:t>esimies tallentaa asiakirjan ja poistuu siitä</a:t>
            </a:r>
            <a:r>
              <a:rPr lang="fi-FI" sz="2000" dirty="0">
                <a:solidFill>
                  <a:srgbClr val="0070C0"/>
                </a:solidFill>
              </a:rPr>
              <a:t>.  Työntekijän tekemien kommenttien jälkeen, esimies käy hyväksymässä lomakkeen ja lähettää sen eteenpäin.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2678566"/>
            <a:ext cx="5000625" cy="13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313" y="4061936"/>
            <a:ext cx="7942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Jos työntekijä ilmoittaa arviointikeskusteluss</a:t>
            </a:r>
            <a:r>
              <a:rPr lang="fi-FI" b="1" dirty="0">
                <a:solidFill>
                  <a:srgbClr val="0070C0"/>
                </a:solidFill>
              </a:rPr>
              <a:t>a</a:t>
            </a:r>
            <a:r>
              <a:rPr lang="fi-FI" dirty="0">
                <a:solidFill>
                  <a:srgbClr val="0070C0"/>
                </a:solidFill>
              </a:rPr>
              <a:t>, ettei hän halua kommentoida arviointia, esimies voi hyväksyä lomakkeen ja lähettää sen eteenpäin: ”</a:t>
            </a:r>
            <a:r>
              <a:rPr lang="fi-FI" dirty="0" err="1">
                <a:solidFill>
                  <a:srgbClr val="0070C0"/>
                </a:solidFill>
              </a:rPr>
              <a:t>Täppä</a:t>
            </a:r>
            <a:r>
              <a:rPr lang="fi-FI" dirty="0">
                <a:solidFill>
                  <a:srgbClr val="0070C0"/>
                </a:solidFill>
              </a:rPr>
              <a:t>” kohtaan Hyväksy ja lähetä eteenpäin. Tämän jälkeen lomake siirtyy arviointiketjussa seuraavalla, joka saa sähköpostiviestin tehtävästä arvioinnista.</a:t>
            </a:r>
          </a:p>
        </p:txBody>
      </p:sp>
    </p:spTree>
    <p:extLst>
      <p:ext uri="{BB962C8B-B14F-4D97-AF65-F5344CB8AC3E}">
        <p14:creationId xmlns:p14="http://schemas.microsoft.com/office/powerpoint/2010/main" val="37022421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449" y="282575"/>
            <a:ext cx="8583536" cy="786946"/>
          </a:xfrm>
        </p:spPr>
        <p:txBody>
          <a:bodyPr/>
          <a:lstStyle/>
          <a:p>
            <a:r>
              <a:rPr lang="fi-FI" u="sng" dirty="0">
                <a:solidFill>
                  <a:srgbClr val="0070C0"/>
                </a:solidFill>
              </a:rPr>
              <a:t>Tehtävään vaativuuden arviointi/OPHE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971550"/>
            <a:ext cx="8589964" cy="485775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rgbClr val="0070C0"/>
                </a:solidFill>
              </a:rPr>
              <a:t>Osa-arvioijat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>
                <a:solidFill>
                  <a:srgbClr val="0070C0"/>
                </a:solidFill>
              </a:rPr>
              <a:t>käsittelevät </a:t>
            </a:r>
            <a:r>
              <a:rPr lang="fi-FI" sz="2000" dirty="0" smtClean="0">
                <a:solidFill>
                  <a:srgbClr val="0070C0"/>
                </a:solidFill>
              </a:rPr>
              <a:t>arviointeja </a:t>
            </a:r>
            <a:r>
              <a:rPr lang="fi-FI" sz="2000" dirty="0">
                <a:solidFill>
                  <a:srgbClr val="0070C0"/>
                </a:solidFill>
              </a:rPr>
              <a:t>aina </a:t>
            </a:r>
            <a:r>
              <a:rPr lang="fi-FI" sz="2000" b="1" dirty="0">
                <a:solidFill>
                  <a:srgbClr val="0070C0"/>
                </a:solidFill>
              </a:rPr>
              <a:t>työntekijän työnpöydällä</a:t>
            </a:r>
            <a:r>
              <a:rPr lang="fi-FI" sz="2000" dirty="0" smtClean="0">
                <a:solidFill>
                  <a:srgbClr val="0070C0"/>
                </a:solidFill>
              </a:rPr>
              <a:t>.</a:t>
            </a:r>
          </a:p>
          <a:p>
            <a:endParaRPr lang="fi-FI" sz="2000" dirty="0">
              <a:solidFill>
                <a:srgbClr val="0070C0"/>
              </a:solidFill>
            </a:endParaRPr>
          </a:p>
          <a:p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453243"/>
            <a:ext cx="6343650" cy="45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778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Työnantajapäätös</a:t>
            </a:r>
            <a:endParaRPr lang="fi-FI" sz="2800" dirty="0">
              <a:solidFill>
                <a:srgbClr val="0070C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73" y="1511300"/>
            <a:ext cx="317091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327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7963" y="692150"/>
            <a:ext cx="6623050" cy="504825"/>
          </a:xfrm>
        </p:spPr>
        <p:txBody>
          <a:bodyPr/>
          <a:lstStyle/>
          <a:p>
            <a:r>
              <a:rPr lang="fi-FI" sz="4000">
                <a:solidFill>
                  <a:srgbClr val="0033CC"/>
                </a:solidFill>
              </a:rPr>
              <a:t> </a:t>
            </a:r>
            <a:r>
              <a:rPr lang="en-US" sz="4000">
                <a:solidFill>
                  <a:srgbClr val="0033CC"/>
                </a:solidFill>
              </a:rPr>
              <a:t/>
            </a:r>
            <a:br>
              <a:rPr lang="en-US" sz="4000">
                <a:solidFill>
                  <a:srgbClr val="0033CC"/>
                </a:solidFill>
              </a:rPr>
            </a:br>
            <a:r>
              <a:rPr lang="en-US" sz="400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50093" y="1108075"/>
            <a:ext cx="289659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33CC"/>
                </a:solidFill>
              </a:rPr>
              <a:t>Työntekijä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56940" y="2079625"/>
            <a:ext cx="2882900" cy="4318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33CC"/>
                </a:solidFill>
              </a:rPr>
              <a:t>Lähiesimies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459038" y="3051175"/>
            <a:ext cx="2882900" cy="430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33CC"/>
                </a:solidFill>
              </a:rPr>
              <a:t>Laitos-/osastonjohtaja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411413" y="3789363"/>
            <a:ext cx="2952750" cy="504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33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33CC"/>
                </a:solidFill>
              </a:rPr>
              <a:t>Dekaani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33CC"/>
                </a:solidFill>
              </a:rPr>
              <a:t>  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339975" y="4941888"/>
            <a:ext cx="3024188" cy="431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>
                <a:solidFill>
                  <a:srgbClr val="0033CC"/>
                </a:solidFill>
              </a:rPr>
              <a:t>Arviointiryhmä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>
                <a:solidFill>
                  <a:srgbClr val="0033CC"/>
                </a:solidFill>
              </a:rPr>
              <a:t>(sihteeri)</a:t>
            </a:r>
            <a:endParaRPr lang="en-US" sz="1400" b="1">
              <a:solidFill>
                <a:srgbClr val="0033CC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47663" y="134938"/>
            <a:ext cx="8642350" cy="369332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</a:rPr>
              <a:t>Muistutustoiminto SAP HR YPJ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68538" y="5661025"/>
            <a:ext cx="3095625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33CC"/>
                </a:solidFill>
              </a:rPr>
              <a:t>Työnantaja</a:t>
            </a:r>
            <a:endParaRPr lang="en-US">
              <a:solidFill>
                <a:srgbClr val="0033CC"/>
              </a:solidFill>
            </a:endParaRPr>
          </a:p>
        </p:txBody>
      </p:sp>
      <p:cxnSp>
        <p:nvCxnSpPr>
          <p:cNvPr id="3100" name="AutoShape 28"/>
          <p:cNvCxnSpPr>
            <a:cxnSpLocks noChangeShapeType="1"/>
            <a:stCxn id="3077" idx="1"/>
            <a:endCxn id="3078" idx="1"/>
          </p:cNvCxnSpPr>
          <p:nvPr/>
        </p:nvCxnSpPr>
        <p:spPr bwMode="auto">
          <a:xfrm rot="10800000" flipH="1" flipV="1">
            <a:off x="2356940" y="2295524"/>
            <a:ext cx="102098" cy="970757"/>
          </a:xfrm>
          <a:prstGeom prst="bentConnector3">
            <a:avLst>
              <a:gd name="adj1" fmla="val -22390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1" name="AutoShape 29"/>
          <p:cNvCxnSpPr>
            <a:cxnSpLocks noChangeShapeType="1"/>
            <a:stCxn id="3078" idx="3"/>
            <a:endCxn id="3079" idx="3"/>
          </p:cNvCxnSpPr>
          <p:nvPr/>
        </p:nvCxnSpPr>
        <p:spPr bwMode="auto">
          <a:xfrm>
            <a:off x="5341938" y="3267075"/>
            <a:ext cx="22225" cy="774700"/>
          </a:xfrm>
          <a:prstGeom prst="bentConnector3">
            <a:avLst>
              <a:gd name="adj1" fmla="val 112856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2" name="AutoShape 30"/>
          <p:cNvCxnSpPr>
            <a:cxnSpLocks noChangeShapeType="1"/>
            <a:stCxn id="3079" idx="1"/>
            <a:endCxn id="3080" idx="1"/>
          </p:cNvCxnSpPr>
          <p:nvPr/>
        </p:nvCxnSpPr>
        <p:spPr bwMode="auto">
          <a:xfrm rot="10800000" flipV="1">
            <a:off x="2339975" y="4041775"/>
            <a:ext cx="71438" cy="1116013"/>
          </a:xfrm>
          <a:prstGeom prst="bentConnector3">
            <a:avLst>
              <a:gd name="adj1" fmla="val 42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07505" y="2565400"/>
            <a:ext cx="2351534" cy="431800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b="1" dirty="0">
                <a:solidFill>
                  <a:srgbClr val="000000"/>
                </a:solidFill>
              </a:rPr>
              <a:t>Sinulla on käsiteltäviä tehtäviä </a:t>
            </a:r>
            <a:endParaRPr lang="fi-FI" sz="9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b="1" dirty="0" err="1" smtClean="0">
                <a:solidFill>
                  <a:srgbClr val="000000"/>
                </a:solidFill>
              </a:rPr>
              <a:t>SAP-portaalissa/YPJ</a:t>
            </a:r>
            <a:r>
              <a:rPr lang="fi-FI" sz="900" b="1" dirty="0" smtClean="0">
                <a:solidFill>
                  <a:srgbClr val="000000"/>
                </a:solidFill>
              </a:rPr>
              <a:t> </a:t>
            </a:r>
            <a:r>
              <a:rPr lang="fi-FI" sz="900" b="1" dirty="0">
                <a:solidFill>
                  <a:srgbClr val="000000"/>
                </a:solidFill>
              </a:rPr>
              <a:t>ja kehityskeskustelu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5435600" y="3429000"/>
            <a:ext cx="2458244" cy="379413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b="1" dirty="0" smtClean="0">
                <a:solidFill>
                  <a:srgbClr val="000000"/>
                </a:solidFill>
              </a:rPr>
              <a:t>Sinulla </a:t>
            </a:r>
            <a:r>
              <a:rPr lang="fi-FI" sz="900" b="1" dirty="0">
                <a:solidFill>
                  <a:srgbClr val="000000"/>
                </a:solidFill>
              </a:rPr>
              <a:t>on käsiteltäviä </a:t>
            </a:r>
            <a:r>
              <a:rPr lang="fi-FI" sz="900" b="1" dirty="0" smtClean="0">
                <a:solidFill>
                  <a:srgbClr val="000000"/>
                </a:solidFill>
              </a:rPr>
              <a:t>tehtäviä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b="1" dirty="0" smtClean="0">
                <a:solidFill>
                  <a:srgbClr val="000000"/>
                </a:solidFill>
              </a:rPr>
              <a:t> </a:t>
            </a:r>
            <a:r>
              <a:rPr lang="fi-FI" sz="900" b="1" dirty="0" err="1">
                <a:solidFill>
                  <a:srgbClr val="000000"/>
                </a:solidFill>
              </a:rPr>
              <a:t>SAP-portaalissa/YPJ</a:t>
            </a:r>
            <a:r>
              <a:rPr lang="fi-FI" sz="900" b="1" dirty="0">
                <a:solidFill>
                  <a:srgbClr val="000000"/>
                </a:solidFill>
              </a:rPr>
              <a:t> ja </a:t>
            </a:r>
            <a:r>
              <a:rPr lang="fi-FI" sz="900" b="1" dirty="0" smtClean="0">
                <a:solidFill>
                  <a:srgbClr val="000000"/>
                </a:solidFill>
              </a:rPr>
              <a:t>kehityskeskustelu</a:t>
            </a: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107505" y="4437112"/>
            <a:ext cx="2303908" cy="396826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b="1" dirty="0">
                <a:solidFill>
                  <a:srgbClr val="000000"/>
                </a:solidFill>
              </a:rPr>
              <a:t>Sinulla on käsiteltäviä tehtäviä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b="1" dirty="0">
                <a:solidFill>
                  <a:srgbClr val="000000"/>
                </a:solidFill>
              </a:rPr>
              <a:t> </a:t>
            </a:r>
            <a:r>
              <a:rPr lang="fi-FI" sz="900" b="1" dirty="0" err="1">
                <a:solidFill>
                  <a:srgbClr val="000000"/>
                </a:solidFill>
              </a:rPr>
              <a:t>SAP-portaalissa/YPJ</a:t>
            </a:r>
            <a:r>
              <a:rPr lang="fi-FI" sz="900" b="1" dirty="0">
                <a:solidFill>
                  <a:srgbClr val="000000"/>
                </a:solidFill>
              </a:rPr>
              <a:t> ja kehityskeskustelu</a:t>
            </a:r>
          </a:p>
        </p:txBody>
      </p:sp>
      <p:cxnSp>
        <p:nvCxnSpPr>
          <p:cNvPr id="3111" name="AutoShape 39"/>
          <p:cNvCxnSpPr>
            <a:cxnSpLocks noChangeShapeType="1"/>
          </p:cNvCxnSpPr>
          <p:nvPr/>
        </p:nvCxnSpPr>
        <p:spPr bwMode="auto">
          <a:xfrm flipH="1" flipV="1">
            <a:off x="5219700" y="1268413"/>
            <a:ext cx="165100" cy="4562475"/>
          </a:xfrm>
          <a:prstGeom prst="bentConnector3">
            <a:avLst>
              <a:gd name="adj1" fmla="val -19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8" name="AutoShape 36"/>
          <p:cNvSpPr>
            <a:spLocks noChangeArrowheads="1"/>
          </p:cNvSpPr>
          <p:nvPr/>
        </p:nvSpPr>
        <p:spPr bwMode="auto">
          <a:xfrm rot="16200000">
            <a:off x="7249319" y="4569619"/>
            <a:ext cx="1289050" cy="2033588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b="1" dirty="0">
                <a:solidFill>
                  <a:srgbClr val="0033CC"/>
                </a:solidFill>
              </a:rPr>
              <a:t>Arvioinnit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b="1" dirty="0">
                <a:solidFill>
                  <a:srgbClr val="0033CC"/>
                </a:solidFill>
              </a:rPr>
              <a:t>luettavissa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b="1" dirty="0">
                <a:solidFill>
                  <a:srgbClr val="0033CC"/>
                </a:solidFill>
              </a:rPr>
              <a:t>SAP </a:t>
            </a:r>
            <a:r>
              <a:rPr lang="fi-FI" sz="1200" b="1" dirty="0" err="1">
                <a:solidFill>
                  <a:srgbClr val="0033CC"/>
                </a:solidFill>
              </a:rPr>
              <a:t>HR:ssä</a:t>
            </a:r>
            <a:endParaRPr lang="en-US" sz="1200" b="1" dirty="0">
              <a:solidFill>
                <a:srgbClr val="0033CC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2123728" y="2079625"/>
            <a:ext cx="240060" cy="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3076" idx="1"/>
          </p:cNvCxnSpPr>
          <p:nvPr/>
        </p:nvCxnSpPr>
        <p:spPr>
          <a:xfrm rot="16200000" flipV="1">
            <a:off x="1989620" y="1684448"/>
            <a:ext cx="782266" cy="61319"/>
          </a:xfrm>
          <a:prstGeom prst="bentConnector4">
            <a:avLst>
              <a:gd name="adj1" fmla="val 36200"/>
              <a:gd name="adj2" fmla="val 4728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Valmistautuminen arviointi- ja kehityskeskusteluun</a:t>
            </a:r>
            <a:endParaRPr lang="fi-FI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62900" indent="0">
              <a:buNone/>
            </a:pPr>
            <a:r>
              <a:rPr lang="fi-FI" u="sng" dirty="0" smtClean="0">
                <a:solidFill>
                  <a:srgbClr val="0070C0"/>
                </a:solidFill>
              </a:rPr>
              <a:t>Muun henkilöstön järjestelmä</a:t>
            </a:r>
          </a:p>
          <a:p>
            <a:pPr marL="162900" indent="0">
              <a:buNone/>
            </a:pPr>
            <a:endParaRPr lang="fi-FI" dirty="0"/>
          </a:p>
          <a:p>
            <a:pPr marL="162900" indent="0">
              <a:buNone/>
            </a:pPr>
            <a:r>
              <a:rPr lang="fi-FI" b="1" dirty="0">
                <a:solidFill>
                  <a:srgbClr val="0070C0"/>
                </a:solidFill>
              </a:rPr>
              <a:t>Ennen arviointi- ja kehityskeskustelua työntekijä täyttää</a:t>
            </a:r>
          </a:p>
          <a:p>
            <a:pPr marL="620100" indent="-457200">
              <a:buFont typeface="+mj-lt"/>
              <a:buAutoNum type="arabicPeriod"/>
            </a:pPr>
            <a:r>
              <a:rPr lang="fi-FI" b="1" dirty="0">
                <a:solidFill>
                  <a:srgbClr val="0070C0"/>
                </a:solidFill>
              </a:rPr>
              <a:t>Kehityskeskustelulomakkeen SAP –</a:t>
            </a:r>
            <a:r>
              <a:rPr lang="fi-FI" b="1" dirty="0" err="1" smtClean="0">
                <a:solidFill>
                  <a:srgbClr val="0070C0"/>
                </a:solidFill>
              </a:rPr>
              <a:t>HR:ssä</a:t>
            </a:r>
            <a:endParaRPr lang="fi-FI" b="1" dirty="0" smtClean="0">
              <a:solidFill>
                <a:srgbClr val="0070C0"/>
              </a:solidFill>
            </a:endParaRPr>
          </a:p>
          <a:p>
            <a:pPr marL="620100" indent="-457200">
              <a:buFont typeface="+mj-lt"/>
              <a:buAutoNum type="arabicPeriod"/>
            </a:pPr>
            <a:r>
              <a:rPr lang="fi-FI" b="1" dirty="0">
                <a:solidFill>
                  <a:srgbClr val="0070C0"/>
                </a:solidFill>
              </a:rPr>
              <a:t>Vaativuudenarviointilomakkeen </a:t>
            </a:r>
            <a:r>
              <a:rPr lang="fi-FI" b="1" dirty="0" smtClean="0">
                <a:solidFill>
                  <a:srgbClr val="0070C0"/>
                </a:solidFill>
              </a:rPr>
              <a:t>MUHE, </a:t>
            </a:r>
            <a:r>
              <a:rPr lang="fi-FI" b="1" u="sng" dirty="0" smtClean="0">
                <a:solidFill>
                  <a:srgbClr val="0070C0"/>
                </a:solidFill>
              </a:rPr>
              <a:t>vain jos tehtävän vaativuustasoa ei ole vahvistettu tai tehtävässä on tapahtunut olennainen muutos</a:t>
            </a:r>
          </a:p>
          <a:p>
            <a:pPr marL="620100" indent="-457200">
              <a:buFont typeface="+mj-lt"/>
              <a:buAutoNum type="arabicPeriod"/>
            </a:pPr>
            <a:endParaRPr lang="fi-FI" b="1" u="sng" dirty="0">
              <a:solidFill>
                <a:srgbClr val="0070C0"/>
              </a:solidFill>
            </a:endParaRPr>
          </a:p>
          <a:p>
            <a:pPr marL="162900" indent="0">
              <a:buNone/>
            </a:pPr>
            <a:r>
              <a:rPr lang="fi-FI" b="1" dirty="0" smtClean="0">
                <a:solidFill>
                  <a:srgbClr val="0070C0"/>
                </a:solidFill>
              </a:rPr>
              <a:t>Kehityskeskusteluihin valmistautumisaineisto on ositteessa</a:t>
            </a:r>
          </a:p>
          <a:p>
            <a:pPr marL="162900" indent="0">
              <a:buNone/>
            </a:pPr>
            <a:endParaRPr lang="fi-FI" b="1" dirty="0">
              <a:solidFill>
                <a:srgbClr val="0070C0"/>
              </a:solidFill>
            </a:endParaRPr>
          </a:p>
          <a:p>
            <a:pPr marL="162900" lvl="1" indent="0">
              <a:buNone/>
            </a:pPr>
            <a:r>
              <a:rPr lang="fi-FI" b="1" dirty="0">
                <a:solidFill>
                  <a:srgbClr val="0070C0"/>
                </a:solidFill>
              </a:rPr>
              <a:t>http://www.hallinto.oulu.fi/upj/kehityskeskustelu.htm</a:t>
            </a:r>
          </a:p>
          <a:p>
            <a:pPr marL="1629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23297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73519"/>
              </p:ext>
            </p:extLst>
          </p:nvPr>
        </p:nvGraphicFramePr>
        <p:xfrm>
          <a:off x="212287" y="620687"/>
          <a:ext cx="8784755" cy="5355707"/>
        </p:xfrm>
        <a:graphic>
          <a:graphicData uri="http://schemas.openxmlformats.org/drawingml/2006/table">
            <a:tbl>
              <a:tblPr/>
              <a:tblGrid>
                <a:gridCol w="391620"/>
                <a:gridCol w="462826"/>
                <a:gridCol w="462826"/>
                <a:gridCol w="103298"/>
                <a:gridCol w="252720"/>
                <a:gridCol w="453925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  <a:gridCol w="391620"/>
              </a:tblGrid>
              <a:tr h="234364">
                <a:tc rowSpan="2" gridSpan="22">
                  <a:txBody>
                    <a:bodyPr/>
                    <a:lstStyle/>
                    <a:p>
                      <a:pPr algn="ctr" fontAlgn="ctr"/>
                      <a:endParaRPr lang="fi-FI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251" marR="7251" marT="7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364">
                <a:tc gridSpan="22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82352"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 dirty="0">
                          <a:effectLst/>
                          <a:latin typeface="Arial"/>
                        </a:rPr>
                        <a:t>KEHITYSKESKUSTELUT JA SUORITUSARVIOINNIT KEVÄÄLLÄ 2013</a:t>
                      </a:r>
                    </a:p>
                  </a:txBody>
                  <a:tcPr marL="7251" marR="7251" marT="72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90515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Koulutus- ja informaatiotilaisuudet                                Yksiköiden tavoitekeskustelut      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fi-FI" sz="12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Arvioinnit yksiköissä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 Työnantajalla ja arvioinnit arviointiryhmillä  </a:t>
                      </a:r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viimeistään </a:t>
                      </a:r>
                      <a:r>
                        <a:rPr lang="fi-FI" sz="800" b="1" i="0" u="none" strike="noStrike" smtClean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2.4.2013</a:t>
                      </a:r>
                      <a:endParaRPr lang="fi-FI" sz="800" b="1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51" marR="7251" marT="7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Arviointiryhmien työskentely ja  työnantajapäätösten valmistelu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Työnantajapäätökset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5271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5271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5271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5271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vko </a:t>
                      </a:r>
                      <a:r>
                        <a:rPr lang="fi-FI" sz="7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 </a:t>
                      </a:r>
                      <a:endParaRPr lang="fi-FI" sz="800" b="1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61802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tammikuu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helmikuu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maaliskuu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huhtikuu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toukokuu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34681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61802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Pääsiäinen  25.3.-2.4.2013 (Vko 13)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681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63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Arviointipäätökset </a:t>
                      </a:r>
                      <a:r>
                        <a:rPr lang="fi-FI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voimaan </a:t>
                      </a:r>
                      <a:r>
                        <a:rPr lang="fi-FI" sz="900" b="1" i="0" u="none" strike="noStrike" smtClean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1.6.2013 </a:t>
                      </a:r>
                      <a:r>
                        <a:rPr lang="fi-FI" sz="9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lukien</a:t>
                      </a: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34681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251" marR="7251" marT="7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21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Arvioinnin vaiheet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162900" indent="0">
              <a:buNone/>
            </a:pPr>
            <a:r>
              <a:rPr lang="fi-FI" u="sng" dirty="0" smtClean="0">
                <a:solidFill>
                  <a:srgbClr val="0070C0"/>
                </a:solidFill>
              </a:rPr>
              <a:t>Työtehtävistä suoriutumisen arviointi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1) esimies tekee ehdotuksen työstä suoriutumisen tasosta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2) laitosjohtaja ottaa kantaa esitettyyn suoritustasoon ja tekee ehdotuksensa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3) dekaani ottaa kantaa suoritustasoon ja tekee ehdotuksensa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4) työnantaja vahvistaa suoritustason</a:t>
            </a:r>
          </a:p>
          <a:p>
            <a:pPr marL="162900" indent="0">
              <a:buNone/>
            </a:pPr>
            <a:endParaRPr lang="fi-FI" dirty="0">
              <a:solidFill>
                <a:srgbClr val="0070C0"/>
              </a:solidFill>
            </a:endParaRPr>
          </a:p>
          <a:p>
            <a:pPr marL="162900" indent="0">
              <a:buNone/>
            </a:pPr>
            <a:r>
              <a:rPr lang="fi-FI" u="sng" dirty="0" smtClean="0">
                <a:solidFill>
                  <a:srgbClr val="0070C0"/>
                </a:solidFill>
              </a:rPr>
              <a:t>Tehtävän vaativuuden arviointi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1) esimies ehdottaa tehtävän vaativuustasoa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2) laitosjohtaja ottaa kantaa ja ehdottaa vaativuustasoa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3) dekaani ottaa kantaa ja ehdottaa vaativuustaso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4) arviointiryhmä ottaa kantaa ja ehdottaa vaativuustasoa</a:t>
            </a:r>
          </a:p>
          <a:p>
            <a:pPr marL="16290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5) työnantaja vahvistaa vaativuustason</a:t>
            </a:r>
          </a:p>
          <a:p>
            <a:pPr marL="162900" indent="0">
              <a:buNone/>
            </a:pPr>
            <a:endParaRPr lang="fi-FI" dirty="0" smtClean="0">
              <a:solidFill>
                <a:srgbClr val="0070C0"/>
              </a:solidFill>
            </a:endParaRPr>
          </a:p>
          <a:p>
            <a:pPr marL="162900" indent="0">
              <a:buNone/>
            </a:pP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048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Tekniset vaatimukset</a:t>
            </a:r>
            <a:endParaRPr lang="fi-FI" dirty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3049308"/>
              </p:ext>
            </p:extLst>
          </p:nvPr>
        </p:nvGraphicFramePr>
        <p:xfrm>
          <a:off x="506186" y="1425572"/>
          <a:ext cx="7772401" cy="4371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553"/>
                <a:gridCol w="2301183"/>
                <a:gridCol w="2656665"/>
              </a:tblGrid>
              <a:tr h="257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Selain</a:t>
                      </a:r>
                      <a:endParaRPr lang="fi-F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Käyttöjärjestelmä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 Versio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4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Mozilla Firefox 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Microsoft Windows XP, Vista, Windows 7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12(Poislukien SAP Interactive Forms by Adobe)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514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Linux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12(Poislukien SAP Interactive Forms by Adobe)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514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MacOS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12(Poislukien SAP Interactive Forms by Adobe)</a:t>
                      </a:r>
                      <a:endParaRPr lang="fi-FI" sz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7710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Mozilla </a:t>
                      </a:r>
                      <a:r>
                        <a:rPr lang="fi-FI" sz="1000" dirty="0" err="1">
                          <a:effectLst/>
                        </a:rPr>
                        <a:t>Firefox</a:t>
                      </a:r>
                      <a:r>
                        <a:rPr lang="fi-FI" sz="1000" dirty="0">
                          <a:effectLst/>
                        </a:rPr>
                        <a:t> – selaimen osalta on huomattava </a:t>
                      </a:r>
                      <a:r>
                        <a:rPr lang="fi-FI" sz="1000" dirty="0" err="1">
                          <a:effectLst/>
                        </a:rPr>
                        <a:t>SAPin</a:t>
                      </a:r>
                      <a:r>
                        <a:rPr lang="fi-FI" sz="1000" dirty="0">
                          <a:effectLst/>
                        </a:rPr>
                        <a:t> viesti: </a:t>
                      </a:r>
                      <a:endParaRPr lang="fi-FI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Firefox Browser will be supported ,as-is’, i.e. SAP does not give any warranties for Firefox issues for which Mozilla bears responsibility.</a:t>
                      </a:r>
                      <a:endParaRPr lang="fi-F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00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Microsoft Internet Explorer</a:t>
                      </a:r>
                      <a:endParaRPr lang="fi-F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Microsoft Windows XP, Vista, Windows 7</a:t>
                      </a:r>
                      <a:endParaRPr lang="fi-F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Internet Explorer 6 – 9</a:t>
                      </a:r>
                      <a:endParaRPr lang="fi-F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053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i-FI" b="1" dirty="0">
                <a:solidFill>
                  <a:srgbClr val="0070C0"/>
                </a:solidFill>
              </a:rPr>
              <a:t>Järjestelmään </a:t>
            </a:r>
            <a:r>
              <a:rPr lang="fi-FI" b="1" dirty="0" smtClean="0">
                <a:solidFill>
                  <a:srgbClr val="0070C0"/>
                </a:solidFill>
              </a:rPr>
              <a:t>nostettavat tiedot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0070C0"/>
                </a:solidFill>
              </a:rPr>
              <a:t>Perustiedot SAP HR lomakkeiden otsaketietoihin / työpöydälle tuodaan SAP HR </a:t>
            </a:r>
            <a:r>
              <a:rPr lang="fi-FI" dirty="0" smtClean="0">
                <a:solidFill>
                  <a:srgbClr val="0070C0"/>
                </a:solidFill>
              </a:rPr>
              <a:t>PA–moduulista:</a:t>
            </a:r>
          </a:p>
          <a:p>
            <a:endParaRPr lang="fi-FI" dirty="0">
              <a:solidFill>
                <a:srgbClr val="0070C0"/>
              </a:solidFill>
            </a:endParaRPr>
          </a:p>
          <a:p>
            <a:pPr lvl="1"/>
            <a:r>
              <a:rPr lang="fi-FI" dirty="0" smtClean="0">
                <a:solidFill>
                  <a:srgbClr val="0070C0"/>
                </a:solidFill>
              </a:rPr>
              <a:t>palvelussuhdetiedot</a:t>
            </a:r>
            <a:r>
              <a:rPr lang="fi-FI" dirty="0">
                <a:solidFill>
                  <a:srgbClr val="0070C0"/>
                </a:solidFill>
              </a:rPr>
              <a:t>,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palkkatiedot ja</a:t>
            </a:r>
          </a:p>
          <a:p>
            <a:pPr lvl="1"/>
            <a:r>
              <a:rPr lang="fi-FI" dirty="0" smtClean="0">
                <a:solidFill>
                  <a:srgbClr val="0070C0"/>
                </a:solidFill>
              </a:rPr>
              <a:t>koulutustiedot</a:t>
            </a:r>
          </a:p>
          <a:p>
            <a:pPr lvl="1"/>
            <a:r>
              <a:rPr lang="fi-FI" dirty="0" smtClean="0">
                <a:solidFill>
                  <a:srgbClr val="0070C0"/>
                </a:solidFill>
              </a:rPr>
              <a:t>arvonimet ja kunniamerkit (näkyvät vain työpöydällä)</a:t>
            </a:r>
            <a:endParaRPr lang="fi-FI" dirty="0">
              <a:solidFill>
                <a:srgbClr val="0070C0"/>
              </a:solidFill>
            </a:endParaRPr>
          </a:p>
          <a:p>
            <a:pPr marL="162900" indent="0">
              <a:buNone/>
            </a:pPr>
            <a:r>
              <a:rPr lang="fi-FI" dirty="0">
                <a:solidFill>
                  <a:srgbClr val="0070C0"/>
                </a:solidFill>
              </a:rPr>
              <a:t> </a:t>
            </a:r>
          </a:p>
          <a:p>
            <a:r>
              <a:rPr lang="fi-FI" dirty="0">
                <a:solidFill>
                  <a:srgbClr val="0070C0"/>
                </a:solidFill>
              </a:rPr>
              <a:t>Tiedot näkyvät työntekijän työpöydällä kohdassa ”Omat tiedot” sekä esimiehen työpöydällä </a:t>
            </a:r>
            <a:r>
              <a:rPr lang="fi-FI" b="1" dirty="0" smtClean="0">
                <a:solidFill>
                  <a:srgbClr val="0070C0"/>
                </a:solidFill>
              </a:rPr>
              <a:t>Tiimi </a:t>
            </a:r>
            <a:r>
              <a:rPr lang="fi-FI" b="1" dirty="0">
                <a:solidFill>
                  <a:srgbClr val="0070C0"/>
                </a:solidFill>
              </a:rPr>
              <a:t>–näkymässä</a:t>
            </a:r>
            <a:r>
              <a:rPr lang="fi-FI" dirty="0">
                <a:solidFill>
                  <a:srgbClr val="0070C0"/>
                </a:solidFill>
              </a:rPr>
              <a:t>. </a:t>
            </a:r>
            <a:endParaRPr lang="fi-FI" dirty="0" smtClean="0">
              <a:solidFill>
                <a:srgbClr val="0070C0"/>
              </a:solidFill>
            </a:endParaRPr>
          </a:p>
          <a:p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smtClean="0">
                <a:solidFill>
                  <a:srgbClr val="0070C0"/>
                </a:solidFill>
              </a:rPr>
              <a:t>Esimiehen </a:t>
            </a:r>
            <a:r>
              <a:rPr lang="fi-FI" dirty="0">
                <a:solidFill>
                  <a:srgbClr val="0070C0"/>
                </a:solidFill>
              </a:rPr>
              <a:t>työpöydällä näkyvät lisäksi tehtäväseuranta, poissaolot ja työntekijän kotiyhteystiedot.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552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Henkilöstöpalvelut/Riitta Karjalainen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lomakkeet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449" y="1118507"/>
            <a:ext cx="8589964" cy="5070021"/>
          </a:xfrm>
        </p:spPr>
        <p:txBody>
          <a:bodyPr>
            <a:normAutofit/>
          </a:bodyPr>
          <a:lstStyle/>
          <a:p>
            <a:pPr marL="162900" indent="0">
              <a:buNone/>
            </a:pPr>
            <a:r>
              <a:rPr lang="fi-FI" b="1" dirty="0" smtClean="0">
                <a:solidFill>
                  <a:srgbClr val="0070C0"/>
                </a:solidFill>
              </a:rPr>
              <a:t>SAP </a:t>
            </a:r>
            <a:r>
              <a:rPr lang="fi-FI" b="1" dirty="0" err="1" smtClean="0">
                <a:solidFill>
                  <a:srgbClr val="0070C0"/>
                </a:solidFill>
              </a:rPr>
              <a:t>HR:ssä</a:t>
            </a:r>
            <a:r>
              <a:rPr lang="fi-FI" b="1" dirty="0" smtClean="0">
                <a:solidFill>
                  <a:srgbClr val="0070C0"/>
                </a:solidFill>
              </a:rPr>
              <a:t> lomakkeet luodaan jokaista arviointia varten</a:t>
            </a:r>
          </a:p>
          <a:p>
            <a:pPr marL="162900" indent="0">
              <a:buNone/>
            </a:pPr>
            <a:endParaRPr lang="fi-FI" b="1" dirty="0" smtClean="0">
              <a:solidFill>
                <a:srgbClr val="0070C0"/>
              </a:solidFill>
            </a:endParaRP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Kevään 2013 kierroksella ne luodaan keskitetysti henkilöstöpalveluissa</a:t>
            </a:r>
          </a:p>
          <a:p>
            <a:pPr lvl="1"/>
            <a:endParaRPr lang="fi-FI" b="1" dirty="0" smtClean="0">
              <a:solidFill>
                <a:srgbClr val="0070C0"/>
              </a:solidFill>
            </a:endParaRP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Kaikille kehityskeskustelu- ja  suoriutumisen arviointilomake</a:t>
            </a:r>
          </a:p>
          <a:p>
            <a:pPr lvl="1"/>
            <a:endParaRPr lang="fi-FI" b="1" dirty="0" smtClean="0">
              <a:solidFill>
                <a:srgbClr val="0070C0"/>
              </a:solidFill>
            </a:endParaRP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Vaativuuden arviointilomake vain jos vaativuustasoa ei ole vahvistettu</a:t>
            </a:r>
          </a:p>
          <a:p>
            <a:pPr lvl="1"/>
            <a:endParaRPr lang="fi-FI" b="1" dirty="0" smtClean="0">
              <a:solidFill>
                <a:srgbClr val="0070C0"/>
              </a:solidFill>
            </a:endParaRP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Jos tehtävä muuttunut, esimies pyytää luomaan henkilöstöpalveluja luomaan lomakkeen, pyynnöt osoitteeseen </a:t>
            </a:r>
            <a:r>
              <a:rPr lang="fi-FI" b="1" dirty="0" err="1" smtClean="0">
                <a:solidFill>
                  <a:srgbClr val="0070C0"/>
                </a:solidFill>
                <a:hlinkClick r:id="rId2"/>
              </a:rPr>
              <a:t>HR@oulu.fi</a:t>
            </a:r>
            <a:endParaRPr lang="fi-FI" b="1" dirty="0" smtClean="0">
              <a:solidFill>
                <a:srgbClr val="0070C0"/>
              </a:solidFill>
            </a:endParaRPr>
          </a:p>
          <a:p>
            <a:pPr lvl="1"/>
            <a:endParaRPr lang="fi-FI" b="1" dirty="0" smtClean="0">
              <a:solidFill>
                <a:srgbClr val="0070C0"/>
              </a:solidFill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2885682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535-C7E3-43A5-A649-48117E2CF2E2}" type="datetime1">
              <a:rPr lang="fi-FI" smtClean="0"/>
              <a:t>3.2.2013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TIEDEKUNTA TIEDEKUNTA / osasto osasto osaston osasto / Etuniminen Sukuniminen-Sukuniminen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944F-259C-44B6-806F-CE574CFF8D35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lomakkeet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162900" indent="0">
              <a:buNone/>
            </a:pPr>
            <a:r>
              <a:rPr lang="fi-FI" b="1" dirty="0">
                <a:solidFill>
                  <a:srgbClr val="0070C0"/>
                </a:solidFill>
              </a:rPr>
              <a:t>Kehityskeskustelulomake</a:t>
            </a:r>
            <a:endParaRPr lang="fi-FI" dirty="0">
              <a:solidFill>
                <a:srgbClr val="0070C0"/>
              </a:solidFill>
            </a:endParaRPr>
          </a:p>
          <a:p>
            <a:pPr lvl="1"/>
            <a:r>
              <a:rPr lang="fi-FI" dirty="0">
                <a:solidFill>
                  <a:srgbClr val="0070C0"/>
                </a:solidFill>
              </a:rPr>
              <a:t>yhteinen kaikille arviointijärjestelmille</a:t>
            </a:r>
          </a:p>
          <a:p>
            <a:pPr marL="162900" indent="0">
              <a:buNone/>
            </a:pPr>
            <a:r>
              <a:rPr lang="fi-FI" dirty="0">
                <a:solidFill>
                  <a:srgbClr val="0070C0"/>
                </a:solidFill>
              </a:rPr>
              <a:t> </a:t>
            </a:r>
          </a:p>
          <a:p>
            <a:pPr marL="162900" indent="0">
              <a:buNone/>
            </a:pPr>
            <a:r>
              <a:rPr lang="fi-FI" b="1" dirty="0">
                <a:solidFill>
                  <a:srgbClr val="0070C0"/>
                </a:solidFill>
              </a:rPr>
              <a:t>Opetus- ja tutkimushenkilöstön arviointijärjestelmä:</a:t>
            </a:r>
            <a:endParaRPr lang="fi-FI" dirty="0">
              <a:solidFill>
                <a:srgbClr val="0070C0"/>
              </a:solidFill>
            </a:endParaRPr>
          </a:p>
          <a:p>
            <a:pPr lvl="1"/>
            <a:r>
              <a:rPr lang="fi-FI" dirty="0">
                <a:solidFill>
                  <a:srgbClr val="0070C0"/>
                </a:solidFill>
              </a:rPr>
              <a:t>Vaativuuden arviointi OPHE 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Suoriutumisen arviointi OPHE</a:t>
            </a:r>
          </a:p>
          <a:p>
            <a:pPr marL="162900" indent="0">
              <a:buNone/>
            </a:pPr>
            <a:r>
              <a:rPr lang="fi-FI" dirty="0">
                <a:solidFill>
                  <a:srgbClr val="0070C0"/>
                </a:solidFill>
              </a:rPr>
              <a:t> </a:t>
            </a:r>
          </a:p>
          <a:p>
            <a:pPr marL="162900" indent="0">
              <a:buNone/>
            </a:pPr>
            <a:r>
              <a:rPr lang="fi-FI" b="1" dirty="0">
                <a:solidFill>
                  <a:srgbClr val="0070C0"/>
                </a:solidFill>
              </a:rPr>
              <a:t>Muun henkilöstön arviointijärjestelmä</a:t>
            </a:r>
            <a:r>
              <a:rPr lang="fi-FI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Vaativuuden arviointi MUHE 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Suoriutumisen arviointi MUHE </a:t>
            </a:r>
          </a:p>
          <a:p>
            <a:pPr marL="162900" indent="0">
              <a:buNone/>
            </a:pPr>
            <a:r>
              <a:rPr lang="fi-FI" dirty="0">
                <a:solidFill>
                  <a:srgbClr val="0070C0"/>
                </a:solidFill>
              </a:rPr>
              <a:t> </a:t>
            </a:r>
          </a:p>
          <a:p>
            <a:pPr marL="162900" indent="0">
              <a:buNone/>
            </a:pPr>
            <a:r>
              <a:rPr lang="fi-FI" b="1" dirty="0">
                <a:solidFill>
                  <a:srgbClr val="0070C0"/>
                </a:solidFill>
              </a:rPr>
              <a:t>Harjoittelukoulujen opettajien arviointijärjestelmä</a:t>
            </a:r>
            <a:endParaRPr lang="fi-FI" dirty="0">
              <a:solidFill>
                <a:srgbClr val="0070C0"/>
              </a:solidFill>
            </a:endParaRPr>
          </a:p>
          <a:p>
            <a:pPr lvl="1"/>
            <a:r>
              <a:rPr lang="fi-FI" dirty="0">
                <a:solidFill>
                  <a:srgbClr val="0070C0"/>
                </a:solidFill>
              </a:rPr>
              <a:t>Vaativuuden arviointi NKOPHE </a:t>
            </a:r>
          </a:p>
          <a:p>
            <a:pPr lvl="1"/>
            <a:r>
              <a:rPr lang="fi-FI" dirty="0">
                <a:solidFill>
                  <a:srgbClr val="0070C0"/>
                </a:solidFill>
              </a:rPr>
              <a:t>Suoriutumisen arviointi NKOPHE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584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pohja_OY">
  <a:themeElements>
    <a:clrScheme name="OY">
      <a:dk1>
        <a:srgbClr val="000000"/>
      </a:dk1>
      <a:lt1>
        <a:srgbClr val="FFFFFF"/>
      </a:lt1>
      <a:dk2>
        <a:srgbClr val="000000"/>
      </a:dk2>
      <a:lt2>
        <a:srgbClr val="8F8F8C"/>
      </a:lt2>
      <a:accent1>
        <a:srgbClr val="C7BD8A"/>
      </a:accent1>
      <a:accent2>
        <a:srgbClr val="B31B34"/>
      </a:accent2>
      <a:accent3>
        <a:srgbClr val="FFFFFF"/>
      </a:accent3>
      <a:accent4>
        <a:srgbClr val="000000"/>
      </a:accent4>
      <a:accent5>
        <a:srgbClr val="54401F"/>
      </a:accent5>
      <a:accent6>
        <a:srgbClr val="B31B34"/>
      </a:accent6>
      <a:hlink>
        <a:srgbClr val="1068A2"/>
      </a:hlink>
      <a:folHlink>
        <a:srgbClr val="4F8C0D"/>
      </a:folHlink>
    </a:clrScheme>
    <a:fontScheme name="O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3">
        <a:dk1>
          <a:srgbClr val="000000"/>
        </a:dk1>
        <a:lt1>
          <a:srgbClr val="FFFFFF"/>
        </a:lt1>
        <a:dk2>
          <a:srgbClr val="000000"/>
        </a:dk2>
        <a:lt2>
          <a:srgbClr val="8F8F8C"/>
        </a:lt2>
        <a:accent1>
          <a:srgbClr val="C7BD8A"/>
        </a:accent1>
        <a:accent2>
          <a:srgbClr val="B31B34"/>
        </a:accent2>
        <a:accent3>
          <a:srgbClr val="FFFFFF"/>
        </a:accent3>
        <a:accent4>
          <a:srgbClr val="000000"/>
        </a:accent4>
        <a:accent5>
          <a:srgbClr val="E0DBC4"/>
        </a:accent5>
        <a:accent6>
          <a:srgbClr val="A2172E"/>
        </a:accent6>
        <a:hlink>
          <a:srgbClr val="1068A2"/>
        </a:hlink>
        <a:folHlink>
          <a:srgbClr val="4F8C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tusivu ENG">
  <a:themeElements>
    <a:clrScheme name="1_vaaka 13">
      <a:dk1>
        <a:srgbClr val="000000"/>
      </a:dk1>
      <a:lt1>
        <a:srgbClr val="FFFFFF"/>
      </a:lt1>
      <a:dk2>
        <a:srgbClr val="000000"/>
      </a:dk2>
      <a:lt2>
        <a:srgbClr val="8F8F8C"/>
      </a:lt2>
      <a:accent1>
        <a:srgbClr val="C7BD8A"/>
      </a:accent1>
      <a:accent2>
        <a:srgbClr val="B31B34"/>
      </a:accent2>
      <a:accent3>
        <a:srgbClr val="FFFFFF"/>
      </a:accent3>
      <a:accent4>
        <a:srgbClr val="000000"/>
      </a:accent4>
      <a:accent5>
        <a:srgbClr val="E0DBC4"/>
      </a:accent5>
      <a:accent6>
        <a:srgbClr val="A2172E"/>
      </a:accent6>
      <a:hlink>
        <a:srgbClr val="1068A2"/>
      </a:hlink>
      <a:folHlink>
        <a:srgbClr val="4F8C0D"/>
      </a:folHlink>
    </a:clrScheme>
    <a:fontScheme name="University of Oul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3">
        <a:dk1>
          <a:srgbClr val="000000"/>
        </a:dk1>
        <a:lt1>
          <a:srgbClr val="FFFFFF"/>
        </a:lt1>
        <a:dk2>
          <a:srgbClr val="000000"/>
        </a:dk2>
        <a:lt2>
          <a:srgbClr val="8F8F8C"/>
        </a:lt2>
        <a:accent1>
          <a:srgbClr val="C7BD8A"/>
        </a:accent1>
        <a:accent2>
          <a:srgbClr val="B31B34"/>
        </a:accent2>
        <a:accent3>
          <a:srgbClr val="FFFFFF"/>
        </a:accent3>
        <a:accent4>
          <a:srgbClr val="000000"/>
        </a:accent4>
        <a:accent5>
          <a:srgbClr val="E0DBC4"/>
        </a:accent5>
        <a:accent6>
          <a:srgbClr val="A2172E"/>
        </a:accent6>
        <a:hlink>
          <a:srgbClr val="1068A2"/>
        </a:hlink>
        <a:folHlink>
          <a:srgbClr val="4F8C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vu FI">
  <a:themeElements>
    <a:clrScheme name="1_vaaka 13">
      <a:dk1>
        <a:srgbClr val="000000"/>
      </a:dk1>
      <a:lt1>
        <a:srgbClr val="FFFFFF"/>
      </a:lt1>
      <a:dk2>
        <a:srgbClr val="000000"/>
      </a:dk2>
      <a:lt2>
        <a:srgbClr val="8F8F8C"/>
      </a:lt2>
      <a:accent1>
        <a:srgbClr val="C7BD8A"/>
      </a:accent1>
      <a:accent2>
        <a:srgbClr val="B31B34"/>
      </a:accent2>
      <a:accent3>
        <a:srgbClr val="FFFFFF"/>
      </a:accent3>
      <a:accent4>
        <a:srgbClr val="000000"/>
      </a:accent4>
      <a:accent5>
        <a:srgbClr val="E0DBC4"/>
      </a:accent5>
      <a:accent6>
        <a:srgbClr val="A2172E"/>
      </a:accent6>
      <a:hlink>
        <a:srgbClr val="1068A2"/>
      </a:hlink>
      <a:folHlink>
        <a:srgbClr val="4F8C0D"/>
      </a:folHlink>
    </a:clrScheme>
    <a:fontScheme name="University of Oul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3">
        <a:dk1>
          <a:srgbClr val="000000"/>
        </a:dk1>
        <a:lt1>
          <a:srgbClr val="FFFFFF"/>
        </a:lt1>
        <a:dk2>
          <a:srgbClr val="000000"/>
        </a:dk2>
        <a:lt2>
          <a:srgbClr val="8F8F8C"/>
        </a:lt2>
        <a:accent1>
          <a:srgbClr val="C7BD8A"/>
        </a:accent1>
        <a:accent2>
          <a:srgbClr val="B31B34"/>
        </a:accent2>
        <a:accent3>
          <a:srgbClr val="FFFFFF"/>
        </a:accent3>
        <a:accent4>
          <a:srgbClr val="000000"/>
        </a:accent4>
        <a:accent5>
          <a:srgbClr val="E0DBC4"/>
        </a:accent5>
        <a:accent6>
          <a:srgbClr val="A2172E"/>
        </a:accent6>
        <a:hlink>
          <a:srgbClr val="1068A2"/>
        </a:hlink>
        <a:folHlink>
          <a:srgbClr val="4F8C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vu ENG">
  <a:themeElements>
    <a:clrScheme name="1_vaaka 13">
      <a:dk1>
        <a:srgbClr val="000000"/>
      </a:dk1>
      <a:lt1>
        <a:srgbClr val="FFFFFF"/>
      </a:lt1>
      <a:dk2>
        <a:srgbClr val="000000"/>
      </a:dk2>
      <a:lt2>
        <a:srgbClr val="8F8F8C"/>
      </a:lt2>
      <a:accent1>
        <a:srgbClr val="C7BD8A"/>
      </a:accent1>
      <a:accent2>
        <a:srgbClr val="B31B34"/>
      </a:accent2>
      <a:accent3>
        <a:srgbClr val="FFFFFF"/>
      </a:accent3>
      <a:accent4>
        <a:srgbClr val="000000"/>
      </a:accent4>
      <a:accent5>
        <a:srgbClr val="E0DBC4"/>
      </a:accent5>
      <a:accent6>
        <a:srgbClr val="A2172E"/>
      </a:accent6>
      <a:hlink>
        <a:srgbClr val="1068A2"/>
      </a:hlink>
      <a:folHlink>
        <a:srgbClr val="4F8C0D"/>
      </a:folHlink>
    </a:clrScheme>
    <a:fontScheme name="University of Oul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aka 13">
        <a:dk1>
          <a:srgbClr val="000000"/>
        </a:dk1>
        <a:lt1>
          <a:srgbClr val="FFFFFF"/>
        </a:lt1>
        <a:dk2>
          <a:srgbClr val="000000"/>
        </a:dk2>
        <a:lt2>
          <a:srgbClr val="8F8F8C"/>
        </a:lt2>
        <a:accent1>
          <a:srgbClr val="C7BD8A"/>
        </a:accent1>
        <a:accent2>
          <a:srgbClr val="B31B34"/>
        </a:accent2>
        <a:accent3>
          <a:srgbClr val="FFFFFF"/>
        </a:accent3>
        <a:accent4>
          <a:srgbClr val="000000"/>
        </a:accent4>
        <a:accent5>
          <a:srgbClr val="E0DBC4"/>
        </a:accent5>
        <a:accent6>
          <a:srgbClr val="A2172E"/>
        </a:accent6>
        <a:hlink>
          <a:srgbClr val="1068A2"/>
        </a:hlink>
        <a:folHlink>
          <a:srgbClr val="4F8C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PPT_pohja_OY</Template>
  <TotalTime>258</TotalTime>
  <Words>1482</Words>
  <Application>Microsoft Office PowerPoint</Application>
  <PresentationFormat>On-screen Show (4:3)</PresentationFormat>
  <Paragraphs>505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PPT_pohja_OY</vt:lpstr>
      <vt:lpstr>Etusivu ENG</vt:lpstr>
      <vt:lpstr>Sivu FI</vt:lpstr>
      <vt:lpstr>Sivu ENG</vt:lpstr>
      <vt:lpstr>Oletusrakenne</vt:lpstr>
      <vt:lpstr>Kehityskeskustelut ja ypj arvioinnit sap hr järjestelmässä</vt:lpstr>
      <vt:lpstr>Kehityskeskusteluprosessi </vt:lpstr>
      <vt:lpstr>Valmistautuminen arviointi- ja kehityskeskusteluun</vt:lpstr>
      <vt:lpstr>Valmistautuminen arviointi- ja kehityskeskusteluun</vt:lpstr>
      <vt:lpstr>Arvioinnin vaiheet</vt:lpstr>
      <vt:lpstr>Tekniset vaatimukset</vt:lpstr>
      <vt:lpstr>Järjestelmään nostettavat tiedot </vt:lpstr>
      <vt:lpstr>lomakkeet</vt:lpstr>
      <vt:lpstr>lomakkeet</vt:lpstr>
      <vt:lpstr>Työntekijän työpöytä</vt:lpstr>
      <vt:lpstr>Esimiehen työpöytä</vt:lpstr>
      <vt:lpstr>Esimiehen työpöytä</vt:lpstr>
      <vt:lpstr>Arviointiasiakirjan painikkeet</vt:lpstr>
      <vt:lpstr>Viimeinen asiakirja</vt:lpstr>
      <vt:lpstr>Hallinnolliset tiedot</vt:lpstr>
      <vt:lpstr>Työntekijän info </vt:lpstr>
      <vt:lpstr>Lomakkeiden avaaminen </vt:lpstr>
      <vt:lpstr>Lomakkeiden suodattaminen ja lajittelu</vt:lpstr>
      <vt:lpstr>Lomakkeiden suodattaminen ja lajittelu</vt:lpstr>
      <vt:lpstr>LOMAKKEIDEN YLLÄPITO JA ARVIOINTIPROSESSIN VAIHEET</vt:lpstr>
      <vt:lpstr>Kehityskeskustelulomake </vt:lpstr>
      <vt:lpstr>LOMAKKEIDEN YLLÄPITO JA ARVIOINTIPROSESSIN VAIHEET</vt:lpstr>
      <vt:lpstr>Kehityskeskustelulomakkeen hyväksyminen</vt:lpstr>
      <vt:lpstr>Työstä suoriutuminen muun henkilöstön järjestelmä </vt:lpstr>
      <vt:lpstr>Työstä suoriutuminen muun henkilöstö</vt:lpstr>
      <vt:lpstr>Osa-arvioijat/Suoriutumisen arviointi /MUHE </vt:lpstr>
      <vt:lpstr>Työstä suoriutuminen, OPHE</vt:lpstr>
      <vt:lpstr>Työstä suoriutuminen, OPHE</vt:lpstr>
      <vt:lpstr>Osa-arvioijat/Suoriutumisen arviointi/OPHE </vt:lpstr>
      <vt:lpstr>Tehtävän vaativuuden arviointi/MUHE </vt:lpstr>
      <vt:lpstr>Tehtävään vaativuuden arviointi/MUHE </vt:lpstr>
      <vt:lpstr>Tehtävään vaativuuden arviointi/MUHE </vt:lpstr>
      <vt:lpstr>Tehtävään vaativuuden arviointi/MUHE </vt:lpstr>
      <vt:lpstr>Tehtävään vaativuuden arviointi/OPHE </vt:lpstr>
      <vt:lpstr>Tehtävään vaativuuden arviointi/OPHE </vt:lpstr>
      <vt:lpstr>Tehtävään vaativuuden arviointi/OPHE</vt:lpstr>
      <vt:lpstr>Tehtävään vaativuuden arviointi/OPHE</vt:lpstr>
      <vt:lpstr>Työnantajapäätös</vt:lpstr>
      <vt:lpstr>   </vt:lpstr>
      <vt:lpstr>PowerPoint Presentation</vt:lpstr>
    </vt:vector>
  </TitlesOfParts>
  <Company>Oulun yliopisto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Riitta Karjalainen</dc:creator>
  <cp:lastModifiedBy>Riitta Karjalainen</cp:lastModifiedBy>
  <cp:revision>40</cp:revision>
  <cp:lastPrinted>2012-08-07T11:53:20Z</cp:lastPrinted>
  <dcterms:created xsi:type="dcterms:W3CDTF">2013-01-19T09:23:31Z</dcterms:created>
  <dcterms:modified xsi:type="dcterms:W3CDTF">2013-02-03T11:42:01Z</dcterms:modified>
</cp:coreProperties>
</file>