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sldIdLst>
    <p:sldId id="298" r:id="rId5"/>
    <p:sldId id="304" r:id="rId6"/>
    <p:sldId id="314" r:id="rId7"/>
    <p:sldId id="315" r:id="rId8"/>
    <p:sldId id="312" r:id="rId9"/>
    <p:sldId id="313" r:id="rId10"/>
  </p:sldIdLst>
  <p:sldSz cx="12192000" cy="6858000"/>
  <p:notesSz cx="9866313" cy="67357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8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fi-FI"/>
              <a:t>Kaavion otsikko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4808023275197356E-2"/>
          <c:y val="0.10222100033109684"/>
          <c:w val="0.72996754039130207"/>
          <c:h val="0.73031290918282588"/>
        </c:manualLayout>
      </c:layout>
      <c:barChart>
        <c:barDir val="col"/>
        <c:grouping val="clustered"/>
        <c:varyColors val="1"/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71946296"/>
        <c:axId val="128298776"/>
      </c:barChart>
      <c:catAx>
        <c:axId val="271946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12700"/>
        </c:spPr>
        <c:crossAx val="128298776"/>
        <c:crosses val="autoZero"/>
        <c:auto val="1"/>
        <c:lblAlgn val="ctr"/>
        <c:lblOffset val="100"/>
        <c:noMultiLvlLbl val="0"/>
      </c:catAx>
      <c:valAx>
        <c:axId val="128298776"/>
        <c:scaling>
          <c:orientation val="minMax"/>
        </c:scaling>
        <c:delete val="0"/>
        <c:axPos val="l"/>
        <c:majorGridlines>
          <c:spPr>
            <a:ln w="12700">
              <a:solidFill>
                <a:srgbClr val="67686A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12700"/>
        </c:spPr>
        <c:crossAx val="271946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solidFill>
            <a:schemeClr val="tx1"/>
          </a:solidFill>
        </a:defRPr>
      </a:pPr>
      <a:endParaRPr lang="fi-FI"/>
    </a:p>
  </c:txPr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0.02371</cdr:x>
      <cdr:y>0.10203</cdr:y>
    </cdr:from>
    <cdr:to>
      <cdr:x>0.94739</cdr:x>
      <cdr:y>0.84987</cdr:y>
    </cdr:to>
    <cdr:pic>
      <cdr:nvPicPr>
        <cdr:cNvPr id="2" name="Picture 1">
          <a:extLst xmlns:a="http://schemas.openxmlformats.org/drawingml/2006/main">
            <a:ext uri="{FF2B5EF4-FFF2-40B4-BE49-F238E27FC236}">
              <a16:creationId xmlns:a16="http://schemas.microsoft.com/office/drawing/2014/main" id="{91229777-926D-4D36-8540-D7F6F14973B3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2364" y="326968"/>
          <a:ext cx="3208434" cy="239645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tx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56765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81028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FB1627B-F87D-4D86-A018-67F083383A43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470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3A53309-2499-4312-8F11-25B603ED63C9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36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5C3165A7-8E67-48FC-BCFC-C205E33FC8A5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3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3F894C02-2BBB-46B0-94F7-BF4914EDA059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950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41DCA39-28C5-4861-8E78-AC0F7617CEF2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2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EB5D6A1C-D8FA-40C6-9B09-603A6E3B87CA}" type="datetime1">
              <a:rPr lang="fi-FI" smtClean="0"/>
              <a:t>18.11.2019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237189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10883693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88468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184739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904938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4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2436327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 5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 userDrawn="1"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</p:spTree>
    <p:extLst>
      <p:ext uri="{BB962C8B-B14F-4D97-AF65-F5344CB8AC3E}">
        <p14:creationId xmlns:p14="http://schemas.microsoft.com/office/powerpoint/2010/main" val="3792294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4201948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413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E776AA7-F53C-40F5-8F8E-0243FABD0140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5691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1B11A7D3-5B73-44CD-BCBD-0578135BDAD3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691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8367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4B8D8670-3257-4E23-88BA-283D0BF6F9BC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6018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ja graaf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6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30249044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6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3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1925608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B275E82-ADCD-4270-A94C-F0642414AC86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358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675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2731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graafi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9B275E82-ADCD-4270-A94C-F0642414AC86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13" hasCustomPrompt="1"/>
          </p:nvPr>
        </p:nvSpPr>
        <p:spPr>
          <a:xfrm>
            <a:off x="1566863" y="576263"/>
            <a:ext cx="4421187" cy="573225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kaavio</a:t>
            </a:r>
            <a:endParaRPr lang="en-US" dirty="0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1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0991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1195105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4163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2811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74730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7363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AF4AEC08-C9BA-4319-A0D4-1CF7081F26A9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45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 4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516696"/>
            <a:ext cx="11510962" cy="2634143"/>
          </a:xfrm>
        </p:spPr>
        <p:txBody>
          <a:bodyPr anchor="t" anchorCtr="0">
            <a:noAutofit/>
          </a:bodyPr>
          <a:lstStyle>
            <a:lvl1pPr algn="ctr">
              <a:defRPr sz="7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1313" y="5157192"/>
            <a:ext cx="11510962" cy="1018502"/>
          </a:xfrm>
        </p:spPr>
        <p:txBody>
          <a:bodyPr>
            <a:normAutofit/>
          </a:bodyPr>
          <a:lstStyle>
            <a:lvl1pPr marL="0" indent="0" algn="ctr"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Päivämäärä</a:t>
            </a:r>
            <a:r>
              <a:rPr lang="en-US" dirty="0"/>
              <a:t> &amp; </a:t>
            </a:r>
            <a:r>
              <a:rPr lang="en-US" dirty="0" err="1"/>
              <a:t>Esittäjä</a:t>
            </a:r>
            <a:endParaRPr lang="en-US" dirty="0"/>
          </a:p>
        </p:txBody>
      </p:sp>
      <p:grpSp>
        <p:nvGrpSpPr>
          <p:cNvPr id="5" name="Ryhmä 3"/>
          <p:cNvGrpSpPr/>
          <p:nvPr userDrawn="1"/>
        </p:nvGrpSpPr>
        <p:grpSpPr>
          <a:xfrm>
            <a:off x="4187555" y="730515"/>
            <a:ext cx="3795061" cy="1656183"/>
            <a:chOff x="2187936" y="908720"/>
            <a:chExt cx="2146016" cy="936532"/>
          </a:xfrm>
          <a:solidFill>
            <a:schemeClr val="accent2"/>
          </a:solidFill>
        </p:grpSpPr>
        <p:sp>
          <p:nvSpPr>
            <p:cNvPr id="6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274854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ve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F3E471A1-2089-4EAD-AA66-BEE880D6BE9A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  <p:sp>
        <p:nvSpPr>
          <p:cNvPr id="19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4142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01272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3">
    <p:bg>
      <p:bgPr>
        <a:solidFill>
          <a:srgbClr val="2340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1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0061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4">
    <p:bg>
      <p:bgPr>
        <a:solidFill>
          <a:srgbClr val="01A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2194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5">
    <p:bg>
      <p:bgPr>
        <a:solidFill>
          <a:srgbClr val="4BBC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93567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0" y="578840"/>
            <a:ext cx="10396361" cy="7130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F3E471A1-2089-4EAD-AA66-BEE880D6BE9A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5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28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1619076"/>
            <a:ext cx="10285412" cy="426999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15700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5624931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14D5394E-C853-4312-A3E7-959BAF5A46C0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3946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E0E32EC3-3728-440B-885E-7E7E0F64D9FF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2848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6B84ADE-9183-4202-AE2C-E4A19CEE6C29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75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8" name="Tekstiruutu 36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56222353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4084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FFE73D51-541B-4D8A-AD8E-5512394B0904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6762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6C80F80C-B939-4C9A-8EFE-C56D6BA19CA4}" type="datetime1">
              <a:rPr lang="fi-FI" smtClean="0"/>
              <a:pPr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10033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6C80F80C-B939-4C9A-8EFE-C56D6BA19CA4}" type="datetime1">
              <a:rPr lang="fi-FI" smtClean="0"/>
              <a:t>18.11.2019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r>
              <a:rPr lang="fi-FI"/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8462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6120232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384252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314583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9021724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8881249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 userDrawn="1"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06405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27847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8175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0869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 userDrawn="1"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 userDrawn="1"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 userDrawn="1"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 userDrawn="1"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7082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DE10481E-666C-4FF7-B137-5A9A5F208B28}" type="datetime1">
              <a:rPr lang="fi-FI" smtClean="0"/>
              <a:pPr/>
              <a:t>18.11.2019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r>
              <a:rPr lang="fi-FI"/>
              <a:t>Lisää tarvittaessa 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6" name="Tekstiruutu 25"/>
          <p:cNvSpPr txBox="1"/>
          <p:nvPr userDrawn="1"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bg1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48174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  <p:sldLayoutId id="2147483708" r:id="rId47"/>
    <p:sldLayoutId id="2147483709" r:id="rId48"/>
    <p:sldLayoutId id="2147483710" r:id="rId49"/>
    <p:sldLayoutId id="2147483711" r:id="rId50"/>
    <p:sldLayoutId id="2147483712" r:id="rId51"/>
    <p:sldLayoutId id="2147483713" r:id="rId52"/>
    <p:sldLayoutId id="2147483714" r:id="rId53"/>
    <p:sldLayoutId id="2147483715" r:id="rId54"/>
    <p:sldLayoutId id="2147483716" r:id="rId55"/>
    <p:sldLayoutId id="2147483717" r:id="rId56"/>
    <p:sldLayoutId id="2147483718" r:id="rId57"/>
    <p:sldLayoutId id="2147483719" r:id="rId58"/>
    <p:sldLayoutId id="2147483720" r:id="rId5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982">
          <p15:clr>
            <a:srgbClr val="F26B43"/>
          </p15:clr>
        </p15:guide>
        <p15:guide id="4" pos="855">
          <p15:clr>
            <a:srgbClr val="F26B43"/>
          </p15:clr>
        </p15:guide>
        <p15:guide id="5" pos="209">
          <p15:clr>
            <a:srgbClr val="F26B43"/>
          </p15:clr>
        </p15:guide>
        <p15:guide id="6" pos="3779">
          <p15:clr>
            <a:srgbClr val="F26B43"/>
          </p15:clr>
        </p15:guide>
        <p15:guide id="7" pos="3912">
          <p15:clr>
            <a:srgbClr val="F26B43"/>
          </p15:clr>
        </p15:guide>
        <p15:guide id="8" pos="74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tunnus@univ.yo.oulu.fi" TargetMode="External"/><Relationship Id="rId2" Type="http://schemas.openxmlformats.org/officeDocument/2006/relationships/hyperlink" Target="https://eforms.oulu.fi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FFB7EC1-C39C-4C2C-B278-8CD60E95A61D}"/>
              </a:ext>
            </a:extLst>
          </p:cNvPr>
          <p:cNvSpPr txBox="1">
            <a:spLocks/>
          </p:cNvSpPr>
          <p:nvPr/>
        </p:nvSpPr>
        <p:spPr>
          <a:xfrm>
            <a:off x="1884947" y="2538845"/>
            <a:ext cx="8839200" cy="11478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6000" dirty="0"/>
              <a:t>Sähköinen työsopimusesitys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CCD42717-BE4B-4934-B1D2-9CFC896A439B}"/>
              </a:ext>
            </a:extLst>
          </p:cNvPr>
          <p:cNvSpPr txBox="1">
            <a:spLocks/>
          </p:cNvSpPr>
          <p:nvPr/>
        </p:nvSpPr>
        <p:spPr>
          <a:xfrm>
            <a:off x="1828800" y="4773996"/>
            <a:ext cx="8534400" cy="180326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None/>
              <a:defRPr sz="3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Verdana" panose="020B0604030504040204" pitchFamily="34" charset="0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000" b="1" dirty="0"/>
              <a:t>Esimiehille</a:t>
            </a:r>
          </a:p>
          <a:p>
            <a:r>
              <a:rPr lang="fi-FI" sz="3400" u="sng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https://eforms.oulu.fi/</a:t>
            </a:r>
            <a:r>
              <a:rPr lang="fi-FI" sz="3400" u="sng" dirty="0">
                <a:solidFill>
                  <a:srgbClr val="002060"/>
                </a:solidFill>
              </a:rPr>
              <a:t> </a:t>
            </a:r>
          </a:p>
          <a:p>
            <a:r>
              <a:rPr lang="fi-FI" sz="3400" dirty="0">
                <a:solidFill>
                  <a:srgbClr val="002060"/>
                </a:solidFill>
              </a:rPr>
              <a:t>Käyttäjätunnuksen muoto: </a:t>
            </a:r>
            <a:r>
              <a:rPr lang="fi-FI" sz="34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ktunnus@univ.yo.oulu.fi</a:t>
            </a:r>
            <a:endParaRPr lang="fi-FI" sz="3400" dirty="0">
              <a:solidFill>
                <a:srgbClr val="002060"/>
              </a:solidFill>
            </a:endParaRPr>
          </a:p>
          <a:p>
            <a:r>
              <a:rPr lang="fi-FI" sz="3400" dirty="0">
                <a:solidFill>
                  <a:srgbClr val="002060"/>
                </a:solidFill>
              </a:rPr>
              <a:t>Chrome, Firefox, Edge</a:t>
            </a:r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15301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</p:spPr>
        <p:txBody>
          <a:bodyPr>
            <a:normAutofit/>
          </a:bodyPr>
          <a:lstStyle/>
          <a:p>
            <a:r>
              <a:rPr lang="fi-FI" sz="3600" dirty="0"/>
              <a:t>Lomakkeen työnkulku</a:t>
            </a:r>
          </a:p>
        </p:txBody>
      </p:sp>
      <p:graphicFrame>
        <p:nvGraphicFramePr>
          <p:cNvPr id="10" name="Sisällön paikkamerkk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257074"/>
              </p:ext>
            </p:extLst>
          </p:nvPr>
        </p:nvGraphicFramePr>
        <p:xfrm>
          <a:off x="7366082" y="1379537"/>
          <a:ext cx="3925499" cy="3712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76AA7-F53C-40F5-8F8E-0243FABD0140}" type="datetime1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01AEE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18.11.2019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01AEE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srgbClr val="01AEE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Lisää tarvittaessa alatunnisteteksti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9663BE-0A7D-4715-8D39-0EC59974DD85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01AEE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01AEE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Sisällön paikkamerkki 7">
            <a:extLst>
              <a:ext uri="{FF2B5EF4-FFF2-40B4-BE49-F238E27FC236}">
                <a16:creationId xmlns:a16="http://schemas.microsoft.com/office/drawing/2014/main" id="{5B8777C8-4491-4448-9A67-9ABAEA85D6AA}"/>
              </a:ext>
            </a:extLst>
          </p:cNvPr>
          <p:cNvSpPr txBox="1">
            <a:spLocks/>
          </p:cNvSpPr>
          <p:nvPr/>
        </p:nvSpPr>
        <p:spPr>
          <a:xfrm>
            <a:off x="1107113" y="2029420"/>
            <a:ext cx="5751513" cy="44073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60363" indent="-3603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‒"/>
              <a:defRPr sz="2050" b="1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Verdana" panose="020B0604030504040204" pitchFamily="34" charset="0"/>
              <a:buChar char="-"/>
              <a:defRPr sz="16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2pPr>
            <a:lvl3pPr marL="720725" indent="-360363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3pPr>
            <a:lvl4pPr marL="1073150" indent="-352425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4pPr>
            <a:lvl5pPr marL="1435100" indent="-36195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fi-FI" sz="1800" b="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dirty="0">
                <a:solidFill>
                  <a:srgbClr val="002060"/>
                </a:solidFill>
              </a:rPr>
              <a:t>Vain lähiesimiehillä oikeus aloittaa työsopimusesitys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dirty="0">
                <a:solidFill>
                  <a:srgbClr val="002060"/>
                </a:solidFill>
              </a:rPr>
              <a:t>Vain esityksen aloittaja voi liittää tiedostoja </a:t>
            </a:r>
            <a:br>
              <a:rPr lang="fi-FI" sz="1800" b="0" dirty="0">
                <a:solidFill>
                  <a:srgbClr val="002060"/>
                </a:solidFill>
              </a:rPr>
            </a:br>
            <a:r>
              <a:rPr lang="fi-FI" sz="1800" b="0" dirty="0">
                <a:solidFill>
                  <a:srgbClr val="002060"/>
                </a:solidFill>
              </a:rPr>
              <a:t>(</a:t>
            </a:r>
            <a:r>
              <a:rPr lang="fi-FI" sz="1800" b="0" dirty="0" err="1">
                <a:solidFill>
                  <a:srgbClr val="002060"/>
                </a:solidFill>
              </a:rPr>
              <a:t>max</a:t>
            </a:r>
            <a:r>
              <a:rPr lang="fi-FI" sz="1800" b="0" dirty="0">
                <a:solidFill>
                  <a:srgbClr val="002060"/>
                </a:solidFill>
              </a:rPr>
              <a:t>. 6 tiedostoa)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b="0" dirty="0">
                <a:solidFill>
                  <a:srgbClr val="002060"/>
                </a:solidFill>
              </a:rPr>
              <a:t>Jos tehtävä ollut Saimassa haettavana, mukaan valintamuistio ja Saimasta hakukuulutus, hakijan hakemus sekä hakijayhteenveto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b="0" dirty="0">
                <a:solidFill>
                  <a:srgbClr val="002060"/>
                </a:solidFill>
              </a:rPr>
              <a:t>Jos kyseessä uusi työntekijä, voit liittää mukaan jo tässä vaiheessa henkilötietolomakkeen ja verokortin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0" dirty="0">
                <a:solidFill>
                  <a:srgbClr val="002060"/>
                </a:solidFill>
              </a:rPr>
              <a:t>Lomakkeen lähettämisestä lähtee sähköpostiviesti seuraavalle käsittelijälle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800" b="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800" b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956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B2B2CB-6782-48D6-A948-21187872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202DE2-36C4-4F44-B489-930B5777E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Lisää tarvittaessa alatunnisteteksti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074B9-A532-472C-B282-8963DD4C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B9BEC-9337-41A4-ACA6-6679D35EA78F}"/>
              </a:ext>
            </a:extLst>
          </p:cNvPr>
          <p:cNvSpPr txBox="1"/>
          <p:nvPr/>
        </p:nvSpPr>
        <p:spPr>
          <a:xfrm>
            <a:off x="232610" y="845232"/>
            <a:ext cx="4618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DDB210-202E-40D7-A015-A7525607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3951" y="3574391"/>
            <a:ext cx="4618765" cy="31548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15AEBFC-B4DE-4F45-9245-97A6B0A79B4E}"/>
              </a:ext>
            </a:extLst>
          </p:cNvPr>
          <p:cNvSpPr txBox="1"/>
          <p:nvPr/>
        </p:nvSpPr>
        <p:spPr>
          <a:xfrm>
            <a:off x="1210479" y="3537981"/>
            <a:ext cx="44546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>
              <a:solidFill>
                <a:srgbClr val="002060"/>
              </a:solidFill>
            </a:endParaRPr>
          </a:p>
          <a:p>
            <a:endParaRPr lang="fi-FI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Jos </a:t>
            </a:r>
            <a:r>
              <a:rPr lang="fi-FI" u="sng" dirty="0">
                <a:solidFill>
                  <a:srgbClr val="002060"/>
                </a:solidFill>
              </a:rPr>
              <a:t>yksikön johtajana aloitat esityksen</a:t>
            </a:r>
            <a:r>
              <a:rPr lang="fi-FI" dirty="0">
                <a:solidFill>
                  <a:srgbClr val="002060"/>
                </a:solidFill>
              </a:rPr>
              <a:t>, prosessista poiketen avaa lomakkeen lopussa </a:t>
            </a:r>
            <a:r>
              <a:rPr lang="fi-FI" b="1" i="1" dirty="0">
                <a:solidFill>
                  <a:srgbClr val="002060"/>
                </a:solidFill>
              </a:rPr>
              <a:t>Lisätyökalut</a:t>
            </a:r>
            <a:r>
              <a:rPr lang="fi-FI" i="1" dirty="0">
                <a:solidFill>
                  <a:srgbClr val="002060"/>
                </a:solidFill>
              </a:rPr>
              <a:t> </a:t>
            </a:r>
            <a:r>
              <a:rPr lang="fi-FI" i="1" dirty="0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fi-FI" b="1" i="1" dirty="0">
                <a:solidFill>
                  <a:srgbClr val="002060"/>
                </a:solidFill>
                <a:sym typeface="Wingdings" panose="05000000000000000000" pitchFamily="2" charset="2"/>
              </a:rPr>
              <a:t>Henkilöstöpäällikön hyväksyntä </a:t>
            </a:r>
            <a:r>
              <a:rPr lang="fi-FI" dirty="0">
                <a:solidFill>
                  <a:srgbClr val="002060"/>
                </a:solidFill>
              </a:rPr>
              <a:t>ja valitse </a:t>
            </a:r>
            <a:r>
              <a:rPr lang="fi-FI" b="1" i="1" dirty="0">
                <a:solidFill>
                  <a:srgbClr val="002060"/>
                </a:solidFill>
              </a:rPr>
              <a:t>Seuraava käsittelijä</a:t>
            </a:r>
            <a:r>
              <a:rPr lang="fi-FI" b="1" dirty="0">
                <a:solidFill>
                  <a:srgbClr val="002060"/>
                </a:solidFill>
              </a:rPr>
              <a:t> </a:t>
            </a:r>
            <a:r>
              <a:rPr lang="fi-FI" dirty="0">
                <a:solidFill>
                  <a:srgbClr val="002060"/>
                </a:solidFill>
              </a:rPr>
              <a:t>-kenttään yksikkösi henkilöstöpäällikkö</a:t>
            </a:r>
          </a:p>
          <a:p>
            <a:endParaRPr lang="fi-FI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2752217-66B6-4510-B9D0-B3DC99FD0B91}"/>
              </a:ext>
            </a:extLst>
          </p:cNvPr>
          <p:cNvCxnSpPr>
            <a:cxnSpLocks/>
          </p:cNvCxnSpPr>
          <p:nvPr/>
        </p:nvCxnSpPr>
        <p:spPr>
          <a:xfrm>
            <a:off x="5618160" y="5278877"/>
            <a:ext cx="927461" cy="887089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951722-8284-447B-8983-24650968AD78}"/>
              </a:ext>
            </a:extLst>
          </p:cNvPr>
          <p:cNvCxnSpPr>
            <a:cxnSpLocks/>
          </p:cNvCxnSpPr>
          <p:nvPr/>
        </p:nvCxnSpPr>
        <p:spPr>
          <a:xfrm flipV="1">
            <a:off x="5618160" y="4506060"/>
            <a:ext cx="698655" cy="772817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Otsikko 1">
            <a:extLst>
              <a:ext uri="{FF2B5EF4-FFF2-40B4-BE49-F238E27FC236}">
                <a16:creationId xmlns:a16="http://schemas.microsoft.com/office/drawing/2014/main" id="{F6023F7C-A01E-4FFF-B45F-5E1C7CB5B5A3}"/>
              </a:ext>
            </a:extLst>
          </p:cNvPr>
          <p:cNvSpPr txBox="1">
            <a:spLocks/>
          </p:cNvSpPr>
          <p:nvPr/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Esityksen aloitus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D955B95-13A1-47F1-8BD6-F207EF8285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986" y="1332785"/>
            <a:ext cx="3555845" cy="1811468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4697FEA-478B-4891-A01C-4FD313AA9AFA}"/>
              </a:ext>
            </a:extLst>
          </p:cNvPr>
          <p:cNvSpPr txBox="1"/>
          <p:nvPr/>
        </p:nvSpPr>
        <p:spPr>
          <a:xfrm>
            <a:off x="3846136" y="1942010"/>
            <a:ext cx="68810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rgbClr val="002060"/>
                </a:solidFill>
              </a:rPr>
              <a:t>Jos yliopistolla ensimmäistä kertaa aloittava työntekijä tai yli vuosi edellisestä työsuhteesta, liitä esityksen mukaan henkilötietolomake, verokortti ja tarvittaessa laillistustodistus. Jos </a:t>
            </a:r>
            <a:r>
              <a:rPr lang="fi-FI" sz="1400" dirty="0" err="1">
                <a:solidFill>
                  <a:srgbClr val="002060"/>
                </a:solidFill>
              </a:rPr>
              <a:t>sijaistat</a:t>
            </a:r>
            <a:r>
              <a:rPr lang="fi-FI" sz="1400" dirty="0">
                <a:solidFill>
                  <a:srgbClr val="002060"/>
                </a:solidFill>
              </a:rPr>
              <a:t> esimiestä (olet myös itse esimies), tee esitys tällä valinnalla.</a:t>
            </a:r>
          </a:p>
          <a:p>
            <a:endParaRPr lang="fi-FI" sz="1400" dirty="0">
              <a:solidFill>
                <a:srgbClr val="002060"/>
              </a:solidFill>
            </a:endParaRPr>
          </a:p>
          <a:p>
            <a:r>
              <a:rPr lang="fi-FI" sz="1400" dirty="0">
                <a:solidFill>
                  <a:srgbClr val="002060"/>
                </a:solidFill>
              </a:rPr>
              <a:t>Määräaikaisuuden jatkot tai vakinaistaminen</a:t>
            </a:r>
          </a:p>
          <a:p>
            <a:endParaRPr lang="fi-FI" sz="1400" dirty="0">
              <a:solidFill>
                <a:srgbClr val="002060"/>
              </a:solidFill>
            </a:endParaRPr>
          </a:p>
          <a:p>
            <a:r>
              <a:rPr lang="fi-FI" sz="1400" dirty="0">
                <a:solidFill>
                  <a:srgbClr val="002060"/>
                </a:solidFill>
              </a:rPr>
              <a:t>Nimikkeen muutos</a:t>
            </a:r>
          </a:p>
          <a:p>
            <a:endParaRPr lang="fi-FI" sz="1600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E074876-B3A5-46FB-9F19-7DA8540FFFCD}"/>
              </a:ext>
            </a:extLst>
          </p:cNvPr>
          <p:cNvCxnSpPr>
            <a:cxnSpLocks/>
          </p:cNvCxnSpPr>
          <p:nvPr/>
        </p:nvCxnSpPr>
        <p:spPr>
          <a:xfrm flipH="1" flipV="1">
            <a:off x="2999876" y="2646948"/>
            <a:ext cx="878337" cy="497305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EF09EC4-87D7-45C7-86D2-7F829A04ED1C}"/>
              </a:ext>
            </a:extLst>
          </p:cNvPr>
          <p:cNvCxnSpPr>
            <a:cxnSpLocks/>
          </p:cNvCxnSpPr>
          <p:nvPr/>
        </p:nvCxnSpPr>
        <p:spPr>
          <a:xfrm flipH="1" flipV="1">
            <a:off x="3184361" y="2956515"/>
            <a:ext cx="693852" cy="58146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F0409E8-A9F4-4308-9A9F-30F1E58AA36B}"/>
              </a:ext>
            </a:extLst>
          </p:cNvPr>
          <p:cNvCxnSpPr>
            <a:cxnSpLocks/>
          </p:cNvCxnSpPr>
          <p:nvPr/>
        </p:nvCxnSpPr>
        <p:spPr>
          <a:xfrm flipH="1">
            <a:off x="2904302" y="2160780"/>
            <a:ext cx="941834" cy="220181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652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67308A-F98A-416A-8C04-0D00398B2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84B554-36B6-4A22-9E2A-5F41EACB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Lisää tarvittaessa alatunnisteteksti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B1429-250C-4AFD-8223-BB908792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45BFDB88-D79E-417D-B0BA-DECF954B4A35}"/>
              </a:ext>
            </a:extLst>
          </p:cNvPr>
          <p:cNvSpPr txBox="1">
            <a:spLocks/>
          </p:cNvSpPr>
          <p:nvPr/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dirty="0"/>
              <a:t>Huomioita esityksen täyttöön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3C280D-8452-4590-B056-B3F336DB2E23}"/>
              </a:ext>
            </a:extLst>
          </p:cNvPr>
          <p:cNvSpPr txBox="1"/>
          <p:nvPr/>
        </p:nvSpPr>
        <p:spPr>
          <a:xfrm>
            <a:off x="1123489" y="1524000"/>
            <a:ext cx="898303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002060"/>
                </a:solidFill>
              </a:rPr>
              <a:t>Jos tulee työsuhteen jatko henkilölle, joka on alun perin valittu tehtävään Saimassa </a:t>
            </a:r>
            <a:r>
              <a:rPr lang="fi-FI" dirty="0">
                <a:solidFill>
                  <a:srgbClr val="002060"/>
                </a:solidFill>
              </a:rPr>
              <a:t>avoinna olleen tehtävän kautta ja tehty valintamuistio</a:t>
            </a:r>
            <a:r>
              <a:rPr lang="fi-FI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fi-FI" dirty="0">
                <a:solidFill>
                  <a:srgbClr val="002060"/>
                </a:solidFill>
              </a:rPr>
              <a:t> </a:t>
            </a:r>
            <a:r>
              <a:rPr lang="fi-FI" dirty="0" err="1">
                <a:solidFill>
                  <a:srgbClr val="002060"/>
                </a:solidFill>
              </a:rPr>
              <a:t>SaimaID:tä</a:t>
            </a:r>
            <a:r>
              <a:rPr lang="fi-FI" dirty="0">
                <a:solidFill>
                  <a:srgbClr val="002060"/>
                </a:solidFill>
              </a:rPr>
              <a:t> ei merkitä työsuhteen jatkoon, koska tämä työsopimus ei enää liity edellisen työsopimuksen hakuun</a:t>
            </a:r>
          </a:p>
          <a:p>
            <a:endParaRPr lang="fi-FI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002060"/>
                </a:solidFill>
              </a:rPr>
              <a:t>Jos henkilö aloittaa kokoaikaisena, mutta on aluksi osittaisella hoitovapaalla </a:t>
            </a:r>
            <a:r>
              <a:rPr lang="fi-FI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fi-FI" dirty="0">
                <a:solidFill>
                  <a:srgbClr val="002060"/>
                </a:solidFill>
              </a:rPr>
              <a:t> merkitään kokoaikainen työsuhde ja laitetaan lisätietoihin että aloittaa osa-aikaisena. Työntekijä hakee </a:t>
            </a:r>
            <a:r>
              <a:rPr lang="fi-FI" dirty="0" err="1">
                <a:solidFill>
                  <a:srgbClr val="002060"/>
                </a:solidFill>
              </a:rPr>
              <a:t>Certia</a:t>
            </a:r>
            <a:r>
              <a:rPr lang="fi-FI" dirty="0">
                <a:solidFill>
                  <a:srgbClr val="002060"/>
                </a:solidFill>
              </a:rPr>
              <a:t>-portaalin </a:t>
            </a:r>
            <a:r>
              <a:rPr lang="fi-FI" dirty="0" err="1">
                <a:solidFill>
                  <a:srgbClr val="002060"/>
                </a:solidFill>
              </a:rPr>
              <a:t>työstävapautuslomakkeen</a:t>
            </a:r>
            <a:r>
              <a:rPr lang="fi-FI" dirty="0">
                <a:solidFill>
                  <a:srgbClr val="002060"/>
                </a:solidFill>
              </a:rPr>
              <a:t> kautta osittaisen hoitovapaan työsuhteen alkaessa.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Jos hanke on toisen tiedekunnan budjetissa, merkitse lisätietoihin</a:t>
            </a:r>
          </a:p>
        </p:txBody>
      </p:sp>
    </p:spTree>
    <p:extLst>
      <p:ext uri="{BB962C8B-B14F-4D97-AF65-F5344CB8AC3E}">
        <p14:creationId xmlns:p14="http://schemas.microsoft.com/office/powerpoint/2010/main" val="419837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B2B2CB-6782-48D6-A948-21187872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202DE2-36C4-4F44-B489-930B5777E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Lisää tarvittaessa alatunnisteteksti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074B9-A532-472C-B282-8963DD4C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B9BEC-9337-41A4-ACA6-6679D35EA78F}"/>
              </a:ext>
            </a:extLst>
          </p:cNvPr>
          <p:cNvSpPr txBox="1"/>
          <p:nvPr/>
        </p:nvSpPr>
        <p:spPr>
          <a:xfrm>
            <a:off x="1396205" y="1515979"/>
            <a:ext cx="440681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000" dirty="0">
              <a:solidFill>
                <a:srgbClr val="002060"/>
              </a:solidFill>
            </a:endParaRPr>
          </a:p>
          <a:p>
            <a:endParaRPr lang="fi-FI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Jos </a:t>
            </a:r>
            <a:r>
              <a:rPr lang="fi-FI" b="1" dirty="0">
                <a:solidFill>
                  <a:srgbClr val="002060"/>
                </a:solidFill>
              </a:rPr>
              <a:t>hyväksyt </a:t>
            </a:r>
            <a:r>
              <a:rPr lang="fi-FI" dirty="0">
                <a:solidFill>
                  <a:srgbClr val="002060"/>
                </a:solidFill>
              </a:rPr>
              <a:t>lähiesimiehen esityksen, valitse </a:t>
            </a:r>
            <a:r>
              <a:rPr lang="fi-FI" i="1" dirty="0">
                <a:solidFill>
                  <a:srgbClr val="002060"/>
                </a:solidFill>
              </a:rPr>
              <a:t>Tiedot hyväksytty </a:t>
            </a:r>
            <a:r>
              <a:rPr lang="fi-FI" dirty="0">
                <a:solidFill>
                  <a:srgbClr val="002060"/>
                </a:solidFill>
              </a:rPr>
              <a:t>ja </a:t>
            </a:r>
            <a:r>
              <a:rPr lang="fi-FI" i="1" dirty="0">
                <a:solidFill>
                  <a:srgbClr val="002060"/>
                </a:solidFill>
              </a:rPr>
              <a:t>Seuraava käsittelijä</a:t>
            </a:r>
            <a:r>
              <a:rPr lang="fi-FI" dirty="0">
                <a:solidFill>
                  <a:srgbClr val="002060"/>
                </a:solidFill>
              </a:rPr>
              <a:t>-kenttään yksikkösi henkilöstöpäällikkö</a:t>
            </a:r>
          </a:p>
          <a:p>
            <a:endParaRPr lang="fi-FI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2060"/>
                </a:solidFill>
              </a:rPr>
              <a:t>Jos </a:t>
            </a:r>
            <a:r>
              <a:rPr lang="fi-FI" b="1" dirty="0">
                <a:solidFill>
                  <a:srgbClr val="002060"/>
                </a:solidFill>
              </a:rPr>
              <a:t>pyydät </a:t>
            </a:r>
            <a:r>
              <a:rPr lang="fi-FI" dirty="0">
                <a:solidFill>
                  <a:srgbClr val="002060"/>
                </a:solidFill>
              </a:rPr>
              <a:t>lähiesimiestä tekemään esitykseen </a:t>
            </a:r>
            <a:r>
              <a:rPr lang="fi-FI" b="1" dirty="0">
                <a:solidFill>
                  <a:srgbClr val="002060"/>
                </a:solidFill>
              </a:rPr>
              <a:t>korjauksia, </a:t>
            </a:r>
            <a:r>
              <a:rPr lang="fi-FI" dirty="0">
                <a:solidFill>
                  <a:srgbClr val="002060"/>
                </a:solidFill>
              </a:rPr>
              <a:t>valitse </a:t>
            </a:r>
            <a:r>
              <a:rPr lang="fi-FI" i="1" dirty="0">
                <a:solidFill>
                  <a:srgbClr val="002060"/>
                </a:solidFill>
              </a:rPr>
              <a:t>Tiedoissa korjattavaa </a:t>
            </a:r>
            <a:r>
              <a:rPr lang="fi-FI" dirty="0">
                <a:solidFill>
                  <a:srgbClr val="002060"/>
                </a:solidFill>
              </a:rPr>
              <a:t>ja </a:t>
            </a:r>
            <a:r>
              <a:rPr lang="fi-FI" i="1" dirty="0">
                <a:solidFill>
                  <a:srgbClr val="002060"/>
                </a:solidFill>
              </a:rPr>
              <a:t>Seuraava käsittelijä-kenttään </a:t>
            </a:r>
            <a:r>
              <a:rPr lang="fi-FI" dirty="0">
                <a:solidFill>
                  <a:srgbClr val="002060"/>
                </a:solidFill>
              </a:rPr>
              <a:t>esityksen aloittanut lähiesimies (= alkuperäinen käsittelijä). </a:t>
            </a:r>
            <a:r>
              <a:rPr lang="fi-FI" b="1" dirty="0">
                <a:solidFill>
                  <a:srgbClr val="002060"/>
                </a:solidFill>
              </a:rPr>
              <a:t>Kirjaa toimenpidepyyntö </a:t>
            </a:r>
            <a:r>
              <a:rPr lang="fi-FI" i="1" dirty="0">
                <a:solidFill>
                  <a:srgbClr val="002060"/>
                </a:solidFill>
              </a:rPr>
              <a:t>Tiedoksi seuraavalle käsittelijälle</a:t>
            </a:r>
            <a:r>
              <a:rPr lang="fi-FI" dirty="0">
                <a:solidFill>
                  <a:srgbClr val="002060"/>
                </a:solidFill>
              </a:rPr>
              <a:t>-kenttään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446F97-35BC-4DFB-957D-2F4354CDB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458" y="2003597"/>
            <a:ext cx="3952875" cy="470535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2752217-66B6-4510-B9D0-B3DC99FD0B91}"/>
              </a:ext>
            </a:extLst>
          </p:cNvPr>
          <p:cNvCxnSpPr>
            <a:cxnSpLocks/>
          </p:cNvCxnSpPr>
          <p:nvPr/>
        </p:nvCxnSpPr>
        <p:spPr>
          <a:xfrm>
            <a:off x="5991726" y="3922295"/>
            <a:ext cx="737937" cy="118711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53728B9-7723-4251-8F56-12E46F4CDF8B}"/>
              </a:ext>
            </a:extLst>
          </p:cNvPr>
          <p:cNvCxnSpPr>
            <a:cxnSpLocks/>
          </p:cNvCxnSpPr>
          <p:nvPr/>
        </p:nvCxnSpPr>
        <p:spPr>
          <a:xfrm flipV="1">
            <a:off x="5991726" y="3027116"/>
            <a:ext cx="577516" cy="895179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69CCFB3-6918-4B7D-BA06-6D1C24B140B9}"/>
              </a:ext>
            </a:extLst>
          </p:cNvPr>
          <p:cNvCxnSpPr>
            <a:cxnSpLocks/>
          </p:cNvCxnSpPr>
          <p:nvPr/>
        </p:nvCxnSpPr>
        <p:spPr>
          <a:xfrm>
            <a:off x="5991726" y="3922295"/>
            <a:ext cx="577516" cy="264694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5" name="Otsikko 1">
            <a:extLst>
              <a:ext uri="{FF2B5EF4-FFF2-40B4-BE49-F238E27FC236}">
                <a16:creationId xmlns:a16="http://schemas.microsoft.com/office/drawing/2014/main" id="{32036B97-56B1-46CC-B54B-CC1FD5D379CF}"/>
              </a:ext>
            </a:extLst>
          </p:cNvPr>
          <p:cNvSpPr txBox="1">
            <a:spLocks/>
          </p:cNvSpPr>
          <p:nvPr/>
        </p:nvSpPr>
        <p:spPr>
          <a:xfrm>
            <a:off x="1451151" y="578840"/>
            <a:ext cx="6024470" cy="356532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dirty="0"/>
              <a:t>Yksikön johtajan hyväksyntä</a:t>
            </a:r>
          </a:p>
        </p:txBody>
      </p:sp>
    </p:spTree>
    <p:extLst>
      <p:ext uri="{BB962C8B-B14F-4D97-AF65-F5344CB8AC3E}">
        <p14:creationId xmlns:p14="http://schemas.microsoft.com/office/powerpoint/2010/main" val="425239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BF0E2-AFFD-4C0F-8E84-8937C64BD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0C099-9310-42B7-A12A-C3ED38375E3C}" type="datetime1">
              <a:rPr lang="fi-FI" smtClean="0"/>
              <a:t>18.11.2019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1B8E5-E599-47F9-9629-2704D7F9F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Lisää tarvittaessa alatunnisteteksti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60D9F-5FE0-47FB-8CDD-52B2EEDB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63BE-0A7D-4715-8D39-0EC59974DD85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7" name="Sisällön paikkamerkki 7">
            <a:extLst>
              <a:ext uri="{FF2B5EF4-FFF2-40B4-BE49-F238E27FC236}">
                <a16:creationId xmlns:a16="http://schemas.microsoft.com/office/drawing/2014/main" id="{550DB8F5-AD88-4EBF-B34C-65C48BD389E8}"/>
              </a:ext>
            </a:extLst>
          </p:cNvPr>
          <p:cNvSpPr txBox="1">
            <a:spLocks/>
          </p:cNvSpPr>
          <p:nvPr/>
        </p:nvSpPr>
        <p:spPr>
          <a:xfrm>
            <a:off x="1203157" y="1500815"/>
            <a:ext cx="4618765" cy="2775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0363" indent="-3603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Verdana" panose="020B0604030504040204" pitchFamily="34" charset="0"/>
              <a:buChar char="‒"/>
              <a:defRPr sz="2050" b="1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Verdana" panose="020B0604030504040204" pitchFamily="34" charset="0"/>
              <a:buChar char="-"/>
              <a:defRPr sz="16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2pPr>
            <a:lvl3pPr marL="720725" indent="-360363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3pPr>
            <a:lvl4pPr marL="1073150" indent="-352425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4pPr>
            <a:lvl5pPr marL="1435100" indent="-361950" algn="l" defTabSz="914400" rtl="0" eaLnBrk="1" latinLnBrk="0" hangingPunct="1">
              <a:lnSpc>
                <a:spcPct val="110000"/>
              </a:lnSpc>
              <a:spcBef>
                <a:spcPts val="0"/>
              </a:spcBef>
              <a:buFont typeface="Verdana" panose="020B0604030504040204" pitchFamily="34" charset="0"/>
              <a:buChar char="-"/>
              <a:defRPr sz="1400" b="0" kern="1200">
                <a:solidFill>
                  <a:srgbClr val="23408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fi-FI" sz="2000" b="0" dirty="0">
                <a:solidFill>
                  <a:srgbClr val="002060"/>
                </a:solidFill>
              </a:rPr>
              <a:t>Jos teet esityksen sisältöön muutoksia missään vaiheessa prosessia, </a:t>
            </a:r>
            <a:r>
              <a:rPr lang="fi-FI" sz="2000" dirty="0">
                <a:solidFill>
                  <a:srgbClr val="002060"/>
                </a:solidFill>
              </a:rPr>
              <a:t>kirjaathan tekemäsi muutokset </a:t>
            </a:r>
            <a:r>
              <a:rPr lang="fi-FI" sz="2000" b="0" i="1" dirty="0">
                <a:solidFill>
                  <a:srgbClr val="002060"/>
                </a:solidFill>
              </a:rPr>
              <a:t>Tiedoksi seuraavalle käsittelijälle </a:t>
            </a:r>
            <a:r>
              <a:rPr lang="fi-FI" sz="2000" b="0" dirty="0">
                <a:solidFill>
                  <a:srgbClr val="002060"/>
                </a:solidFill>
              </a:rPr>
              <a:t>-kenttään</a:t>
            </a:r>
            <a:r>
              <a:rPr lang="fi-FI" sz="1600" b="0" dirty="0">
                <a:solidFill>
                  <a:srgbClr val="002060"/>
                </a:solidFill>
              </a:rPr>
              <a:t>!</a:t>
            </a:r>
          </a:p>
          <a:p>
            <a:endParaRPr lang="fi-FI" sz="1600" dirty="0"/>
          </a:p>
          <a:p>
            <a:endParaRPr lang="fi-FI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F7C149-D328-4156-B807-974D8D6C0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343" y="1204614"/>
            <a:ext cx="4010025" cy="3990975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DFBBF3E-D7EB-4D34-8308-997436BC897A}"/>
              </a:ext>
            </a:extLst>
          </p:cNvPr>
          <p:cNvCxnSpPr>
            <a:cxnSpLocks/>
          </p:cNvCxnSpPr>
          <p:nvPr/>
        </p:nvCxnSpPr>
        <p:spPr>
          <a:xfrm>
            <a:off x="5261811" y="2975811"/>
            <a:ext cx="1267326" cy="453189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056487"/>
      </p:ext>
    </p:extLst>
  </p:cSld>
  <p:clrMapOvr>
    <a:masterClrMapping/>
  </p:clrMapOvr>
</p:sld>
</file>

<file path=ppt/theme/theme1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Oulu presentaatiomalli FI.potx" id="{FD93BE88-223C-4B11-92B6-DF81F7E9DABE}" vid="{4AEA9599-1EBA-4BA0-BDC6-9D6B3737975F}"/>
    </a:ext>
  </a:extLst>
</a:theme>
</file>

<file path=ppt/theme/themeOverride1.xml><?xml version="1.0" encoding="utf-8"?>
<a:themeOverride xmlns:a="http://schemas.openxmlformats.org/drawingml/2006/main">
  <a:clrScheme name="Oulu">
    <a:dk1>
      <a:sysClr val="windowText" lastClr="000000"/>
    </a:dk1>
    <a:lt1>
      <a:sysClr val="window" lastClr="FFFFFF"/>
    </a:lt1>
    <a:dk2>
      <a:srgbClr val="23408F"/>
    </a:dk2>
    <a:lt2>
      <a:srgbClr val="67686A"/>
    </a:lt2>
    <a:accent1>
      <a:srgbClr val="FF8900"/>
    </a:accent1>
    <a:accent2>
      <a:srgbClr val="FFF200"/>
    </a:accent2>
    <a:accent3>
      <a:srgbClr val="662D91"/>
    </a:accent3>
    <a:accent4>
      <a:srgbClr val="00AEEF"/>
    </a:accent4>
    <a:accent5>
      <a:srgbClr val="23408F"/>
    </a:accent5>
    <a:accent6>
      <a:srgbClr val="4BBCA9"/>
    </a:accent6>
    <a:hlink>
      <a:srgbClr val="0563C1"/>
    </a:hlink>
    <a:folHlink>
      <a:srgbClr val="954F7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17C36CCBC8B74180D43C64A33C9686" ma:contentTypeVersion="2" ma:contentTypeDescription="Create a new document." ma:contentTypeScope="" ma:versionID="17413cc1a75732417897e48b1fa0392b">
  <xsd:schema xmlns:xsd="http://www.w3.org/2001/XMLSchema" xmlns:xs="http://www.w3.org/2001/XMLSchema" xmlns:p="http://schemas.microsoft.com/office/2006/metadata/properties" xmlns:ns2="91367924-0514-4e91-9678-8169d2888d5c" targetNamespace="http://schemas.microsoft.com/office/2006/metadata/properties" ma:root="true" ma:fieldsID="8cbc1d55e0f0c49117e6daaa2c041d80" ns2:_="">
    <xsd:import namespace="91367924-0514-4e91-9678-8169d2888d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367924-0514-4e91-9678-8169d2888d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FA7120-AFAB-4FF3-9F25-698F23D13732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1367924-0514-4e91-9678-8169d2888d5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2E2A330-99F6-4C4F-B724-EF7C95576C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844C53-76FD-4917-9384-463C65FA88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367924-0514-4e91-9678-8169d2888d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11892</TotalTime>
  <Words>275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Oulun yliopisto</vt:lpstr>
      <vt:lpstr>PowerPoint Presentation</vt:lpstr>
      <vt:lpstr>Lomakkeen työnkulku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 Helppi</dc:creator>
  <cp:lastModifiedBy>Tiina Pääkkönen</cp:lastModifiedBy>
  <cp:revision>29</cp:revision>
  <cp:lastPrinted>2019-10-08T10:43:23Z</cp:lastPrinted>
  <dcterms:created xsi:type="dcterms:W3CDTF">2019-09-11T14:10:31Z</dcterms:created>
  <dcterms:modified xsi:type="dcterms:W3CDTF">2019-11-18T07:11:21Z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0x010100E117C36CCBC8B74180D43C64A33C9686</vt:lpwstr>
  </property>
</Properties>
</file>