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6" r:id="rId4"/>
    <p:sldId id="265" r:id="rId5"/>
    <p:sldId id="258" r:id="rId6"/>
    <p:sldId id="261" r:id="rId7"/>
    <p:sldId id="267" r:id="rId8"/>
    <p:sldId id="260" r:id="rId9"/>
    <p:sldId id="262" r:id="rId10"/>
  </p:sldIdLst>
  <p:sldSz cx="12192000" cy="6858000"/>
  <p:notesSz cx="6735763" cy="98663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92" d="100"/>
          <a:sy n="92" d="100"/>
        </p:scale>
        <p:origin x="-106" y="-3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i-FI"/>
          </a:p>
        </p:txBody>
      </p:sp>
      <p:sp>
        <p:nvSpPr>
          <p:cNvPr id="4" name="Date Placeholder 3"/>
          <p:cNvSpPr>
            <a:spLocks noGrp="1"/>
          </p:cNvSpPr>
          <p:nvPr>
            <p:ph type="dt" sz="half" idx="10"/>
          </p:nvPr>
        </p:nvSpPr>
        <p:spPr/>
        <p:txBody>
          <a:bodyPr/>
          <a:lstStyle/>
          <a:p>
            <a:fld id="{5332EFEC-45CC-4BF4-8E0A-D4EF51BC1538}" type="datetimeFigureOut">
              <a:rPr lang="fi-FI" smtClean="0"/>
              <a:t>9.2.2016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FD9625C-9AD8-45C8-8A0D-D9DB18DB6183}" type="slidenum">
              <a:rPr lang="fi-FI" smtClean="0"/>
              <a:t>‹#›</a:t>
            </a:fld>
            <a:endParaRPr lang="fi-FI"/>
          </a:p>
        </p:txBody>
      </p:sp>
    </p:spTree>
    <p:extLst>
      <p:ext uri="{BB962C8B-B14F-4D97-AF65-F5344CB8AC3E}">
        <p14:creationId xmlns:p14="http://schemas.microsoft.com/office/powerpoint/2010/main" val="3363605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5332EFEC-45CC-4BF4-8E0A-D4EF51BC1538}" type="datetimeFigureOut">
              <a:rPr lang="fi-FI" smtClean="0"/>
              <a:t>9.2.2016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FD9625C-9AD8-45C8-8A0D-D9DB18DB6183}" type="slidenum">
              <a:rPr lang="fi-FI" smtClean="0"/>
              <a:t>‹#›</a:t>
            </a:fld>
            <a:endParaRPr lang="fi-FI"/>
          </a:p>
        </p:txBody>
      </p:sp>
    </p:spTree>
    <p:extLst>
      <p:ext uri="{BB962C8B-B14F-4D97-AF65-F5344CB8AC3E}">
        <p14:creationId xmlns:p14="http://schemas.microsoft.com/office/powerpoint/2010/main" val="2538022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5332EFEC-45CC-4BF4-8E0A-D4EF51BC1538}" type="datetimeFigureOut">
              <a:rPr lang="fi-FI" smtClean="0"/>
              <a:t>9.2.2016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FD9625C-9AD8-45C8-8A0D-D9DB18DB6183}" type="slidenum">
              <a:rPr lang="fi-FI" smtClean="0"/>
              <a:t>‹#›</a:t>
            </a:fld>
            <a:endParaRPr lang="fi-FI"/>
          </a:p>
        </p:txBody>
      </p:sp>
    </p:spTree>
    <p:extLst>
      <p:ext uri="{BB962C8B-B14F-4D97-AF65-F5344CB8AC3E}">
        <p14:creationId xmlns:p14="http://schemas.microsoft.com/office/powerpoint/2010/main" val="76392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ullet">
    <p:spTree>
      <p:nvGrpSpPr>
        <p:cNvPr id="1" name=""/>
        <p:cNvGrpSpPr/>
        <p:nvPr/>
      </p:nvGrpSpPr>
      <p:grpSpPr>
        <a:xfrm>
          <a:off x="0" y="0"/>
          <a:ext cx="0" cy="0"/>
          <a:chOff x="0" y="0"/>
          <a:chExt cx="0" cy="0"/>
        </a:xfrm>
      </p:grpSpPr>
      <p:sp>
        <p:nvSpPr>
          <p:cNvPr id="16" name="Title Placeholder 4"/>
          <p:cNvSpPr>
            <a:spLocks noGrp="1"/>
          </p:cNvSpPr>
          <p:nvPr>
            <p:ph type="title"/>
          </p:nvPr>
        </p:nvSpPr>
        <p:spPr>
          <a:xfrm>
            <a:off x="397932" y="282575"/>
            <a:ext cx="11444715" cy="1143000"/>
          </a:xfrm>
          <a:prstGeom prst="rect">
            <a:avLst/>
          </a:prstGeom>
        </p:spPr>
        <p:txBody>
          <a:bodyPr/>
          <a:lstStyle>
            <a:lvl1pPr>
              <a:defRPr sz="3000" b="1" cap="all" baseline="0">
                <a:solidFill>
                  <a:schemeClr val="tx1"/>
                </a:solidFill>
              </a:defRPr>
            </a:lvl1pPr>
          </a:lstStyle>
          <a:p>
            <a:r>
              <a:rPr lang="en-US" noProof="0" smtClean="0"/>
              <a:t>Click to edit Master title style</a:t>
            </a:r>
            <a:endParaRPr lang="fi-FI" noProof="0" dirty="0"/>
          </a:p>
        </p:txBody>
      </p:sp>
      <p:sp>
        <p:nvSpPr>
          <p:cNvPr id="23" name="Content Placeholder 22"/>
          <p:cNvSpPr>
            <a:spLocks noGrp="1"/>
          </p:cNvSpPr>
          <p:nvPr>
            <p:ph sz="quarter" idx="13"/>
          </p:nvPr>
        </p:nvSpPr>
        <p:spPr>
          <a:xfrm>
            <a:off x="397932" y="1511300"/>
            <a:ext cx="11453285" cy="4318000"/>
          </a:xfrm>
        </p:spPr>
        <p:txBody>
          <a:bodyPr/>
          <a:lstStyle>
            <a:lvl1pPr indent="-180000">
              <a:defRPr/>
            </a:lvl1pPr>
            <a:lvl2pPr indent="-180000">
              <a:defRPr/>
            </a:lvl2pPr>
            <a:lvl3pPr indent="-180000">
              <a:defRPr/>
            </a:lvl3pPr>
            <a:lvl4pPr indent="-180000">
              <a:defRPr/>
            </a:lvl4pPr>
            <a:lvl5pPr indent="-180000">
              <a:defRPr/>
            </a:lvl5pPr>
          </a:lstStyle>
          <a:p>
            <a:pPr lvl="0"/>
            <a:r>
              <a:rPr lang="fi-FI" noProof="0" dirty="0" err="1" smtClean="0"/>
              <a:t>Click</a:t>
            </a:r>
            <a:r>
              <a:rPr lang="fi-FI" noProof="0" dirty="0" smtClean="0"/>
              <a:t> to </a:t>
            </a:r>
            <a:r>
              <a:rPr lang="fi-FI" noProof="0" dirty="0" err="1" smtClean="0"/>
              <a:t>edit</a:t>
            </a:r>
            <a:r>
              <a:rPr lang="fi-FI" noProof="0" dirty="0" smtClean="0"/>
              <a:t> </a:t>
            </a:r>
            <a:r>
              <a:rPr lang="fi-FI" noProof="0" dirty="0" err="1" smtClean="0"/>
              <a:t>Master</a:t>
            </a:r>
            <a:r>
              <a:rPr lang="fi-FI" noProof="0" dirty="0" smtClean="0"/>
              <a:t> </a:t>
            </a:r>
            <a:r>
              <a:rPr lang="fi-FI" noProof="0" dirty="0" err="1" smtClean="0"/>
              <a:t>text</a:t>
            </a:r>
            <a:r>
              <a:rPr lang="fi-FI" noProof="0" dirty="0" smtClean="0"/>
              <a:t> </a:t>
            </a:r>
            <a:r>
              <a:rPr lang="fi-FI" noProof="0" dirty="0" err="1" smtClean="0"/>
              <a:t>styles</a:t>
            </a:r>
            <a:endParaRPr lang="fi-FI" noProof="0" dirty="0" smtClean="0"/>
          </a:p>
          <a:p>
            <a:pPr lvl="1"/>
            <a:r>
              <a:rPr lang="fi-FI" noProof="0" dirty="0" smtClean="0"/>
              <a:t>Second </a:t>
            </a:r>
            <a:r>
              <a:rPr lang="fi-FI" noProof="0" dirty="0" err="1" smtClean="0"/>
              <a:t>level</a:t>
            </a:r>
            <a:endParaRPr lang="fi-FI" noProof="0" dirty="0" smtClean="0"/>
          </a:p>
          <a:p>
            <a:pPr lvl="2"/>
            <a:r>
              <a:rPr lang="fi-FI" noProof="0" dirty="0" smtClean="0"/>
              <a:t>Third </a:t>
            </a:r>
            <a:r>
              <a:rPr lang="fi-FI" noProof="0" dirty="0" err="1" smtClean="0"/>
              <a:t>level</a:t>
            </a:r>
            <a:endParaRPr lang="fi-FI" noProof="0" dirty="0" smtClean="0"/>
          </a:p>
          <a:p>
            <a:pPr lvl="3"/>
            <a:r>
              <a:rPr lang="fi-FI" noProof="0" dirty="0" err="1" smtClean="0"/>
              <a:t>Fourth</a:t>
            </a:r>
            <a:r>
              <a:rPr lang="fi-FI" noProof="0" dirty="0" smtClean="0"/>
              <a:t> </a:t>
            </a:r>
            <a:r>
              <a:rPr lang="fi-FI" noProof="0" dirty="0" err="1" smtClean="0"/>
              <a:t>level</a:t>
            </a:r>
            <a:endParaRPr lang="fi-FI" noProof="0" dirty="0" smtClean="0"/>
          </a:p>
          <a:p>
            <a:pPr lvl="4"/>
            <a:r>
              <a:rPr lang="fi-FI" noProof="0" dirty="0" err="1" smtClean="0"/>
              <a:t>Fifth</a:t>
            </a:r>
            <a:r>
              <a:rPr lang="fi-FI" noProof="0" dirty="0" smtClean="0"/>
              <a:t> </a:t>
            </a:r>
            <a:r>
              <a:rPr lang="fi-FI" noProof="0" dirty="0" err="1" smtClean="0"/>
              <a:t>level</a:t>
            </a:r>
            <a:endParaRPr lang="fi-FI" noProof="0" dirty="0"/>
          </a:p>
        </p:txBody>
      </p:sp>
      <p:sp>
        <p:nvSpPr>
          <p:cNvPr id="4" name="Date Placeholder 100"/>
          <p:cNvSpPr>
            <a:spLocks noGrp="1"/>
          </p:cNvSpPr>
          <p:nvPr>
            <p:ph type="dt" sz="half" idx="14"/>
          </p:nvPr>
        </p:nvSpPr>
        <p:spPr/>
        <p:txBody>
          <a:bodyPr/>
          <a:lstStyle>
            <a:lvl1pPr>
              <a:defRPr/>
            </a:lvl1pPr>
          </a:lstStyle>
          <a:p>
            <a:pPr>
              <a:defRPr/>
            </a:pPr>
            <a:fld id="{FF24EF16-CCCC-4141-9646-F0BD25A3B5A7}" type="datetime1">
              <a:rPr lang="fi-FI"/>
              <a:pPr>
                <a:defRPr/>
              </a:pPr>
              <a:t>9.2.2016</a:t>
            </a:fld>
            <a:endParaRPr lang="fi-FI" dirty="0"/>
          </a:p>
        </p:txBody>
      </p:sp>
      <p:sp>
        <p:nvSpPr>
          <p:cNvPr id="5" name="Footer Placeholder 3"/>
          <p:cNvSpPr>
            <a:spLocks noGrp="1"/>
          </p:cNvSpPr>
          <p:nvPr>
            <p:ph type="ftr" sz="quarter" idx="15"/>
          </p:nvPr>
        </p:nvSpPr>
        <p:spPr/>
        <p:txBody>
          <a:bodyPr/>
          <a:lstStyle>
            <a:lvl1pPr>
              <a:defRPr/>
            </a:lvl1pPr>
          </a:lstStyle>
          <a:p>
            <a:pPr>
              <a:defRPr/>
            </a:pPr>
            <a:r>
              <a:rPr lang="fi-FI"/>
              <a:t>TIEDEKUNTA TIEDEKUNTA / osasto osasto osaston osasto / Etuniminen Sukuniminen-Sukuniminen</a:t>
            </a:r>
            <a:endParaRPr lang="fi-FI" dirty="0"/>
          </a:p>
        </p:txBody>
      </p:sp>
      <p:sp>
        <p:nvSpPr>
          <p:cNvPr id="6" name="Slide Number Placeholder 4"/>
          <p:cNvSpPr>
            <a:spLocks noGrp="1"/>
          </p:cNvSpPr>
          <p:nvPr>
            <p:ph type="sldNum" sz="quarter" idx="16"/>
          </p:nvPr>
        </p:nvSpPr>
        <p:spPr/>
        <p:txBody>
          <a:bodyPr/>
          <a:lstStyle>
            <a:lvl1pPr>
              <a:defRPr/>
            </a:lvl1pPr>
          </a:lstStyle>
          <a:p>
            <a:pPr>
              <a:defRPr/>
            </a:pPr>
            <a:fld id="{F0B329C0-A9E3-4D23-B14C-C6E48C439D44}" type="slidenum">
              <a:rPr lang="fi-FI"/>
              <a:pPr>
                <a:defRPr/>
              </a:pPr>
              <a:t>‹#›</a:t>
            </a:fld>
            <a:endParaRPr lang="fi-FI" dirty="0"/>
          </a:p>
        </p:txBody>
      </p:sp>
    </p:spTree>
    <p:extLst>
      <p:ext uri="{BB962C8B-B14F-4D97-AF65-F5344CB8AC3E}">
        <p14:creationId xmlns:p14="http://schemas.microsoft.com/office/powerpoint/2010/main" val="2284068808"/>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5332EFEC-45CC-4BF4-8E0A-D4EF51BC1538}" type="datetimeFigureOut">
              <a:rPr lang="fi-FI" smtClean="0"/>
              <a:t>9.2.2016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FD9625C-9AD8-45C8-8A0D-D9DB18DB6183}" type="slidenum">
              <a:rPr lang="fi-FI" smtClean="0"/>
              <a:t>‹#›</a:t>
            </a:fld>
            <a:endParaRPr lang="fi-FI"/>
          </a:p>
        </p:txBody>
      </p:sp>
    </p:spTree>
    <p:extLst>
      <p:ext uri="{BB962C8B-B14F-4D97-AF65-F5344CB8AC3E}">
        <p14:creationId xmlns:p14="http://schemas.microsoft.com/office/powerpoint/2010/main" val="4175728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32EFEC-45CC-4BF4-8E0A-D4EF51BC1538}" type="datetimeFigureOut">
              <a:rPr lang="fi-FI" smtClean="0"/>
              <a:t>9.2.2016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FD9625C-9AD8-45C8-8A0D-D9DB18DB6183}" type="slidenum">
              <a:rPr lang="fi-FI" smtClean="0"/>
              <a:t>‹#›</a:t>
            </a:fld>
            <a:endParaRPr lang="fi-FI"/>
          </a:p>
        </p:txBody>
      </p:sp>
    </p:spTree>
    <p:extLst>
      <p:ext uri="{BB962C8B-B14F-4D97-AF65-F5344CB8AC3E}">
        <p14:creationId xmlns:p14="http://schemas.microsoft.com/office/powerpoint/2010/main" val="2458491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10"/>
          </p:nvPr>
        </p:nvSpPr>
        <p:spPr/>
        <p:txBody>
          <a:bodyPr/>
          <a:lstStyle/>
          <a:p>
            <a:fld id="{5332EFEC-45CC-4BF4-8E0A-D4EF51BC1538}" type="datetimeFigureOut">
              <a:rPr lang="fi-FI" smtClean="0"/>
              <a:t>9.2.2016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FD9625C-9AD8-45C8-8A0D-D9DB18DB6183}" type="slidenum">
              <a:rPr lang="fi-FI" smtClean="0"/>
              <a:t>‹#›</a:t>
            </a:fld>
            <a:endParaRPr lang="fi-FI"/>
          </a:p>
        </p:txBody>
      </p:sp>
    </p:spTree>
    <p:extLst>
      <p:ext uri="{BB962C8B-B14F-4D97-AF65-F5344CB8AC3E}">
        <p14:creationId xmlns:p14="http://schemas.microsoft.com/office/powerpoint/2010/main" val="482673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Date Placeholder 6"/>
          <p:cNvSpPr>
            <a:spLocks noGrp="1"/>
          </p:cNvSpPr>
          <p:nvPr>
            <p:ph type="dt" sz="half" idx="10"/>
          </p:nvPr>
        </p:nvSpPr>
        <p:spPr/>
        <p:txBody>
          <a:bodyPr/>
          <a:lstStyle/>
          <a:p>
            <a:fld id="{5332EFEC-45CC-4BF4-8E0A-D4EF51BC1538}" type="datetimeFigureOut">
              <a:rPr lang="fi-FI" smtClean="0"/>
              <a:t>9.2.2016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FFD9625C-9AD8-45C8-8A0D-D9DB18DB6183}" type="slidenum">
              <a:rPr lang="fi-FI" smtClean="0"/>
              <a:t>‹#›</a:t>
            </a:fld>
            <a:endParaRPr lang="fi-FI"/>
          </a:p>
        </p:txBody>
      </p:sp>
    </p:spTree>
    <p:extLst>
      <p:ext uri="{BB962C8B-B14F-4D97-AF65-F5344CB8AC3E}">
        <p14:creationId xmlns:p14="http://schemas.microsoft.com/office/powerpoint/2010/main" val="214421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5332EFEC-45CC-4BF4-8E0A-D4EF51BC1538}" type="datetimeFigureOut">
              <a:rPr lang="fi-FI" smtClean="0"/>
              <a:t>9.2.2016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FFD9625C-9AD8-45C8-8A0D-D9DB18DB6183}" type="slidenum">
              <a:rPr lang="fi-FI" smtClean="0"/>
              <a:t>‹#›</a:t>
            </a:fld>
            <a:endParaRPr lang="fi-FI"/>
          </a:p>
        </p:txBody>
      </p:sp>
    </p:spTree>
    <p:extLst>
      <p:ext uri="{BB962C8B-B14F-4D97-AF65-F5344CB8AC3E}">
        <p14:creationId xmlns:p14="http://schemas.microsoft.com/office/powerpoint/2010/main" val="299834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32EFEC-45CC-4BF4-8E0A-D4EF51BC1538}" type="datetimeFigureOut">
              <a:rPr lang="fi-FI" smtClean="0"/>
              <a:t>9.2.2016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FFD9625C-9AD8-45C8-8A0D-D9DB18DB6183}" type="slidenum">
              <a:rPr lang="fi-FI" smtClean="0"/>
              <a:t>‹#›</a:t>
            </a:fld>
            <a:endParaRPr lang="fi-FI"/>
          </a:p>
        </p:txBody>
      </p:sp>
    </p:spTree>
    <p:extLst>
      <p:ext uri="{BB962C8B-B14F-4D97-AF65-F5344CB8AC3E}">
        <p14:creationId xmlns:p14="http://schemas.microsoft.com/office/powerpoint/2010/main" val="526896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32EFEC-45CC-4BF4-8E0A-D4EF51BC1538}" type="datetimeFigureOut">
              <a:rPr lang="fi-FI" smtClean="0"/>
              <a:t>9.2.2016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FD9625C-9AD8-45C8-8A0D-D9DB18DB6183}" type="slidenum">
              <a:rPr lang="fi-FI" smtClean="0"/>
              <a:t>‹#›</a:t>
            </a:fld>
            <a:endParaRPr lang="fi-FI"/>
          </a:p>
        </p:txBody>
      </p:sp>
    </p:spTree>
    <p:extLst>
      <p:ext uri="{BB962C8B-B14F-4D97-AF65-F5344CB8AC3E}">
        <p14:creationId xmlns:p14="http://schemas.microsoft.com/office/powerpoint/2010/main" val="2258728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32EFEC-45CC-4BF4-8E0A-D4EF51BC1538}" type="datetimeFigureOut">
              <a:rPr lang="fi-FI" smtClean="0"/>
              <a:t>9.2.2016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FD9625C-9AD8-45C8-8A0D-D9DB18DB6183}" type="slidenum">
              <a:rPr lang="fi-FI" smtClean="0"/>
              <a:t>‹#›</a:t>
            </a:fld>
            <a:endParaRPr lang="fi-FI"/>
          </a:p>
        </p:txBody>
      </p:sp>
    </p:spTree>
    <p:extLst>
      <p:ext uri="{BB962C8B-B14F-4D97-AF65-F5344CB8AC3E}">
        <p14:creationId xmlns:p14="http://schemas.microsoft.com/office/powerpoint/2010/main" val="2083758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32EFEC-45CC-4BF4-8E0A-D4EF51BC1538}" type="datetimeFigureOut">
              <a:rPr lang="fi-FI" smtClean="0"/>
              <a:t>9.2.2016</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D9625C-9AD8-45C8-8A0D-D9DB18DB6183}" type="slidenum">
              <a:rPr lang="fi-FI" smtClean="0"/>
              <a:t>‹#›</a:t>
            </a:fld>
            <a:endParaRPr lang="fi-FI"/>
          </a:p>
        </p:txBody>
      </p:sp>
    </p:spTree>
    <p:extLst>
      <p:ext uri="{BB962C8B-B14F-4D97-AF65-F5344CB8AC3E}">
        <p14:creationId xmlns:p14="http://schemas.microsoft.com/office/powerpoint/2010/main" val="1473626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ka.fi/fi/tiedepoliittinen-toiminta/karikihankkeet/" TargetMode="External"/><Relationship Id="rId2" Type="http://schemas.openxmlformats.org/officeDocument/2006/relationships/hyperlink" Target="http://www.aka.fi/karkihank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tekes.fi/nyt/hakuajat-2016/challenge-finland-ratkaisee-ja-tekee-ongelmista-liiketoimintaa/"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https://www.lyyti.in/Challenge_Oulu_3730" TargetMode="External"/><Relationship Id="rId2" Type="http://schemas.openxmlformats.org/officeDocument/2006/relationships/hyperlink" Target="http://www.tekes.fi/nyt/hakuajat-2016/challenge-finland-ratkaisee-ja-tekee-ongelmista-liiketoimintaa/"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aka.fi/en/research-and-science-policy/key-project-funding-by-the-academy-of-finland/" TargetMode="External"/><Relationship Id="rId2" Type="http://schemas.openxmlformats.org/officeDocument/2006/relationships/hyperlink" Target="http://www.aka.fi/karkihank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tekes.fi/nyt/hakuajat-2016/challenge-finland-ratkaisee-ja-tekee-ongelmista-liiketoimintaa/"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s://www.lyyti.in/Challenge_Oulu_3730" TargetMode="External"/><Relationship Id="rId2" Type="http://schemas.openxmlformats.org/officeDocument/2006/relationships/hyperlink" Target="http://www.tekes.fi/nyt/hakuajat-2016/challenge-finland-ratkaisee-ja-tekee-ongelmista-liiketoiminta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9529" y="1419411"/>
            <a:ext cx="9144000" cy="3436471"/>
          </a:xfrm>
        </p:spPr>
        <p:txBody>
          <a:bodyPr>
            <a:noAutofit/>
          </a:bodyPr>
          <a:lstStyle/>
          <a:p>
            <a:r>
              <a:rPr lang="fi-FI" sz="4400" dirty="0"/>
              <a:t/>
            </a:r>
            <a:br>
              <a:rPr lang="fi-FI" sz="4400" dirty="0"/>
            </a:br>
            <a:r>
              <a:rPr lang="fi-FI" sz="4400" dirty="0" smtClean="0"/>
              <a:t>Suomen Akatemian kärkihankerahoitus</a:t>
            </a:r>
            <a:br>
              <a:rPr lang="fi-FI" sz="4400" dirty="0" smtClean="0"/>
            </a:br>
            <a:r>
              <a:rPr lang="fi-FI" sz="4400" dirty="0"/>
              <a:t/>
            </a:r>
            <a:br>
              <a:rPr lang="fi-FI" sz="4400" dirty="0"/>
            </a:br>
            <a:r>
              <a:rPr lang="fi-FI" sz="4400" dirty="0"/>
              <a:t>Tekes Challenge Finland </a:t>
            </a:r>
            <a:br>
              <a:rPr lang="fi-FI" sz="4400" dirty="0"/>
            </a:br>
            <a:r>
              <a:rPr lang="fi-FI" sz="4400" dirty="0" smtClean="0"/>
              <a:t/>
            </a:r>
            <a:br>
              <a:rPr lang="fi-FI" sz="4400" dirty="0" smtClean="0"/>
            </a:br>
            <a:endParaRPr lang="fi-FI" sz="4400" dirty="0"/>
          </a:p>
        </p:txBody>
      </p:sp>
    </p:spTree>
    <p:extLst>
      <p:ext uri="{BB962C8B-B14F-4D97-AF65-F5344CB8AC3E}">
        <p14:creationId xmlns:p14="http://schemas.microsoft.com/office/powerpoint/2010/main" val="42327038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i-FI" sz="3600" b="1" dirty="0" smtClean="0"/>
              <a:t>Suomen Akatemian kärkihankerahoitus  -”Tutkimuksella eteenpäin” –haku (ENNAKKOTIETOA)</a:t>
            </a:r>
            <a:br>
              <a:rPr lang="fi-FI" sz="3600" b="1" dirty="0" smtClean="0"/>
            </a:br>
            <a:endParaRPr lang="fi-FI" sz="3600" dirty="0"/>
          </a:p>
        </p:txBody>
      </p:sp>
      <p:sp>
        <p:nvSpPr>
          <p:cNvPr id="3" name="Content Placeholder 2"/>
          <p:cNvSpPr>
            <a:spLocks noGrp="1"/>
          </p:cNvSpPr>
          <p:nvPr>
            <p:ph idx="1"/>
          </p:nvPr>
        </p:nvSpPr>
        <p:spPr/>
        <p:txBody>
          <a:bodyPr>
            <a:normAutofit/>
          </a:bodyPr>
          <a:lstStyle/>
          <a:p>
            <a:r>
              <a:rPr lang="fi-FI" dirty="0"/>
              <a:t>V</a:t>
            </a:r>
            <a:r>
              <a:rPr lang="fi-FI" dirty="0" smtClean="0"/>
              <a:t>ahvistetaan korkeakoulujen ja elinkeinoelämän yhteistyötä innovaatioiden toteuttamiseksi</a:t>
            </a:r>
          </a:p>
          <a:p>
            <a:r>
              <a:rPr lang="fi-FI" dirty="0" smtClean="0"/>
              <a:t>Tavoitteena lisätä tutkimuksen yhteiskunnallista vaikuttavuutta</a:t>
            </a:r>
          </a:p>
          <a:p>
            <a:pPr marL="0" indent="0">
              <a:buNone/>
            </a:pPr>
            <a:r>
              <a:rPr lang="fi-FI" dirty="0"/>
              <a:t> </a:t>
            </a:r>
            <a:r>
              <a:rPr lang="fi-FI" dirty="0" smtClean="0"/>
              <a:t>  esim. voidaan </a:t>
            </a:r>
            <a:r>
              <a:rPr lang="fi-FI" dirty="0" err="1" smtClean="0"/>
              <a:t>pilotoida</a:t>
            </a:r>
            <a:r>
              <a:rPr lang="fi-FI" dirty="0" smtClean="0"/>
              <a:t> tai kokeilla eri tieteenalojen tutkimuksen </a:t>
            </a:r>
          </a:p>
          <a:p>
            <a:pPr marL="0" indent="0">
              <a:buNone/>
            </a:pPr>
            <a:r>
              <a:rPr lang="fi-FI" dirty="0"/>
              <a:t> </a:t>
            </a:r>
            <a:r>
              <a:rPr lang="fi-FI" dirty="0" smtClean="0"/>
              <a:t>  tuloksia käytännön olosuhteissa tai kehittää </a:t>
            </a:r>
            <a:r>
              <a:rPr lang="fi-FI" smtClean="0"/>
              <a:t>uusia toimintamalleja </a:t>
            </a:r>
            <a:endParaRPr lang="fi-FI" dirty="0" smtClean="0"/>
          </a:p>
          <a:p>
            <a:pPr marL="0" indent="0">
              <a:buNone/>
            </a:pPr>
            <a:r>
              <a:rPr lang="fi-FI" dirty="0"/>
              <a:t> </a:t>
            </a:r>
            <a:r>
              <a:rPr lang="fi-FI" dirty="0" smtClean="0"/>
              <a:t>  elinkeinoelämän, julkishallinnon tai kolmannen sektorin tarpeisiin</a:t>
            </a:r>
          </a:p>
          <a:p>
            <a:endParaRPr lang="fi-FI" dirty="0" smtClean="0"/>
          </a:p>
          <a:p>
            <a:endParaRPr lang="fi-FI" dirty="0" smtClean="0"/>
          </a:p>
          <a:p>
            <a:endParaRPr lang="fi-FI" dirty="0"/>
          </a:p>
        </p:txBody>
      </p:sp>
    </p:spTree>
    <p:extLst>
      <p:ext uri="{BB962C8B-B14F-4D97-AF65-F5344CB8AC3E}">
        <p14:creationId xmlns:p14="http://schemas.microsoft.com/office/powerpoint/2010/main" val="3953370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i-FI" sz="3600" b="1" dirty="0" smtClean="0"/>
              <a:t>Suomen Akatemian kärkihankerahoitus  -”Tutkimuksella eteenpäin” –haku (ENNAKKOTIETOA)</a:t>
            </a:r>
            <a:br>
              <a:rPr lang="fi-FI" sz="3600" b="1" dirty="0" smtClean="0"/>
            </a:br>
            <a:endParaRPr lang="fi-FI" sz="3600" dirty="0"/>
          </a:p>
        </p:txBody>
      </p:sp>
      <p:sp>
        <p:nvSpPr>
          <p:cNvPr id="3" name="Content Placeholder 2"/>
          <p:cNvSpPr>
            <a:spLocks noGrp="1"/>
          </p:cNvSpPr>
          <p:nvPr>
            <p:ph idx="1"/>
          </p:nvPr>
        </p:nvSpPr>
        <p:spPr/>
        <p:txBody>
          <a:bodyPr>
            <a:normAutofit/>
          </a:bodyPr>
          <a:lstStyle/>
          <a:p>
            <a:r>
              <a:rPr lang="fi-FI" dirty="0" smtClean="0"/>
              <a:t>Hakijana voi toimia tutkija, joka on toiminut Suomen Akatemian rahoittaman tutkimushankkeen vastuullisena johtajana vuonna 2015 ja/tai 2016 haun päättymiseen mennessä. Rahoitusta voivat hakea myös ne tutkijat, jotka ovat saaneet Suomen Akatemiaa vastaavan ulkomaisen tai kansainvälisen tutkimusrahoittajan rahoitusta vuonna 2015 ja/tai 2016 haun päättymiseen mennessä.</a:t>
            </a:r>
          </a:p>
          <a:p>
            <a:pPr marL="0" indent="0">
              <a:buNone/>
            </a:pPr>
            <a:r>
              <a:rPr lang="fi-FI" dirty="0"/>
              <a:t> </a:t>
            </a:r>
            <a:r>
              <a:rPr lang="fi-FI" dirty="0" smtClean="0"/>
              <a:t>  JA LISÄKSI:  tohtorintutkinnosta enintään 14 vuotta    (tutkintotodistus  </a:t>
            </a:r>
          </a:p>
          <a:p>
            <a:pPr marL="0" indent="0">
              <a:buNone/>
            </a:pPr>
            <a:r>
              <a:rPr lang="fi-FI" dirty="0"/>
              <a:t> </a:t>
            </a:r>
            <a:r>
              <a:rPr lang="fi-FI" dirty="0" smtClean="0"/>
              <a:t>  27.4.2002 – 27.4.1016)</a:t>
            </a:r>
          </a:p>
          <a:p>
            <a:endParaRPr lang="fi-FI" dirty="0" smtClean="0"/>
          </a:p>
          <a:p>
            <a:endParaRPr lang="fi-FI" dirty="0"/>
          </a:p>
        </p:txBody>
      </p:sp>
    </p:spTree>
    <p:extLst>
      <p:ext uri="{BB962C8B-B14F-4D97-AF65-F5344CB8AC3E}">
        <p14:creationId xmlns:p14="http://schemas.microsoft.com/office/powerpoint/2010/main" val="4969601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i-FI" sz="3600" b="1" dirty="0" smtClean="0"/>
              <a:t>Suomen Akatemian kärkihankerahoitus  -”Tutkimuksella eteenpäin” –haku (ENNAKKOTIETOA)</a:t>
            </a:r>
            <a:br>
              <a:rPr lang="fi-FI" sz="3600" b="1" dirty="0" smtClean="0"/>
            </a:br>
            <a:endParaRPr lang="fi-FI" sz="3600" b="1" dirty="0"/>
          </a:p>
        </p:txBody>
      </p:sp>
      <p:sp>
        <p:nvSpPr>
          <p:cNvPr id="3" name="Content Placeholder 2"/>
          <p:cNvSpPr>
            <a:spLocks noGrp="1"/>
          </p:cNvSpPr>
          <p:nvPr>
            <p:ph idx="1"/>
          </p:nvPr>
        </p:nvSpPr>
        <p:spPr/>
        <p:txBody>
          <a:bodyPr>
            <a:normAutofit/>
          </a:bodyPr>
          <a:lstStyle/>
          <a:p>
            <a:r>
              <a:rPr lang="fi-FI" dirty="0" smtClean="0"/>
              <a:t>Hakuaika </a:t>
            </a:r>
            <a:r>
              <a:rPr lang="fi-FI" dirty="0"/>
              <a:t>on </a:t>
            </a:r>
            <a:r>
              <a:rPr lang="fi-FI" dirty="0" err="1"/>
              <a:t>SA:n</a:t>
            </a:r>
            <a:r>
              <a:rPr lang="fi-FI" dirty="0"/>
              <a:t> huhtikuun haun yhteydessä ja päättyy 27.4.2016</a:t>
            </a:r>
            <a:r>
              <a:rPr lang="fi-FI" dirty="0" smtClean="0"/>
              <a:t>.</a:t>
            </a:r>
          </a:p>
          <a:p>
            <a:r>
              <a:rPr lang="fi-FI" dirty="0" smtClean="0"/>
              <a:t>Rahoitus </a:t>
            </a:r>
            <a:r>
              <a:rPr lang="fi-FI" dirty="0" err="1" smtClean="0"/>
              <a:t>max</a:t>
            </a:r>
            <a:r>
              <a:rPr lang="fi-FI" dirty="0" smtClean="0"/>
              <a:t> 300 000 €/hanke</a:t>
            </a:r>
          </a:p>
          <a:p>
            <a:endParaRPr lang="fi-FI" dirty="0"/>
          </a:p>
          <a:p>
            <a:pPr marL="0" indent="0">
              <a:buNone/>
            </a:pPr>
            <a:endParaRPr lang="fi-FI" dirty="0"/>
          </a:p>
          <a:p>
            <a:r>
              <a:rPr lang="fi-FI" dirty="0"/>
              <a:t>Infopäiviä ke. 15.3. klo 13-15, Helsinki (tapahtumasta on </a:t>
            </a:r>
            <a:r>
              <a:rPr lang="fi-FI" dirty="0" err="1"/>
              <a:t>webcast</a:t>
            </a:r>
            <a:r>
              <a:rPr lang="fi-FI" dirty="0"/>
              <a:t> ja tallenne löytyy tilaisuuden jälkeen verkosta </a:t>
            </a:r>
            <a:r>
              <a:rPr lang="fi-FI" u="sng" dirty="0" err="1">
                <a:hlinkClick r:id="rId2"/>
              </a:rPr>
              <a:t>www.aka.fi/karkihanke</a:t>
            </a:r>
            <a:r>
              <a:rPr lang="fi-FI" u="sng" dirty="0">
                <a:hlinkClick r:id="rId2"/>
              </a:rPr>
              <a:t>/</a:t>
            </a:r>
            <a:r>
              <a:rPr lang="fi-FI" dirty="0"/>
              <a:t>)</a:t>
            </a:r>
          </a:p>
          <a:p>
            <a:r>
              <a:rPr lang="fi-FI" dirty="0">
                <a:hlinkClick r:id="rId3"/>
              </a:rPr>
              <a:t>http://www.aka.fi/fi/tiedepoliittinen-toiminta/karikihankkeet</a:t>
            </a:r>
            <a:endParaRPr lang="fi-FI" dirty="0" smtClean="0"/>
          </a:p>
          <a:p>
            <a:endParaRPr lang="fi-FI" dirty="0"/>
          </a:p>
        </p:txBody>
      </p:sp>
    </p:spTree>
    <p:extLst>
      <p:ext uri="{BB962C8B-B14F-4D97-AF65-F5344CB8AC3E}">
        <p14:creationId xmlns:p14="http://schemas.microsoft.com/office/powerpoint/2010/main" val="2768347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z="3200" dirty="0" smtClean="0"/>
              <a:t>TEKES: Challenge </a:t>
            </a:r>
            <a:r>
              <a:rPr lang="fi-FI" sz="3200" dirty="0"/>
              <a:t>Finland kilpailu</a:t>
            </a:r>
            <a:br>
              <a:rPr lang="fi-FI" sz="3200" dirty="0"/>
            </a:br>
            <a:r>
              <a:rPr lang="fi-FI" sz="1400" dirty="0"/>
              <a:t>hakuaika 28.1.–29.3.2016</a:t>
            </a:r>
          </a:p>
        </p:txBody>
      </p:sp>
      <p:sp>
        <p:nvSpPr>
          <p:cNvPr id="3" name="Content Placeholder 2"/>
          <p:cNvSpPr>
            <a:spLocks noGrp="1"/>
          </p:cNvSpPr>
          <p:nvPr>
            <p:ph sz="quarter" idx="13"/>
          </p:nvPr>
        </p:nvSpPr>
        <p:spPr>
          <a:xfrm>
            <a:off x="628004" y="1511300"/>
            <a:ext cx="10773758" cy="4669692"/>
          </a:xfrm>
        </p:spPr>
        <p:txBody>
          <a:bodyPr>
            <a:normAutofit fontScale="92500" lnSpcReduction="10000"/>
          </a:bodyPr>
          <a:lstStyle/>
          <a:p>
            <a:r>
              <a:rPr lang="fi-FI" sz="2400" dirty="0" smtClean="0"/>
              <a:t>tarkoitettu </a:t>
            </a:r>
            <a:r>
              <a:rPr lang="fi-FI" sz="2400" dirty="0"/>
              <a:t>suomalaisille huippututkijoille ja yrityksille.</a:t>
            </a:r>
          </a:p>
          <a:p>
            <a:r>
              <a:rPr lang="fi-FI" sz="2400" dirty="0"/>
              <a:t>haetaan kaupallistettavia ratkaisuja merkittäviin ongelmiin.</a:t>
            </a:r>
          </a:p>
          <a:p>
            <a:r>
              <a:rPr lang="fi-FI" sz="2400" dirty="0"/>
              <a:t>vauhditetaan uusien suomalaisten vientituotteiden ja palvelujen löytämistä</a:t>
            </a:r>
            <a:r>
              <a:rPr lang="fi-FI" sz="2400" dirty="0" smtClean="0"/>
              <a:t>.</a:t>
            </a:r>
          </a:p>
          <a:p>
            <a:r>
              <a:rPr lang="fi-FI" sz="2400" dirty="0" smtClean="0"/>
              <a:t>2-vaiheinen: </a:t>
            </a:r>
            <a:r>
              <a:rPr lang="fi-FI" sz="2400" b="1" dirty="0" smtClean="0"/>
              <a:t>1-vaihe deadline 29.3.2016</a:t>
            </a:r>
            <a:r>
              <a:rPr lang="fi-FI" sz="2400" dirty="0" smtClean="0"/>
              <a:t> (tutkimusorganisaatioille), 2-vaihe 14.11.2016 (tutkimusorganisaatioiden </a:t>
            </a:r>
            <a:r>
              <a:rPr lang="fi-FI" sz="2400" dirty="0"/>
              <a:t>ja yritysten </a:t>
            </a:r>
            <a:r>
              <a:rPr lang="fi-FI" sz="2400" dirty="0" smtClean="0"/>
              <a:t>yhteisprojekteille) </a:t>
            </a:r>
          </a:p>
          <a:p>
            <a:r>
              <a:rPr lang="fi-FI" sz="2400" dirty="0" smtClean="0"/>
              <a:t>1-vaiheen hakemuksessa </a:t>
            </a:r>
            <a:r>
              <a:rPr lang="fi-FI" sz="2400" dirty="0"/>
              <a:t>määritellään alustavasti ongelma ja sen </a:t>
            </a:r>
            <a:r>
              <a:rPr lang="fi-FI" sz="2400" dirty="0" smtClean="0"/>
              <a:t>ratkaisumalli ja koko </a:t>
            </a:r>
            <a:r>
              <a:rPr lang="fi-FI" sz="2400" dirty="0" err="1" smtClean="0"/>
              <a:t>max</a:t>
            </a:r>
            <a:r>
              <a:rPr lang="fi-FI" sz="2400" dirty="0" smtClean="0"/>
              <a:t> </a:t>
            </a:r>
            <a:r>
              <a:rPr lang="fi-FI" sz="2400" smtClean="0"/>
              <a:t>100 000 € </a:t>
            </a:r>
            <a:r>
              <a:rPr lang="fi-FI" sz="2400" dirty="0" smtClean="0"/>
              <a:t>(Tekesin tukiosuus 70%)</a:t>
            </a:r>
            <a:endParaRPr lang="fi-FI" sz="2400" dirty="0"/>
          </a:p>
          <a:p>
            <a:r>
              <a:rPr lang="en-US" sz="2400" dirty="0" err="1"/>
              <a:t>Tekes</a:t>
            </a:r>
            <a:r>
              <a:rPr lang="en-US" sz="2400" dirty="0"/>
              <a:t> </a:t>
            </a:r>
            <a:r>
              <a:rPr lang="en-US" sz="2400" dirty="0" err="1"/>
              <a:t>järjestää</a:t>
            </a:r>
            <a:r>
              <a:rPr lang="en-US" sz="2400" dirty="0"/>
              <a:t> </a:t>
            </a:r>
            <a:r>
              <a:rPr lang="en-US" sz="2400" b="1" dirty="0" smtClean="0"/>
              <a:t>29.2.2016</a:t>
            </a:r>
            <a:r>
              <a:rPr lang="en-US" sz="2400" dirty="0"/>
              <a:t>  </a:t>
            </a:r>
            <a:r>
              <a:rPr lang="en-US" sz="2400" dirty="0" err="1"/>
              <a:t>infotilaisuuden</a:t>
            </a:r>
            <a:r>
              <a:rPr lang="en-US" sz="2400" dirty="0"/>
              <a:t> </a:t>
            </a:r>
            <a:r>
              <a:rPr lang="en-US" sz="2400" dirty="0" err="1"/>
              <a:t>tutkijoille</a:t>
            </a:r>
            <a:r>
              <a:rPr lang="en-US" sz="2400" dirty="0"/>
              <a:t> </a:t>
            </a:r>
            <a:r>
              <a:rPr lang="en-US" sz="2400" dirty="0" err="1"/>
              <a:t>ja</a:t>
            </a:r>
            <a:r>
              <a:rPr lang="en-US" sz="2400" dirty="0"/>
              <a:t> </a:t>
            </a:r>
            <a:r>
              <a:rPr lang="en-US" sz="2400" dirty="0" err="1"/>
              <a:t>yrityksille</a:t>
            </a:r>
            <a:r>
              <a:rPr lang="en-US" sz="2400" dirty="0"/>
              <a:t>. </a:t>
            </a:r>
            <a:r>
              <a:rPr lang="en-US" sz="2400" dirty="0" err="1"/>
              <a:t>Tilaisuuden</a:t>
            </a:r>
            <a:r>
              <a:rPr lang="en-US" sz="2400" dirty="0"/>
              <a:t> </a:t>
            </a:r>
            <a:r>
              <a:rPr lang="en-US" sz="2400" dirty="0" err="1"/>
              <a:t>yhteydessä</a:t>
            </a:r>
            <a:r>
              <a:rPr lang="en-US" sz="2400" dirty="0"/>
              <a:t> </a:t>
            </a:r>
            <a:r>
              <a:rPr lang="en-US" sz="2400" dirty="0" err="1"/>
              <a:t>rahoituksen</a:t>
            </a:r>
            <a:r>
              <a:rPr lang="en-US" sz="2400" dirty="0"/>
              <a:t> </a:t>
            </a:r>
            <a:r>
              <a:rPr lang="en-US" sz="2400" dirty="0" err="1"/>
              <a:t>hakijat</a:t>
            </a:r>
            <a:r>
              <a:rPr lang="en-US" sz="2400" dirty="0"/>
              <a:t> </a:t>
            </a:r>
            <a:r>
              <a:rPr lang="en-US" sz="2400" dirty="0" err="1"/>
              <a:t>voivat</a:t>
            </a:r>
            <a:r>
              <a:rPr lang="en-US" sz="2400" dirty="0"/>
              <a:t> </a:t>
            </a:r>
            <a:r>
              <a:rPr lang="en-US" sz="2400" dirty="0" err="1"/>
              <a:t>esitellä</a:t>
            </a:r>
            <a:r>
              <a:rPr lang="en-US" sz="2400" dirty="0"/>
              <a:t> </a:t>
            </a:r>
            <a:r>
              <a:rPr lang="en-US" sz="2400" dirty="0" err="1"/>
              <a:t>lyhyesti</a:t>
            </a:r>
            <a:r>
              <a:rPr lang="en-US" sz="2400" dirty="0"/>
              <a:t> (10 min) </a:t>
            </a:r>
            <a:r>
              <a:rPr lang="en-US" sz="2400" dirty="0" err="1"/>
              <a:t>alustavan</a:t>
            </a:r>
            <a:r>
              <a:rPr lang="en-US" sz="2400" dirty="0"/>
              <a:t> </a:t>
            </a:r>
            <a:r>
              <a:rPr lang="en-US" sz="2400" dirty="0" err="1"/>
              <a:t>ehdotuksen</a:t>
            </a:r>
            <a:r>
              <a:rPr lang="en-US" sz="2400" dirty="0"/>
              <a:t> </a:t>
            </a:r>
            <a:r>
              <a:rPr lang="en-US" sz="2400" dirty="0" err="1"/>
              <a:t>ratkaistavasta</a:t>
            </a:r>
            <a:r>
              <a:rPr lang="en-US" sz="2400" dirty="0"/>
              <a:t> </a:t>
            </a:r>
            <a:r>
              <a:rPr lang="en-US" sz="2400" dirty="0" err="1"/>
              <a:t>ongelmasta</a:t>
            </a:r>
            <a:r>
              <a:rPr lang="en-US" sz="2400" dirty="0"/>
              <a:t>, </a:t>
            </a:r>
            <a:r>
              <a:rPr lang="en-US" sz="2400" dirty="0" err="1"/>
              <a:t>ratkaisumallista</a:t>
            </a:r>
            <a:r>
              <a:rPr lang="en-US" sz="2400" dirty="0"/>
              <a:t> </a:t>
            </a:r>
            <a:r>
              <a:rPr lang="en-US" sz="2400" dirty="0" err="1"/>
              <a:t>ja</a:t>
            </a:r>
            <a:r>
              <a:rPr lang="en-US" sz="2400" dirty="0"/>
              <a:t> </a:t>
            </a:r>
            <a:r>
              <a:rPr lang="en-US" sz="2400" dirty="0" err="1"/>
              <a:t>tutkimusideasta</a:t>
            </a:r>
            <a:r>
              <a:rPr lang="en-US" sz="2400" dirty="0"/>
              <a:t> </a:t>
            </a:r>
            <a:r>
              <a:rPr lang="en-US" sz="2400" dirty="0" err="1"/>
              <a:t>Tekesille</a:t>
            </a:r>
            <a:r>
              <a:rPr lang="en-US" sz="2400" dirty="0"/>
              <a:t> </a:t>
            </a:r>
            <a:r>
              <a:rPr lang="en-US" sz="2400" dirty="0" err="1"/>
              <a:t>ja</a:t>
            </a:r>
            <a:r>
              <a:rPr lang="en-US" sz="2400" dirty="0"/>
              <a:t> </a:t>
            </a:r>
            <a:r>
              <a:rPr lang="en-US" sz="2400" dirty="0" err="1"/>
              <a:t>muille</a:t>
            </a:r>
            <a:r>
              <a:rPr lang="en-US" sz="2400" dirty="0"/>
              <a:t> </a:t>
            </a:r>
            <a:r>
              <a:rPr lang="en-US" sz="2400" dirty="0" err="1" smtClean="0"/>
              <a:t>osallistujille</a:t>
            </a:r>
            <a:r>
              <a:rPr lang="en-US" sz="2400" dirty="0" smtClean="0"/>
              <a:t> (</a:t>
            </a:r>
            <a:r>
              <a:rPr lang="en-US" sz="2400" dirty="0" err="1" smtClean="0"/>
              <a:t>ilmoittautuminen</a:t>
            </a:r>
            <a:r>
              <a:rPr lang="en-US" sz="2400" dirty="0" smtClean="0"/>
              <a:t> 23.2 </a:t>
            </a:r>
            <a:r>
              <a:rPr lang="en-US" sz="2400" dirty="0" err="1" smtClean="0"/>
              <a:t>mennessä</a:t>
            </a:r>
            <a:r>
              <a:rPr lang="en-US" sz="2400" dirty="0" smtClean="0"/>
              <a:t>).</a:t>
            </a:r>
          </a:p>
          <a:p>
            <a:r>
              <a:rPr lang="fi-FI" sz="2400" dirty="0" smtClean="0">
                <a:hlinkClick r:id="rId2"/>
              </a:rPr>
              <a:t>http</a:t>
            </a:r>
            <a:r>
              <a:rPr lang="fi-FI" sz="2400" dirty="0">
                <a:hlinkClick r:id="rId2"/>
              </a:rPr>
              <a:t>://www.tekes.fi/nyt/hakuajat-2016/challenge-finland-ratkaisee-ja-tekee-ongelmista-liiketoimintaa</a:t>
            </a:r>
            <a:r>
              <a:rPr lang="fi-FI" sz="2400" dirty="0" smtClean="0">
                <a:hlinkClick r:id="rId2"/>
              </a:rPr>
              <a:t>/</a:t>
            </a:r>
            <a:endParaRPr lang="fi-FI" sz="2400" dirty="0" smtClean="0"/>
          </a:p>
        </p:txBody>
      </p:sp>
      <p:sp>
        <p:nvSpPr>
          <p:cNvPr id="4" name="Date Placeholder 3"/>
          <p:cNvSpPr>
            <a:spLocks noGrp="1"/>
          </p:cNvSpPr>
          <p:nvPr>
            <p:ph type="dt" sz="half" idx="14"/>
          </p:nvPr>
        </p:nvSpPr>
        <p:spPr/>
        <p:txBody>
          <a:bodyPr/>
          <a:lstStyle/>
          <a:p>
            <a:pPr>
              <a:defRPr/>
            </a:pPr>
            <a:fld id="{FF24EF16-CCCC-4141-9646-F0BD25A3B5A7}" type="datetime1">
              <a:rPr lang="fi-FI" smtClean="0"/>
              <a:pPr>
                <a:defRPr/>
              </a:pPr>
              <a:t>9.2.2016</a:t>
            </a:fld>
            <a:endParaRPr lang="fi-FI" dirty="0"/>
          </a:p>
        </p:txBody>
      </p:sp>
      <p:sp>
        <p:nvSpPr>
          <p:cNvPr id="5" name="Footer Placeholder 4"/>
          <p:cNvSpPr>
            <a:spLocks noGrp="1"/>
          </p:cNvSpPr>
          <p:nvPr>
            <p:ph type="ftr" sz="quarter" idx="15"/>
          </p:nvPr>
        </p:nvSpPr>
        <p:spPr/>
        <p:txBody>
          <a:bodyPr/>
          <a:lstStyle/>
          <a:p>
            <a:pPr>
              <a:defRPr/>
            </a:pPr>
            <a:r>
              <a:rPr lang="fi-FI" smtClean="0"/>
              <a:t>TIEDEKUNTA TIEDEKUNTA / osasto osasto osaston osasto / Etuniminen Sukuniminen-Sukuniminen</a:t>
            </a:r>
            <a:endParaRPr lang="fi-FI" dirty="0"/>
          </a:p>
        </p:txBody>
      </p:sp>
      <p:sp>
        <p:nvSpPr>
          <p:cNvPr id="6" name="Slide Number Placeholder 5"/>
          <p:cNvSpPr>
            <a:spLocks noGrp="1"/>
          </p:cNvSpPr>
          <p:nvPr>
            <p:ph type="sldNum" sz="quarter" idx="16"/>
          </p:nvPr>
        </p:nvSpPr>
        <p:spPr/>
        <p:txBody>
          <a:bodyPr/>
          <a:lstStyle/>
          <a:p>
            <a:pPr>
              <a:defRPr/>
            </a:pPr>
            <a:fld id="{F0B329C0-A9E3-4D23-B14C-C6E48C439D44}" type="slidenum">
              <a:rPr lang="fi-FI" smtClean="0"/>
              <a:pPr>
                <a:defRPr/>
              </a:pPr>
              <a:t>5</a:t>
            </a:fld>
            <a:endParaRPr lang="fi-FI" dirty="0"/>
          </a:p>
        </p:txBody>
      </p:sp>
    </p:spTree>
    <p:extLst>
      <p:ext uri="{BB962C8B-B14F-4D97-AF65-F5344CB8AC3E}">
        <p14:creationId xmlns:p14="http://schemas.microsoft.com/office/powerpoint/2010/main" val="999884615"/>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107577"/>
            <a:ext cx="10515600" cy="1325563"/>
          </a:xfrm>
        </p:spPr>
        <p:txBody>
          <a:bodyPr>
            <a:normAutofit/>
          </a:bodyPr>
          <a:lstStyle/>
          <a:p>
            <a:r>
              <a:rPr lang="fi-FI" sz="3600" b="1" dirty="0" smtClean="0">
                <a:solidFill>
                  <a:schemeClr val="accent1">
                    <a:lumMod val="75000"/>
                  </a:schemeClr>
                </a:solidFill>
              </a:rPr>
              <a:t>Challenge Oulu – haastaa sinut ja tutkimusryhmäsi!</a:t>
            </a:r>
            <a:endParaRPr lang="fi-FI" sz="3600" b="1" dirty="0">
              <a:solidFill>
                <a:schemeClr val="accent1">
                  <a:lumMod val="75000"/>
                </a:schemeClr>
              </a:solidFill>
            </a:endParaRPr>
          </a:p>
        </p:txBody>
      </p:sp>
      <p:sp>
        <p:nvSpPr>
          <p:cNvPr id="3" name="Content Placeholder 2"/>
          <p:cNvSpPr>
            <a:spLocks noGrp="1"/>
          </p:cNvSpPr>
          <p:nvPr>
            <p:ph idx="1"/>
          </p:nvPr>
        </p:nvSpPr>
        <p:spPr>
          <a:xfrm>
            <a:off x="717177" y="885359"/>
            <a:ext cx="10515600" cy="5330170"/>
          </a:xfrm>
        </p:spPr>
        <p:txBody>
          <a:bodyPr>
            <a:noAutofit/>
          </a:bodyPr>
          <a:lstStyle/>
          <a:p>
            <a:r>
              <a:rPr lang="fi-FI" sz="2000" dirty="0" smtClean="0"/>
              <a:t>Tule pitchaamaan tutkimusideasi ja voita Tekesin Challenge Finland -hankevalmisteluun sparrausryhmän apu! Tilaisuus järjestetään </a:t>
            </a:r>
            <a:r>
              <a:rPr lang="fi-FI" sz="2000" b="1" dirty="0" smtClean="0"/>
              <a:t>22.2.2016 klo 9-11 Oulun yliopiston LS2:ssa</a:t>
            </a:r>
            <a:r>
              <a:rPr lang="fi-FI" sz="2000" dirty="0" smtClean="0"/>
              <a:t>.</a:t>
            </a:r>
          </a:p>
          <a:p>
            <a:r>
              <a:rPr lang="fi-FI" sz="2000" dirty="0" smtClean="0"/>
              <a:t>Tilaisuuden tavoitteena on </a:t>
            </a:r>
            <a:r>
              <a:rPr lang="fi-FI" sz="2000" dirty="0"/>
              <a:t>jalostaa Oulun yliopiston vahvimpia tutkimusideoita  Tekesin Challenge Finland-kilpailuun ja näin saada Tekesin uudesta rahoitushaasteesta voittoja kotiin!</a:t>
            </a:r>
          </a:p>
          <a:p>
            <a:r>
              <a:rPr lang="fi-FI" sz="2000" dirty="0" smtClean="0"/>
              <a:t>Oulun yliopiston pitchaus-tilaisuudessa saat suoraa palautetta kilpailun paneeliryhmän jäseniltä ja yleisöltä tutkimusideastasi. Tilaisuuteen kutsutaan myös yrityksiä, joten pitchauksen onnistuessa, voit löytää tutkimukseesi myös yrityskontakteja. </a:t>
            </a:r>
          </a:p>
          <a:p>
            <a:r>
              <a:rPr lang="fi-FI" sz="2000" dirty="0" smtClean="0"/>
              <a:t>Paneeli koostuu kokeneista tutkimuksen ja liiketoiminnan asiantuntijoista. </a:t>
            </a:r>
          </a:p>
          <a:p>
            <a:r>
              <a:rPr lang="fi-FI" sz="2000" dirty="0"/>
              <a:t>Pitchaus-aikaa on 10 </a:t>
            </a:r>
            <a:r>
              <a:rPr lang="fi-FI" sz="2000" dirty="0" smtClean="0"/>
              <a:t>minuuttia </a:t>
            </a:r>
            <a:r>
              <a:rPr lang="fi-FI" sz="2000" dirty="0"/>
              <a:t>ja tilaisuuteen on varattu </a:t>
            </a:r>
            <a:r>
              <a:rPr lang="fi-FI" sz="2000" dirty="0" smtClean="0"/>
              <a:t>aikaa kaksi tuntia</a:t>
            </a:r>
            <a:r>
              <a:rPr lang="fi-FI" sz="2000" dirty="0"/>
              <a:t>. </a:t>
            </a:r>
            <a:endParaRPr lang="fi-FI" sz="2000" dirty="0" smtClean="0"/>
          </a:p>
          <a:p>
            <a:r>
              <a:rPr lang="fi-FI" sz="2000" dirty="0" smtClean="0"/>
              <a:t>Ohjelma: </a:t>
            </a:r>
            <a:r>
              <a:rPr lang="en-US" sz="2000" dirty="0" smtClean="0"/>
              <a:t>9</a:t>
            </a:r>
            <a:r>
              <a:rPr lang="en-US" sz="2000" dirty="0"/>
              <a:t>:00 – 10:30  </a:t>
            </a:r>
            <a:r>
              <a:rPr lang="en-US" sz="2000" dirty="0" err="1" smtClean="0"/>
              <a:t>Pitchaus</a:t>
            </a:r>
            <a:r>
              <a:rPr lang="en-US" sz="2000" dirty="0" smtClean="0"/>
              <a:t>, 10</a:t>
            </a:r>
            <a:r>
              <a:rPr lang="en-US" sz="2000" dirty="0"/>
              <a:t>:30 – 11:00 </a:t>
            </a:r>
            <a:r>
              <a:rPr lang="fi-FI" sz="2000" dirty="0" smtClean="0"/>
              <a:t>Verkostoituminen</a:t>
            </a:r>
            <a:endParaRPr lang="fi-FI" sz="2000" dirty="0"/>
          </a:p>
          <a:p>
            <a:r>
              <a:rPr lang="fi-FI" sz="2000" dirty="0" smtClean="0"/>
              <a:t>Katso, soveltuuko tutkimuksesi Challenge Finland- kilpailuun: </a:t>
            </a:r>
            <a:r>
              <a:rPr lang="fi-FI" sz="2000" dirty="0" smtClean="0">
                <a:hlinkClick r:id="rId2"/>
              </a:rPr>
              <a:t>http://www.tekes.fi/nyt/hakuajat-2016/challenge-finland-ratkaisee-ja-tekee-ongelmista-liiketoimintaa/</a:t>
            </a:r>
            <a:r>
              <a:rPr lang="fi-FI" sz="2000" dirty="0" smtClean="0"/>
              <a:t>  </a:t>
            </a:r>
          </a:p>
          <a:p>
            <a:r>
              <a:rPr lang="fi-FI" sz="2000" dirty="0" smtClean="0"/>
              <a:t>Nopeat syövät hitaat! Ilmoittaudu heti jättämällä lyhyt abstakti ilmoittautumislomakkeeseen: </a:t>
            </a:r>
            <a:r>
              <a:rPr lang="en-US" sz="2000" dirty="0">
                <a:hlinkClick r:id="rId3"/>
              </a:rPr>
              <a:t>https://www.lyyti.in/Challenge_Oulu_3730</a:t>
            </a:r>
            <a:endParaRPr lang="fi-FI" sz="2000" dirty="0" smtClean="0"/>
          </a:p>
        </p:txBody>
      </p:sp>
    </p:spTree>
    <p:extLst>
      <p:ext uri="{BB962C8B-B14F-4D97-AF65-F5344CB8AC3E}">
        <p14:creationId xmlns:p14="http://schemas.microsoft.com/office/powerpoint/2010/main" val="3926722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Key project funding by the Academy of </a:t>
            </a:r>
            <a:r>
              <a:rPr lang="en-US" b="1" dirty="0" smtClean="0"/>
              <a:t>Finland</a:t>
            </a:r>
            <a:endParaRPr lang="fi-FI" dirty="0"/>
          </a:p>
        </p:txBody>
      </p:sp>
      <p:sp>
        <p:nvSpPr>
          <p:cNvPr id="3" name="Content Placeholder 2"/>
          <p:cNvSpPr>
            <a:spLocks noGrp="1"/>
          </p:cNvSpPr>
          <p:nvPr>
            <p:ph idx="1"/>
          </p:nvPr>
        </p:nvSpPr>
        <p:spPr/>
        <p:txBody>
          <a:bodyPr>
            <a:normAutofit fontScale="77500" lnSpcReduction="20000"/>
          </a:bodyPr>
          <a:lstStyle/>
          <a:p>
            <a:r>
              <a:rPr lang="en-US" dirty="0" smtClean="0"/>
              <a:t>It aims at </a:t>
            </a:r>
            <a:r>
              <a:rPr lang="en-US" dirty="0"/>
              <a:t>strengthening the cooperation between higher education institutions and business life to bring innovations to the </a:t>
            </a:r>
            <a:r>
              <a:rPr lang="en-US" dirty="0" smtClean="0"/>
              <a:t>market</a:t>
            </a:r>
          </a:p>
          <a:p>
            <a:r>
              <a:rPr lang="en-US" dirty="0"/>
              <a:t>The funding can be applied for by researchers who have been principal investigators for Academy-funded research projects in 2015 or by the end of the call in 2016. Also eligible are researchers who in 2015 or by the end of the call have received funding from a foreign or international funding agency similar to the Academy</a:t>
            </a:r>
            <a:r>
              <a:rPr lang="en-US" dirty="0" smtClean="0"/>
              <a:t>.</a:t>
            </a:r>
          </a:p>
          <a:p>
            <a:r>
              <a:rPr lang="en-US" dirty="0" smtClean="0"/>
              <a:t>The </a:t>
            </a:r>
            <a:r>
              <a:rPr lang="en-US" dirty="0"/>
              <a:t>applicant may also act as expatriate Finnish researchers </a:t>
            </a:r>
            <a:r>
              <a:rPr lang="en-US" dirty="0" smtClean="0"/>
              <a:t>repatriation</a:t>
            </a:r>
          </a:p>
          <a:p>
            <a:r>
              <a:rPr lang="en-US" dirty="0" smtClean="0"/>
              <a:t>Call </a:t>
            </a:r>
            <a:r>
              <a:rPr lang="en-US" dirty="0"/>
              <a:t>is set to open for application in connection with the Academy’s April 2016 </a:t>
            </a:r>
            <a:r>
              <a:rPr lang="en-US" dirty="0" smtClean="0"/>
              <a:t>call</a:t>
            </a:r>
          </a:p>
          <a:p>
            <a:r>
              <a:rPr lang="fi-FI" dirty="0" err="1" smtClean="0"/>
              <a:t>Information</a:t>
            </a:r>
            <a:r>
              <a:rPr lang="fi-FI" dirty="0" smtClean="0"/>
              <a:t> </a:t>
            </a:r>
            <a:r>
              <a:rPr lang="fi-FI" dirty="0" err="1" smtClean="0"/>
              <a:t>event</a:t>
            </a:r>
            <a:r>
              <a:rPr lang="fi-FI" dirty="0" smtClean="0"/>
              <a:t> </a:t>
            </a:r>
            <a:r>
              <a:rPr lang="fi-FI" dirty="0" err="1" smtClean="0"/>
              <a:t>Wed</a:t>
            </a:r>
            <a:r>
              <a:rPr lang="fi-FI" dirty="0" smtClean="0"/>
              <a:t> 15 </a:t>
            </a:r>
            <a:r>
              <a:rPr lang="fi-FI" dirty="0" err="1" smtClean="0"/>
              <a:t>March</a:t>
            </a:r>
            <a:r>
              <a:rPr lang="fi-FI" dirty="0" smtClean="0"/>
              <a:t> at </a:t>
            </a:r>
            <a:r>
              <a:rPr lang="fi-FI" dirty="0"/>
              <a:t>13-15, Helsinki </a:t>
            </a:r>
            <a:r>
              <a:rPr lang="fi-FI" dirty="0" smtClean="0"/>
              <a:t>(</a:t>
            </a:r>
            <a:r>
              <a:rPr lang="fi-FI" dirty="0" err="1" smtClean="0"/>
              <a:t>also</a:t>
            </a:r>
            <a:r>
              <a:rPr lang="fi-FI" dirty="0" smtClean="0"/>
              <a:t> </a:t>
            </a:r>
            <a:r>
              <a:rPr lang="fi-FI" dirty="0"/>
              <a:t>on </a:t>
            </a:r>
            <a:r>
              <a:rPr lang="fi-FI" dirty="0" err="1" smtClean="0"/>
              <a:t>webcast</a:t>
            </a:r>
            <a:r>
              <a:rPr lang="fi-FI" dirty="0" smtClean="0"/>
              <a:t>) </a:t>
            </a:r>
            <a:r>
              <a:rPr lang="fi-FI" u="sng" dirty="0">
                <a:hlinkClick r:id="rId2"/>
              </a:rPr>
              <a:t>www.aka.fi/karkihanke</a:t>
            </a:r>
            <a:r>
              <a:rPr lang="fi-FI" u="sng" dirty="0" smtClean="0">
                <a:hlinkClick r:id="rId2"/>
              </a:rPr>
              <a:t>/</a:t>
            </a:r>
            <a:endParaRPr lang="fi-FI" dirty="0"/>
          </a:p>
          <a:p>
            <a:r>
              <a:rPr lang="fi-FI" dirty="0" smtClean="0"/>
              <a:t>More </a:t>
            </a:r>
            <a:r>
              <a:rPr lang="fi-FI" dirty="0" err="1" smtClean="0"/>
              <a:t>information</a:t>
            </a:r>
            <a:endParaRPr lang="en-US" dirty="0" smtClean="0"/>
          </a:p>
          <a:p>
            <a:r>
              <a:rPr lang="fi-FI" dirty="0">
                <a:hlinkClick r:id="rId3"/>
              </a:rPr>
              <a:t>http://www.aka.fi/en/research-and-science-policy/key-project-funding-by-the-academy-of-finland</a:t>
            </a:r>
            <a:r>
              <a:rPr lang="fi-FI" dirty="0" smtClean="0">
                <a:hlinkClick r:id="rId3"/>
              </a:rPr>
              <a:t>/</a:t>
            </a:r>
            <a:endParaRPr lang="fi-FI" dirty="0" smtClean="0"/>
          </a:p>
          <a:p>
            <a:endParaRPr lang="fi-FI" dirty="0"/>
          </a:p>
        </p:txBody>
      </p:sp>
    </p:spTree>
    <p:extLst>
      <p:ext uri="{BB962C8B-B14F-4D97-AF65-F5344CB8AC3E}">
        <p14:creationId xmlns:p14="http://schemas.microsoft.com/office/powerpoint/2010/main" val="4211923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3200" dirty="0" smtClean="0"/>
              <a:t>TEKES: Challenge </a:t>
            </a:r>
            <a:r>
              <a:rPr lang="fi-FI" sz="3200" dirty="0"/>
              <a:t>Finland </a:t>
            </a:r>
            <a:r>
              <a:rPr lang="fi-FI" sz="3200" dirty="0" smtClean="0"/>
              <a:t>COMPETITION</a:t>
            </a:r>
            <a:r>
              <a:rPr lang="fi-FI" sz="3200" dirty="0"/>
              <a:t/>
            </a:r>
            <a:br>
              <a:rPr lang="fi-FI" sz="3200" dirty="0"/>
            </a:br>
            <a:r>
              <a:rPr lang="fi-FI" sz="3200" dirty="0"/>
              <a:t/>
            </a:r>
            <a:br>
              <a:rPr lang="fi-FI" sz="3200" dirty="0"/>
            </a:br>
            <a:r>
              <a:rPr lang="fi-FI" sz="1300" dirty="0" err="1" smtClean="0"/>
              <a:t>call</a:t>
            </a:r>
            <a:r>
              <a:rPr lang="fi-FI" sz="1300" dirty="0" smtClean="0"/>
              <a:t> </a:t>
            </a:r>
            <a:r>
              <a:rPr lang="fi-FI" sz="1400" dirty="0" smtClean="0"/>
              <a:t>open </a:t>
            </a:r>
            <a:r>
              <a:rPr lang="fi-FI" sz="1400" dirty="0"/>
              <a:t>28.1.–29.3.2016</a:t>
            </a:r>
          </a:p>
        </p:txBody>
      </p:sp>
      <p:sp>
        <p:nvSpPr>
          <p:cNvPr id="3" name="Content Placeholder 2"/>
          <p:cNvSpPr>
            <a:spLocks noGrp="1"/>
          </p:cNvSpPr>
          <p:nvPr>
            <p:ph sz="quarter" idx="13"/>
          </p:nvPr>
        </p:nvSpPr>
        <p:spPr>
          <a:xfrm>
            <a:off x="628004" y="1511300"/>
            <a:ext cx="10773758" cy="4669692"/>
          </a:xfrm>
        </p:spPr>
        <p:txBody>
          <a:bodyPr>
            <a:normAutofit lnSpcReduction="10000"/>
          </a:bodyPr>
          <a:lstStyle/>
          <a:p>
            <a:r>
              <a:rPr lang="fi-FI" sz="2400" dirty="0" smtClean="0"/>
              <a:t>for </a:t>
            </a:r>
            <a:r>
              <a:rPr lang="fi-FI" sz="2400" dirty="0" err="1"/>
              <a:t>F</a:t>
            </a:r>
            <a:r>
              <a:rPr lang="fi-FI" sz="2400" dirty="0" err="1" smtClean="0"/>
              <a:t>innish</a:t>
            </a:r>
            <a:r>
              <a:rPr lang="fi-FI" sz="2400" dirty="0" smtClean="0"/>
              <a:t> top </a:t>
            </a:r>
            <a:r>
              <a:rPr lang="fi-FI" sz="2400" dirty="0" err="1" smtClean="0"/>
              <a:t>researchers</a:t>
            </a:r>
            <a:r>
              <a:rPr lang="fi-FI" sz="2400" dirty="0" smtClean="0"/>
              <a:t> and </a:t>
            </a:r>
            <a:r>
              <a:rPr lang="fi-FI" sz="2400" dirty="0" err="1" smtClean="0"/>
              <a:t>companies</a:t>
            </a:r>
            <a:endParaRPr lang="fi-FI" sz="2400" dirty="0"/>
          </a:p>
          <a:p>
            <a:r>
              <a:rPr lang="fi-FI" sz="2400" dirty="0" err="1" smtClean="0"/>
              <a:t>seeking</a:t>
            </a:r>
            <a:r>
              <a:rPr lang="fi-FI" sz="2400" dirty="0" smtClean="0"/>
              <a:t> for </a:t>
            </a:r>
            <a:r>
              <a:rPr lang="fi-FI" sz="2400" dirty="0" err="1" smtClean="0"/>
              <a:t>commercializeable</a:t>
            </a:r>
            <a:r>
              <a:rPr lang="fi-FI" sz="2400" dirty="0" smtClean="0"/>
              <a:t> </a:t>
            </a:r>
            <a:r>
              <a:rPr lang="fi-FI" sz="2400" dirty="0" err="1" smtClean="0"/>
              <a:t>solutions</a:t>
            </a:r>
            <a:r>
              <a:rPr lang="fi-FI" sz="2400" dirty="0" smtClean="0"/>
              <a:t> for </a:t>
            </a:r>
            <a:r>
              <a:rPr lang="fi-FI" sz="2400" dirty="0" err="1" smtClean="0"/>
              <a:t>significant</a:t>
            </a:r>
            <a:r>
              <a:rPr lang="fi-FI" sz="2400" dirty="0" smtClean="0"/>
              <a:t> </a:t>
            </a:r>
            <a:r>
              <a:rPr lang="fi-FI" sz="2400" dirty="0" err="1" smtClean="0"/>
              <a:t>problems</a:t>
            </a:r>
            <a:endParaRPr lang="fi-FI" sz="2400" dirty="0"/>
          </a:p>
          <a:p>
            <a:r>
              <a:rPr lang="fi-FI" sz="2400" dirty="0" err="1"/>
              <a:t>b</a:t>
            </a:r>
            <a:r>
              <a:rPr lang="fi-FI" sz="2400" dirty="0" err="1" smtClean="0"/>
              <a:t>oosting</a:t>
            </a:r>
            <a:r>
              <a:rPr lang="fi-FI" sz="2400" dirty="0" smtClean="0"/>
              <a:t> </a:t>
            </a:r>
            <a:r>
              <a:rPr lang="fi-FI" sz="2400" dirty="0" err="1" smtClean="0"/>
              <a:t>new</a:t>
            </a:r>
            <a:r>
              <a:rPr lang="fi-FI" sz="2400" dirty="0" smtClean="0"/>
              <a:t> </a:t>
            </a:r>
            <a:r>
              <a:rPr lang="fi-FI" sz="2400" dirty="0" err="1" smtClean="0"/>
              <a:t>Finnish</a:t>
            </a:r>
            <a:r>
              <a:rPr lang="fi-FI" sz="2400" dirty="0" smtClean="0"/>
              <a:t> </a:t>
            </a:r>
            <a:r>
              <a:rPr lang="fi-FI" sz="2400" dirty="0" err="1" smtClean="0"/>
              <a:t>export</a:t>
            </a:r>
            <a:r>
              <a:rPr lang="fi-FI" sz="2400" dirty="0" smtClean="0"/>
              <a:t> products and </a:t>
            </a:r>
            <a:r>
              <a:rPr lang="fi-FI" sz="2400" dirty="0" err="1" smtClean="0"/>
              <a:t>services</a:t>
            </a:r>
            <a:endParaRPr lang="fi-FI" sz="2400" dirty="0" smtClean="0"/>
          </a:p>
          <a:p>
            <a:r>
              <a:rPr lang="fi-FI" sz="2400" b="1" dirty="0" smtClean="0"/>
              <a:t>2-stage </a:t>
            </a:r>
            <a:r>
              <a:rPr lang="fi-FI" sz="2400" b="1" dirty="0" err="1" smtClean="0"/>
              <a:t>call</a:t>
            </a:r>
            <a:r>
              <a:rPr lang="fi-FI" sz="2400" b="1" dirty="0" smtClean="0"/>
              <a:t>:  1-stage deadline for </a:t>
            </a:r>
            <a:r>
              <a:rPr lang="fi-FI" sz="2400" b="1" dirty="0" err="1" smtClean="0"/>
              <a:t>research</a:t>
            </a:r>
            <a:r>
              <a:rPr lang="fi-FI" sz="2400" b="1" dirty="0" smtClean="0"/>
              <a:t> </a:t>
            </a:r>
            <a:r>
              <a:rPr lang="fi-FI" sz="2400" b="1" dirty="0" err="1" smtClean="0"/>
              <a:t>organisations</a:t>
            </a:r>
            <a:r>
              <a:rPr lang="fi-FI" sz="2400" b="1" dirty="0" smtClean="0"/>
              <a:t> </a:t>
            </a:r>
            <a:r>
              <a:rPr lang="fi-FI" sz="2400" b="1" dirty="0" err="1" smtClean="0"/>
              <a:t>March</a:t>
            </a:r>
            <a:r>
              <a:rPr lang="fi-FI" sz="2400" b="1" dirty="0" smtClean="0"/>
              <a:t> 29 2016 </a:t>
            </a:r>
            <a:r>
              <a:rPr lang="fi-FI" sz="2400" dirty="0" smtClean="0"/>
              <a:t>(</a:t>
            </a:r>
            <a:r>
              <a:rPr lang="fi-FI" sz="2400" dirty="0" err="1" smtClean="0"/>
              <a:t>second</a:t>
            </a:r>
            <a:r>
              <a:rPr lang="fi-FI" sz="2400" dirty="0" smtClean="0"/>
              <a:t> </a:t>
            </a:r>
            <a:r>
              <a:rPr lang="fi-FI" sz="2400" dirty="0" err="1" smtClean="0"/>
              <a:t>stage</a:t>
            </a:r>
            <a:r>
              <a:rPr lang="fi-FI" sz="2400" dirty="0" smtClean="0"/>
              <a:t> for </a:t>
            </a:r>
            <a:r>
              <a:rPr lang="fi-FI" sz="2400" dirty="0" err="1" smtClean="0"/>
              <a:t>co-operatiopn</a:t>
            </a:r>
            <a:r>
              <a:rPr lang="fi-FI" sz="2400" dirty="0" smtClean="0"/>
              <a:t> </a:t>
            </a:r>
            <a:r>
              <a:rPr lang="fi-FI" sz="2400" dirty="0" err="1" smtClean="0"/>
              <a:t>projects</a:t>
            </a:r>
            <a:r>
              <a:rPr lang="fi-FI" sz="2400" dirty="0" smtClean="0"/>
              <a:t> </a:t>
            </a:r>
            <a:r>
              <a:rPr lang="fi-FI" sz="2400" dirty="0" err="1" smtClean="0"/>
              <a:t>with</a:t>
            </a:r>
            <a:r>
              <a:rPr lang="fi-FI" sz="2400" dirty="0" smtClean="0"/>
              <a:t> </a:t>
            </a:r>
            <a:r>
              <a:rPr lang="fi-FI" sz="2400" dirty="0" err="1" smtClean="0"/>
              <a:t>companies</a:t>
            </a:r>
            <a:r>
              <a:rPr lang="fi-FI" sz="2400" dirty="0" smtClean="0"/>
              <a:t> November 14 2016)</a:t>
            </a:r>
          </a:p>
          <a:p>
            <a:r>
              <a:rPr lang="fi-FI" sz="2400" b="1" dirty="0" smtClean="0"/>
              <a:t>at </a:t>
            </a:r>
            <a:r>
              <a:rPr lang="fi-FI" sz="2400" b="1" dirty="0" err="1" smtClean="0"/>
              <a:t>first</a:t>
            </a:r>
            <a:r>
              <a:rPr lang="fi-FI" sz="2400" b="1" dirty="0" smtClean="0"/>
              <a:t> </a:t>
            </a:r>
            <a:r>
              <a:rPr lang="fi-FI" sz="2400" b="1" dirty="0" err="1" smtClean="0"/>
              <a:t>stage</a:t>
            </a:r>
            <a:r>
              <a:rPr lang="fi-FI" sz="2400" b="1" dirty="0" smtClean="0"/>
              <a:t> </a:t>
            </a:r>
            <a:r>
              <a:rPr lang="fi-FI" sz="2400" b="1" dirty="0" err="1" smtClean="0"/>
              <a:t>proposals</a:t>
            </a:r>
            <a:r>
              <a:rPr lang="fi-FI" sz="2400" b="1" dirty="0" smtClean="0"/>
              <a:t> </a:t>
            </a:r>
            <a:r>
              <a:rPr lang="fi-FI" sz="2400" b="1" dirty="0" err="1" smtClean="0"/>
              <a:t>the</a:t>
            </a:r>
            <a:r>
              <a:rPr lang="fi-FI" sz="2400" b="1" dirty="0" smtClean="0"/>
              <a:t> </a:t>
            </a:r>
            <a:r>
              <a:rPr lang="fi-FI" sz="2400" b="1" dirty="0" err="1" smtClean="0"/>
              <a:t>problem</a:t>
            </a:r>
            <a:r>
              <a:rPr lang="fi-FI" sz="2400" b="1" dirty="0" smtClean="0"/>
              <a:t> and </a:t>
            </a:r>
            <a:r>
              <a:rPr lang="fi-FI" sz="2400" b="1" dirty="0" err="1" smtClean="0"/>
              <a:t>the</a:t>
            </a:r>
            <a:r>
              <a:rPr lang="fi-FI" sz="2400" b="1" dirty="0" smtClean="0"/>
              <a:t> </a:t>
            </a:r>
            <a:r>
              <a:rPr lang="fi-FI" sz="2400" b="1" dirty="0" err="1" smtClean="0"/>
              <a:t>solution</a:t>
            </a:r>
            <a:r>
              <a:rPr lang="fi-FI" sz="2400" b="1" dirty="0" smtClean="0"/>
              <a:t> manner </a:t>
            </a:r>
            <a:r>
              <a:rPr lang="fi-FI" sz="2400" b="1" dirty="0" err="1" smtClean="0"/>
              <a:t>will</a:t>
            </a:r>
            <a:r>
              <a:rPr lang="fi-FI" sz="2400" b="1" dirty="0" smtClean="0"/>
              <a:t> </a:t>
            </a:r>
            <a:r>
              <a:rPr lang="fi-FI" sz="2400" b="1" dirty="0" err="1" smtClean="0"/>
              <a:t>be</a:t>
            </a:r>
            <a:r>
              <a:rPr lang="fi-FI" sz="2400" b="1" dirty="0" smtClean="0"/>
              <a:t> </a:t>
            </a:r>
            <a:r>
              <a:rPr lang="fi-FI" sz="2400" b="1" dirty="0" err="1" smtClean="0"/>
              <a:t>briefly</a:t>
            </a:r>
            <a:r>
              <a:rPr lang="fi-FI" sz="2400" b="1" dirty="0"/>
              <a:t> </a:t>
            </a:r>
            <a:r>
              <a:rPr lang="fi-FI" sz="2400" b="1" dirty="0" err="1" smtClean="0"/>
              <a:t>presented</a:t>
            </a:r>
            <a:r>
              <a:rPr lang="fi-FI" sz="2400" b="1" dirty="0" smtClean="0"/>
              <a:t> (</a:t>
            </a:r>
            <a:r>
              <a:rPr lang="fi-FI" sz="2400" b="1" dirty="0" err="1" smtClean="0"/>
              <a:t>size</a:t>
            </a:r>
            <a:r>
              <a:rPr lang="fi-FI" sz="2400" b="1" dirty="0" smtClean="0"/>
              <a:t> </a:t>
            </a:r>
            <a:r>
              <a:rPr lang="fi-FI" sz="2400" b="1" dirty="0" err="1"/>
              <a:t>max</a:t>
            </a:r>
            <a:r>
              <a:rPr lang="fi-FI" sz="2400" b="1" dirty="0"/>
              <a:t> 100 k€ </a:t>
            </a:r>
            <a:r>
              <a:rPr lang="fi-FI" sz="2400" b="1" dirty="0" smtClean="0"/>
              <a:t>and Tekes </a:t>
            </a:r>
            <a:r>
              <a:rPr lang="fi-FI" sz="2400" b="1" dirty="0" err="1" smtClean="0"/>
              <a:t>fund</a:t>
            </a:r>
            <a:r>
              <a:rPr lang="fi-FI" sz="2400" b="1" dirty="0" err="1"/>
              <a:t>ing</a:t>
            </a:r>
            <a:r>
              <a:rPr lang="fi-FI" sz="2400" b="1" dirty="0"/>
              <a:t> 70%) </a:t>
            </a:r>
          </a:p>
          <a:p>
            <a:r>
              <a:rPr lang="en-US" sz="2400" dirty="0" err="1" smtClean="0"/>
              <a:t>Tekes</a:t>
            </a:r>
            <a:r>
              <a:rPr lang="en-US" sz="2400" dirty="0" smtClean="0"/>
              <a:t> INFO day </a:t>
            </a:r>
            <a:r>
              <a:rPr lang="en-US" sz="2400" dirty="0"/>
              <a:t>at 29February – </a:t>
            </a:r>
            <a:r>
              <a:rPr lang="en-US" sz="2400" dirty="0" smtClean="0"/>
              <a:t>brief presentation about the problem and solution is possible to be presented for </a:t>
            </a:r>
            <a:r>
              <a:rPr lang="en-US" sz="2400" dirty="0" err="1" smtClean="0"/>
              <a:t>Tekes</a:t>
            </a:r>
            <a:r>
              <a:rPr lang="en-US" sz="2400" dirty="0" smtClean="0"/>
              <a:t> and </a:t>
            </a:r>
            <a:r>
              <a:rPr lang="en-US" sz="2400" dirty="0"/>
              <a:t>other </a:t>
            </a:r>
            <a:r>
              <a:rPr lang="en-US" sz="2400" dirty="0" smtClean="0"/>
              <a:t>participants(registration up to 23 February)</a:t>
            </a:r>
          </a:p>
          <a:p>
            <a:r>
              <a:rPr lang="fi-FI" sz="2400" dirty="0" smtClean="0">
                <a:hlinkClick r:id="rId2"/>
              </a:rPr>
              <a:t>http</a:t>
            </a:r>
            <a:r>
              <a:rPr lang="fi-FI" sz="2400" dirty="0">
                <a:hlinkClick r:id="rId2"/>
              </a:rPr>
              <a:t>://www.tekes.fi/nyt/hakuajat-2016/challenge-finland-ratkaisee-ja-tekee-ongelmista-liiketoimintaa</a:t>
            </a:r>
            <a:r>
              <a:rPr lang="fi-FI" sz="2400" dirty="0" smtClean="0">
                <a:hlinkClick r:id="rId2"/>
              </a:rPr>
              <a:t>/</a:t>
            </a:r>
            <a:r>
              <a:rPr lang="fi-FI" sz="2400" dirty="0" smtClean="0"/>
              <a:t>     (</a:t>
            </a:r>
            <a:r>
              <a:rPr lang="fi-FI" sz="2400" dirty="0" err="1" smtClean="0"/>
              <a:t>will</a:t>
            </a:r>
            <a:r>
              <a:rPr lang="fi-FI" sz="2400" dirty="0" smtClean="0"/>
              <a:t> </a:t>
            </a:r>
            <a:r>
              <a:rPr lang="fi-FI" sz="2400" dirty="0" err="1" smtClean="0"/>
              <a:t>be</a:t>
            </a:r>
            <a:r>
              <a:rPr lang="fi-FI" sz="2400" dirty="0" smtClean="0"/>
              <a:t> in English </a:t>
            </a:r>
            <a:r>
              <a:rPr lang="fi-FI" sz="2400" dirty="0" err="1" smtClean="0"/>
              <a:t>soon</a:t>
            </a:r>
            <a:r>
              <a:rPr lang="fi-FI" sz="2400" dirty="0" smtClean="0"/>
              <a:t>)</a:t>
            </a:r>
          </a:p>
        </p:txBody>
      </p:sp>
      <p:sp>
        <p:nvSpPr>
          <p:cNvPr id="4" name="Date Placeholder 3"/>
          <p:cNvSpPr>
            <a:spLocks noGrp="1"/>
          </p:cNvSpPr>
          <p:nvPr>
            <p:ph type="dt" sz="half" idx="14"/>
          </p:nvPr>
        </p:nvSpPr>
        <p:spPr/>
        <p:txBody>
          <a:bodyPr/>
          <a:lstStyle/>
          <a:p>
            <a:pPr>
              <a:defRPr/>
            </a:pPr>
            <a:fld id="{FF24EF16-CCCC-4141-9646-F0BD25A3B5A7}" type="datetime1">
              <a:rPr lang="fi-FI" smtClean="0"/>
              <a:pPr>
                <a:defRPr/>
              </a:pPr>
              <a:t>9.2.2016</a:t>
            </a:fld>
            <a:endParaRPr lang="fi-FI" dirty="0"/>
          </a:p>
        </p:txBody>
      </p:sp>
      <p:sp>
        <p:nvSpPr>
          <p:cNvPr id="5" name="Footer Placeholder 4"/>
          <p:cNvSpPr>
            <a:spLocks noGrp="1"/>
          </p:cNvSpPr>
          <p:nvPr>
            <p:ph type="ftr" sz="quarter" idx="15"/>
          </p:nvPr>
        </p:nvSpPr>
        <p:spPr/>
        <p:txBody>
          <a:bodyPr/>
          <a:lstStyle/>
          <a:p>
            <a:pPr>
              <a:defRPr/>
            </a:pPr>
            <a:r>
              <a:rPr lang="fi-FI" smtClean="0"/>
              <a:t>TIEDEKUNTA TIEDEKUNTA / osasto osasto osaston osasto / Etuniminen Sukuniminen-Sukuniminen</a:t>
            </a:r>
            <a:endParaRPr lang="fi-FI" dirty="0"/>
          </a:p>
        </p:txBody>
      </p:sp>
      <p:sp>
        <p:nvSpPr>
          <p:cNvPr id="6" name="Slide Number Placeholder 5"/>
          <p:cNvSpPr>
            <a:spLocks noGrp="1"/>
          </p:cNvSpPr>
          <p:nvPr>
            <p:ph type="sldNum" sz="quarter" idx="16"/>
          </p:nvPr>
        </p:nvSpPr>
        <p:spPr/>
        <p:txBody>
          <a:bodyPr/>
          <a:lstStyle/>
          <a:p>
            <a:pPr>
              <a:defRPr/>
            </a:pPr>
            <a:fld id="{F0B329C0-A9E3-4D23-B14C-C6E48C439D44}" type="slidenum">
              <a:rPr lang="fi-FI" smtClean="0"/>
              <a:pPr>
                <a:defRPr/>
              </a:pPr>
              <a:t>8</a:t>
            </a:fld>
            <a:endParaRPr lang="fi-FI" dirty="0"/>
          </a:p>
        </p:txBody>
      </p:sp>
    </p:spTree>
    <p:extLst>
      <p:ext uri="{BB962C8B-B14F-4D97-AF65-F5344CB8AC3E}">
        <p14:creationId xmlns:p14="http://schemas.microsoft.com/office/powerpoint/2010/main" val="2365496490"/>
      </p:ext>
    </p:extLst>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80278"/>
            <a:ext cx="10515600" cy="1325563"/>
          </a:xfrm>
        </p:spPr>
        <p:txBody>
          <a:bodyPr>
            <a:normAutofit fontScale="90000"/>
          </a:bodyPr>
          <a:lstStyle/>
          <a:p>
            <a:r>
              <a:rPr lang="en-US" b="1" dirty="0">
                <a:solidFill>
                  <a:schemeClr val="accent1">
                    <a:lumMod val="75000"/>
                  </a:schemeClr>
                </a:solidFill>
              </a:rPr>
              <a:t>CHALLENGE OULU FOR WINNING RESEARCH TO BUSINESS -IDEAS </a:t>
            </a:r>
            <a:r>
              <a:rPr lang="fi-FI" dirty="0"/>
              <a:t/>
            </a:r>
            <a:br>
              <a:rPr lang="fi-FI" dirty="0"/>
            </a:br>
            <a:endParaRPr lang="fi-FI" dirty="0"/>
          </a:p>
        </p:txBody>
      </p:sp>
      <p:sp>
        <p:nvSpPr>
          <p:cNvPr id="3" name="Content Placeholder 2"/>
          <p:cNvSpPr>
            <a:spLocks noGrp="1"/>
          </p:cNvSpPr>
          <p:nvPr>
            <p:ph idx="1"/>
          </p:nvPr>
        </p:nvSpPr>
        <p:spPr>
          <a:xfrm>
            <a:off x="283882" y="1516341"/>
            <a:ext cx="11728824" cy="4998011"/>
          </a:xfrm>
        </p:spPr>
        <p:txBody>
          <a:bodyPr>
            <a:noAutofit/>
          </a:bodyPr>
          <a:lstStyle/>
          <a:p>
            <a:pPr marL="0" indent="0">
              <a:buNone/>
            </a:pPr>
            <a:r>
              <a:rPr lang="en-US" sz="1800" dirty="0"/>
              <a:t> </a:t>
            </a:r>
            <a:endParaRPr lang="fi-FI" sz="1800" dirty="0"/>
          </a:p>
          <a:p>
            <a:r>
              <a:rPr lang="en-US" sz="1800" b="1" dirty="0" smtClean="0"/>
              <a:t>Welcome </a:t>
            </a:r>
            <a:r>
              <a:rPr lang="en-US" sz="1800" b="1" dirty="0"/>
              <a:t>to pitch your research idea and win valuable sparring for </a:t>
            </a:r>
            <a:r>
              <a:rPr lang="en-US" sz="1800" b="1" dirty="0" err="1"/>
              <a:t>Tekes</a:t>
            </a:r>
            <a:r>
              <a:rPr lang="en-US" sz="1800" b="1" dirty="0"/>
              <a:t> Challenge Finland  - project preparation</a:t>
            </a:r>
            <a:r>
              <a:rPr lang="en-US" sz="1800" b="1" dirty="0" smtClean="0"/>
              <a:t>!</a:t>
            </a:r>
            <a:endParaRPr lang="fi-FI" sz="1800" dirty="0"/>
          </a:p>
          <a:p>
            <a:r>
              <a:rPr lang="en-US" sz="1800" dirty="0"/>
              <a:t>The target of the Challenge Oulu –event is to refine the best research ideas of Oulu University to winning applications for </a:t>
            </a:r>
            <a:r>
              <a:rPr lang="en-US" sz="1800" dirty="0" err="1"/>
              <a:t>Tekes</a:t>
            </a:r>
            <a:r>
              <a:rPr lang="en-US" sz="1800" dirty="0"/>
              <a:t> Challenge  Finland –competition. </a:t>
            </a:r>
            <a:r>
              <a:rPr lang="en-US" sz="1800" dirty="0" smtClean="0"/>
              <a:t>The event will be 22.2.2016 </a:t>
            </a:r>
            <a:r>
              <a:rPr lang="en-US" sz="1800" dirty="0"/>
              <a:t>at 9 -11, Lecture room L2, University of </a:t>
            </a:r>
            <a:r>
              <a:rPr lang="en-US" sz="1800" dirty="0" smtClean="0"/>
              <a:t>Oulu</a:t>
            </a:r>
            <a:endParaRPr lang="fi-FI" sz="1800" dirty="0"/>
          </a:p>
          <a:p>
            <a:r>
              <a:rPr lang="en-US" sz="1800" dirty="0"/>
              <a:t>In the event </a:t>
            </a:r>
            <a:r>
              <a:rPr lang="en-US" sz="1800" dirty="0" smtClean="0"/>
              <a:t>researchers </a:t>
            </a:r>
            <a:r>
              <a:rPr lang="en-US" sz="1800" dirty="0"/>
              <a:t>have a great opportunity to pitch  (10 min) </a:t>
            </a:r>
            <a:r>
              <a:rPr lang="en-US" sz="1800" dirty="0" smtClean="0"/>
              <a:t>their research </a:t>
            </a:r>
            <a:r>
              <a:rPr lang="en-US" sz="1800" dirty="0"/>
              <a:t>idea to the audience and the panel of experienced research and business experts. After pitching </a:t>
            </a:r>
            <a:r>
              <a:rPr lang="en-US" sz="1800" dirty="0" smtClean="0"/>
              <a:t>researcher will get direct </a:t>
            </a:r>
            <a:r>
              <a:rPr lang="en-US" sz="1800" dirty="0"/>
              <a:t>feedback and valuable hints for the national competition. The winning ideas get also sparring after the event for the whole application preparation process.  Companies are also invited into the event so </a:t>
            </a:r>
            <a:r>
              <a:rPr lang="en-US" sz="1800" dirty="0" smtClean="0"/>
              <a:t>there is also opportunity to find </a:t>
            </a:r>
            <a:r>
              <a:rPr lang="en-US" sz="1800" dirty="0"/>
              <a:t>business </a:t>
            </a:r>
            <a:r>
              <a:rPr lang="en-US" sz="1800" dirty="0" smtClean="0"/>
              <a:t>partners. </a:t>
            </a:r>
            <a:endParaRPr lang="fi-FI" sz="1800" dirty="0"/>
          </a:p>
          <a:p>
            <a:r>
              <a:rPr lang="en-US" sz="1800" dirty="0"/>
              <a:t>Pitching and feedback in Finnish </a:t>
            </a:r>
            <a:r>
              <a:rPr lang="en-US" sz="1800" dirty="0" smtClean="0"/>
              <a:t>or </a:t>
            </a:r>
            <a:r>
              <a:rPr lang="en-US" sz="1800" dirty="0"/>
              <a:t>in English</a:t>
            </a:r>
            <a:r>
              <a:rPr lang="en-US" sz="1800" dirty="0" smtClean="0"/>
              <a:t>.</a:t>
            </a:r>
            <a:r>
              <a:rPr lang="en-US" sz="1800" dirty="0"/>
              <a:t> </a:t>
            </a:r>
            <a:endParaRPr lang="en-US" sz="1800" dirty="0" smtClean="0"/>
          </a:p>
          <a:p>
            <a:r>
              <a:rPr lang="en-US" sz="1800" dirty="0" err="1" smtClean="0"/>
              <a:t>Programme</a:t>
            </a:r>
            <a:r>
              <a:rPr lang="en-US" sz="1800" dirty="0" smtClean="0"/>
              <a:t>: </a:t>
            </a:r>
            <a:r>
              <a:rPr lang="en-US" sz="1800" dirty="0"/>
              <a:t>9:00 – 10:30  </a:t>
            </a:r>
            <a:r>
              <a:rPr lang="en-US" sz="1800" dirty="0" smtClean="0"/>
              <a:t>Pitching, 10</a:t>
            </a:r>
            <a:r>
              <a:rPr lang="en-US" sz="1800" dirty="0"/>
              <a:t>:30 – 11:00 Networking</a:t>
            </a:r>
            <a:endParaRPr lang="fi-FI" sz="1800" dirty="0"/>
          </a:p>
          <a:p>
            <a:r>
              <a:rPr lang="en-US" sz="1800" dirty="0"/>
              <a:t>Check if you research is suitable for the Challenge Finland competition at: </a:t>
            </a:r>
            <a:r>
              <a:rPr lang="en-US" sz="1800" u="sng" dirty="0">
                <a:hlinkClick r:id="rId2"/>
              </a:rPr>
              <a:t>http://www.tekes.fi/nyt/hakuajat-2016/challenge-finland-ratkaisee-ja-tekee-ongelmista-liiketoimintaa/</a:t>
            </a:r>
            <a:r>
              <a:rPr lang="en-US" sz="1800" dirty="0"/>
              <a:t>  </a:t>
            </a:r>
            <a:endParaRPr lang="fi-FI" sz="1800" dirty="0"/>
          </a:p>
          <a:p>
            <a:r>
              <a:rPr lang="en-US" sz="1800" dirty="0"/>
              <a:t>The fast eat the slow! Register now at </a:t>
            </a:r>
            <a:r>
              <a:rPr lang="en-US" sz="1800" dirty="0">
                <a:hlinkClick r:id="rId3"/>
              </a:rPr>
              <a:t>https://www.lyyti.in</a:t>
            </a:r>
            <a:r>
              <a:rPr lang="en-US" sz="1800">
                <a:hlinkClick r:id="rId3"/>
              </a:rPr>
              <a:t>/Challenge_Oulu_3730</a:t>
            </a:r>
            <a:endParaRPr lang="fi-FI" sz="1800" dirty="0"/>
          </a:p>
        </p:txBody>
      </p:sp>
    </p:spTree>
    <p:extLst>
      <p:ext uri="{BB962C8B-B14F-4D97-AF65-F5344CB8AC3E}">
        <p14:creationId xmlns:p14="http://schemas.microsoft.com/office/powerpoint/2010/main" val="5892507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1308</TotalTime>
  <Words>621</Words>
  <Application>Microsoft Office PowerPoint</Application>
  <PresentationFormat>Custom</PresentationFormat>
  <Paragraphs>67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Suomen Akatemian kärkihankerahoitus  Tekes Challenge Finland   </vt:lpstr>
      <vt:lpstr>Suomen Akatemian kärkihankerahoitus  -”Tutkimuksella eteenpäin” –haku (ENNAKKOTIETOA) </vt:lpstr>
      <vt:lpstr>Suomen Akatemian kärkihankerahoitus  -”Tutkimuksella eteenpäin” –haku (ENNAKKOTIETOA) </vt:lpstr>
      <vt:lpstr>Suomen Akatemian kärkihankerahoitus  -”Tutkimuksella eteenpäin” –haku (ENNAKKOTIETOA) </vt:lpstr>
      <vt:lpstr>TEKES: Challenge Finland kilpailu hakuaika 28.1.–29.3.2016</vt:lpstr>
      <vt:lpstr>Challenge Oulu – haastaa sinut ja tutkimusryhmäsi!</vt:lpstr>
      <vt:lpstr>Key project funding by the Academy of Finland</vt:lpstr>
      <vt:lpstr>TEKES: Challenge Finland COMPETITION  call open 28.1.–29.3.2016</vt:lpstr>
      <vt:lpstr>CHALLENGE OULU FOR WINNING RESEARCH TO BUSINESS -IDEAS  </vt:lpstr>
    </vt:vector>
  </TitlesOfParts>
  <Company>Oulun yliopisto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Honkamäkilä</dc:creator>
  <cp:lastModifiedBy>Päivi Tomperi</cp:lastModifiedBy>
  <cp:revision>20</cp:revision>
  <cp:lastPrinted>2016-02-08T05:59:15Z</cp:lastPrinted>
  <dcterms:created xsi:type="dcterms:W3CDTF">2016-02-01T13:27:17Z</dcterms:created>
  <dcterms:modified xsi:type="dcterms:W3CDTF">2016-02-09T06:13:54Z</dcterms:modified>
</cp:coreProperties>
</file>