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113D5-A968-4B3E-9768-63972255F2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445D9A-EE50-AE30-9F28-14B1E0261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DE960-3BCC-CACB-6056-1A6D456F8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5794-1823-40A5-AD50-81F70DD63928}" type="datetimeFigureOut">
              <a:rPr lang="en-FI" smtClean="0"/>
              <a:t>27/08/2024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F8222-3008-3396-AB52-A51EE9647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F74A1-2194-A194-73DB-BA5560859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5852-12A1-431F-BD85-C1F6315A647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922603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62655-C028-B4C6-7D55-01AD063EF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767501-2173-449B-9760-A14426052B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1BC69-DD79-27B9-A7AF-7408B318E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5794-1823-40A5-AD50-81F70DD63928}" type="datetimeFigureOut">
              <a:rPr lang="en-FI" smtClean="0"/>
              <a:t>27/08/2024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6F47D-8416-1986-9ED9-1DC933495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5E521-F303-93BD-8F98-B86D1C70D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5852-12A1-431F-BD85-C1F6315A647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218876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AA37C7-A66A-697C-70EB-DD68119517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3B7F72-838D-BA55-B093-04688AC66A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F9D51-E0F6-A497-FA90-5FA1CC8DB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5794-1823-40A5-AD50-81F70DD63928}" type="datetimeFigureOut">
              <a:rPr lang="en-FI" smtClean="0"/>
              <a:t>27/08/2024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D53EA-E35B-395B-1A6B-E0BCE15D0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838EC9-C269-7D2B-8C2C-B1F1871F6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5852-12A1-431F-BD85-C1F6315A647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68615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95ACB-825B-0DEA-0A2A-064E2C493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E3B1E-017E-3578-65EE-E4E5472B1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B06C8-AA00-84E5-50DA-3B5A59054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5794-1823-40A5-AD50-81F70DD63928}" type="datetimeFigureOut">
              <a:rPr lang="en-FI" smtClean="0"/>
              <a:t>27/08/2024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19A4A-8FF1-36E7-46D0-D647F627E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FFCD4-946F-05DE-EC94-A2EFCFA0F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5852-12A1-431F-BD85-C1F6315A647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61811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E3613-B92A-8C89-9AA7-76FC85F12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577246-1A4D-E120-BA4F-5852C7344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62E89-A042-97DE-6E37-840FE3B70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5794-1823-40A5-AD50-81F70DD63928}" type="datetimeFigureOut">
              <a:rPr lang="en-FI" smtClean="0"/>
              <a:t>27/08/2024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A227D-9C24-16E5-109A-A27B431C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5C051-9EAC-4C4B-273A-1443DB6EA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5852-12A1-431F-BD85-C1F6315A647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566422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ECBE3-0F7A-6D00-A01E-175077670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6C420-954E-8041-BE39-40A534C1A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C3209E-0284-5886-9B2E-992013C525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222A5E-09B0-A7EA-E099-333A060D1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5794-1823-40A5-AD50-81F70DD63928}" type="datetimeFigureOut">
              <a:rPr lang="en-FI" smtClean="0"/>
              <a:t>27/08/2024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69B495-A9FA-0899-081F-7AEB7D942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E961D2-92CC-3985-B993-AA5E17B01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5852-12A1-431F-BD85-C1F6315A647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84160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8CF96-0B4A-A4AA-EC53-A3B0A2CD5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908D07-318E-7D08-65A1-2AF1A8D32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67020B-2F53-68DF-9817-A203BCEB2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29DC24-42BB-0644-47E9-5D7B07AEA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B635F5-831C-4751-020A-C3663CC4B4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E0DB2F-60A7-9217-1BF1-25F481AAD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5794-1823-40A5-AD50-81F70DD63928}" type="datetimeFigureOut">
              <a:rPr lang="en-FI" smtClean="0"/>
              <a:t>27/08/2024</a:t>
            </a:fld>
            <a:endParaRPr lang="en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035CF6-D635-EA38-9880-0DE2902E8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73EC5E-BD31-364B-8831-8E98DE54C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5852-12A1-431F-BD85-C1F6315A647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173408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2F271-3CCC-71E7-6394-F133C7CF7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85E92C-0F87-DEBF-D286-ECA0E8694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5794-1823-40A5-AD50-81F70DD63928}" type="datetimeFigureOut">
              <a:rPr lang="en-FI" smtClean="0"/>
              <a:t>27/08/2024</a:t>
            </a:fld>
            <a:endParaRPr lang="en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B965C4-22F8-5C12-3F9E-030DB34D8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94839D-AB7F-87ED-1D88-3FE2F50AF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5852-12A1-431F-BD85-C1F6315A647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858362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4B3B27-0097-A2B9-09CB-7B53B44B5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5794-1823-40A5-AD50-81F70DD63928}" type="datetimeFigureOut">
              <a:rPr lang="en-FI" smtClean="0"/>
              <a:t>27/08/2024</a:t>
            </a:fld>
            <a:endParaRPr lang="en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2010C2-ADD5-ACF7-1020-A432B43C1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AC9844-6717-F844-B756-77BE46394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5852-12A1-431F-BD85-C1F6315A647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85492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D658C-8850-3D46-BEF7-EE546D839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74CF2-8F83-57F0-30CD-C6F66233B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4C011-22FB-7595-F7BD-59C2F9FB4C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EE98E9-1522-66A4-4564-0B9BE800C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5794-1823-40A5-AD50-81F70DD63928}" type="datetimeFigureOut">
              <a:rPr lang="en-FI" smtClean="0"/>
              <a:t>27/08/2024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A83257-3EB9-9D57-E392-FBE9682AA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29BA9D-0C21-B52B-977D-8CEE8D78D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5852-12A1-431F-BD85-C1F6315A647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85295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EEC4C-7EAE-567D-0BED-A434B501D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DA3F1A-CD71-50EB-7DB7-A4A138ED8A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F204DE-1CB7-E005-CEF3-94046D8653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2BA2C3-822F-D7CE-FFF1-46FDB6937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5794-1823-40A5-AD50-81F70DD63928}" type="datetimeFigureOut">
              <a:rPr lang="en-FI" smtClean="0"/>
              <a:t>27/08/2024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E86B1-F0C1-F92B-584A-897977985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C946C6-84FB-13BC-0F2D-DD9DD86A9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65852-12A1-431F-BD85-C1F6315A647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97634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43C90F-B33D-E8E7-A662-AE60A0601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30E856-CBB4-5935-E04C-27D842198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E8EF91-2F87-CCB7-6BF3-4F47267914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BB5794-1823-40A5-AD50-81F70DD63928}" type="datetimeFigureOut">
              <a:rPr lang="en-FI" smtClean="0"/>
              <a:t>27/08/2024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F33C1-92B9-D26A-9464-611B30EC85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5BA22-7FC3-3909-DCB7-D4211531B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665852-12A1-431F-BD85-C1F6315A647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223370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0953229-8528-9AB4-277D-6AED330485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Teachers’ </a:t>
            </a:r>
            <a:r>
              <a:rPr lang="fi-FI" dirty="0" err="1"/>
              <a:t>meeting</a:t>
            </a:r>
            <a:endParaRPr lang="en-FI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EC0DAB1-A4F0-7658-F526-3665FD44CC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22.8.2024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09969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70EBC7-B768-4555-ECD4-512C06394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Teaching</a:t>
            </a:r>
            <a:r>
              <a:rPr lang="fi-FI" dirty="0"/>
              <a:t> </a:t>
            </a:r>
            <a:r>
              <a:rPr lang="fi-FI" dirty="0" err="1"/>
              <a:t>responsibilities</a:t>
            </a:r>
            <a:r>
              <a:rPr lang="fi-FI" dirty="0"/>
              <a:t> at </a:t>
            </a: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Research</a:t>
            </a:r>
            <a:r>
              <a:rPr lang="fi-FI" dirty="0"/>
              <a:t> </a:t>
            </a:r>
            <a:r>
              <a:rPr lang="fi-FI" dirty="0" err="1"/>
              <a:t>Unit</a:t>
            </a:r>
            <a:endParaRPr lang="en-FI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69435A-2007-49C0-DC74-780AAA2BB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Per </a:t>
            </a:r>
            <a:r>
              <a:rPr lang="fi-FI" dirty="0" err="1"/>
              <a:t>academic</a:t>
            </a:r>
            <a:r>
              <a:rPr lang="fi-FI" dirty="0"/>
              <a:t> </a:t>
            </a:r>
            <a:r>
              <a:rPr lang="fi-FI" dirty="0" err="1"/>
              <a:t>year</a:t>
            </a:r>
            <a:r>
              <a:rPr lang="fi-FI" dirty="0"/>
              <a:t> (1.8.2024-31.7.2025)</a:t>
            </a:r>
          </a:p>
          <a:p>
            <a:r>
              <a:rPr lang="fi-FI" dirty="0" err="1"/>
              <a:t>Postdocs</a:t>
            </a:r>
            <a:r>
              <a:rPr lang="fi-FI" dirty="0"/>
              <a:t> on </a:t>
            </a:r>
            <a:r>
              <a:rPr lang="fi-FI" dirty="0" err="1"/>
              <a:t>salary</a:t>
            </a:r>
            <a:r>
              <a:rPr lang="fi-FI" dirty="0"/>
              <a:t>: 80 h</a:t>
            </a:r>
          </a:p>
          <a:p>
            <a:r>
              <a:rPr lang="fi-FI" dirty="0"/>
              <a:t>PhD </a:t>
            </a:r>
            <a:r>
              <a:rPr lang="fi-FI" dirty="0" err="1"/>
              <a:t>students</a:t>
            </a:r>
            <a:r>
              <a:rPr lang="fi-FI" dirty="0"/>
              <a:t> on </a:t>
            </a:r>
            <a:r>
              <a:rPr lang="fi-FI" dirty="0" err="1"/>
              <a:t>salary</a:t>
            </a:r>
            <a:r>
              <a:rPr lang="fi-FI" dirty="0"/>
              <a:t>: 50 h</a:t>
            </a:r>
          </a:p>
          <a:p>
            <a:r>
              <a:rPr lang="fi-FI" dirty="0" err="1"/>
              <a:t>Postdocs</a:t>
            </a:r>
            <a:r>
              <a:rPr lang="fi-FI" dirty="0"/>
              <a:t> and PhD </a:t>
            </a:r>
            <a:r>
              <a:rPr lang="fi-FI" dirty="0" err="1"/>
              <a:t>students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10% </a:t>
            </a:r>
            <a:r>
              <a:rPr lang="fi-FI" dirty="0" err="1"/>
              <a:t>contract</a:t>
            </a:r>
            <a:r>
              <a:rPr lang="fi-FI" dirty="0"/>
              <a:t>: 25 h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 err="1"/>
              <a:t>Also</a:t>
            </a:r>
            <a:r>
              <a:rPr lang="fi-FI" dirty="0"/>
              <a:t> </a:t>
            </a:r>
            <a:r>
              <a:rPr lang="fi-FI" dirty="0" err="1"/>
              <a:t>preparation</a:t>
            </a:r>
            <a:r>
              <a:rPr lang="fi-FI" dirty="0"/>
              <a:t> of </a:t>
            </a:r>
            <a:r>
              <a:rPr lang="fi-FI" dirty="0" err="1"/>
              <a:t>teaching</a:t>
            </a:r>
            <a:r>
              <a:rPr lang="fi-FI" dirty="0"/>
              <a:t> and supervision of bachelor, </a:t>
            </a:r>
            <a:r>
              <a:rPr lang="fi-FI" dirty="0" err="1"/>
              <a:t>master</a:t>
            </a:r>
            <a:r>
              <a:rPr lang="fi-FI" dirty="0"/>
              <a:t> and PhD </a:t>
            </a:r>
            <a:r>
              <a:rPr lang="fi-FI" dirty="0" err="1"/>
              <a:t>theses</a:t>
            </a:r>
            <a:r>
              <a:rPr lang="fi-FI" dirty="0"/>
              <a:t> </a:t>
            </a:r>
            <a:r>
              <a:rPr lang="fi-FI" dirty="0" err="1"/>
              <a:t>counts</a:t>
            </a:r>
            <a:endParaRPr lang="fi-FI" dirty="0"/>
          </a:p>
          <a:p>
            <a:r>
              <a:rPr lang="fi-FI" dirty="0" err="1"/>
              <a:t>Preparation</a:t>
            </a:r>
            <a:r>
              <a:rPr lang="fi-FI" dirty="0"/>
              <a:t> of </a:t>
            </a:r>
            <a:r>
              <a:rPr lang="fi-FI" dirty="0" err="1"/>
              <a:t>teaching</a:t>
            </a:r>
            <a:r>
              <a:rPr lang="fi-FI" dirty="0"/>
              <a:t>: </a:t>
            </a:r>
            <a:r>
              <a:rPr lang="fi-FI" dirty="0" err="1"/>
              <a:t>max</a:t>
            </a:r>
            <a:r>
              <a:rPr lang="fi-FI" dirty="0"/>
              <a:t>. 1.3 x </a:t>
            </a:r>
            <a:r>
              <a:rPr lang="fi-FI" dirty="0" err="1"/>
              <a:t>contact</a:t>
            </a:r>
            <a:r>
              <a:rPr lang="fi-FI" dirty="0"/>
              <a:t> </a:t>
            </a:r>
            <a:r>
              <a:rPr lang="fi-FI" dirty="0" err="1"/>
              <a:t>teaching</a:t>
            </a:r>
            <a:r>
              <a:rPr lang="fi-FI" dirty="0"/>
              <a:t> </a:t>
            </a:r>
            <a:r>
              <a:rPr lang="fi-FI" dirty="0" err="1"/>
              <a:t>hours</a:t>
            </a:r>
            <a:r>
              <a:rPr lang="fi-FI" dirty="0"/>
              <a:t> (</a:t>
            </a:r>
            <a:r>
              <a:rPr lang="fi-FI" dirty="0" err="1"/>
              <a:t>exercises</a:t>
            </a:r>
            <a:r>
              <a:rPr lang="fi-FI" dirty="0"/>
              <a:t>), 4 x </a:t>
            </a:r>
            <a:r>
              <a:rPr lang="fi-FI" dirty="0" err="1"/>
              <a:t>lecturing</a:t>
            </a:r>
            <a:r>
              <a:rPr lang="fi-FI" dirty="0"/>
              <a:t> </a:t>
            </a:r>
            <a:r>
              <a:rPr lang="fi-FI" dirty="0" err="1"/>
              <a:t>hours</a:t>
            </a:r>
            <a:r>
              <a:rPr lang="fi-FI" dirty="0"/>
              <a:t> 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994490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8FFAC-8E11-444D-CB69-69F61D7C3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Compensation</a:t>
            </a:r>
            <a:r>
              <a:rPr lang="fi-FI" dirty="0"/>
              <a:t> for extra </a:t>
            </a:r>
            <a:r>
              <a:rPr lang="fi-FI" dirty="0" err="1"/>
              <a:t>teaching</a:t>
            </a:r>
            <a:r>
              <a:rPr lang="fi-FI" dirty="0"/>
              <a:t> </a:t>
            </a:r>
            <a:r>
              <a:rPr lang="fi-FI" dirty="0" err="1"/>
              <a:t>hours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ED917-A535-760F-037E-59A2BF3E6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Hourly</a:t>
            </a:r>
            <a:r>
              <a:rPr lang="fi-FI" dirty="0"/>
              <a:t> </a:t>
            </a:r>
            <a:r>
              <a:rPr lang="fi-FI" dirty="0" err="1"/>
              <a:t>wage</a:t>
            </a:r>
            <a:r>
              <a:rPr lang="fi-FI" dirty="0"/>
              <a:t> is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salary</a:t>
            </a:r>
            <a:r>
              <a:rPr lang="fi-FI" dirty="0"/>
              <a:t> for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whole</a:t>
            </a:r>
            <a:r>
              <a:rPr lang="fi-FI" dirty="0"/>
              <a:t> </a:t>
            </a:r>
            <a:r>
              <a:rPr lang="fi-FI" dirty="0" err="1"/>
              <a:t>year</a:t>
            </a:r>
            <a:r>
              <a:rPr lang="fi-FI" dirty="0"/>
              <a:t> </a:t>
            </a:r>
            <a:r>
              <a:rPr lang="fi-FI" dirty="0" err="1"/>
              <a:t>divided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1600</a:t>
            </a:r>
          </a:p>
          <a:p>
            <a:pPr lvl="1"/>
            <a:r>
              <a:rPr lang="fi-FI" dirty="0"/>
              <a:t>For 100% </a:t>
            </a:r>
            <a:r>
              <a:rPr lang="fi-FI" dirty="0" err="1"/>
              <a:t>contract</a:t>
            </a:r>
            <a:r>
              <a:rPr lang="fi-FI" dirty="0"/>
              <a:t> extra </a:t>
            </a:r>
            <a:r>
              <a:rPr lang="fi-FI" dirty="0" err="1"/>
              <a:t>hours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paid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extra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invoicing</a:t>
            </a:r>
            <a:r>
              <a:rPr lang="fi-FI" dirty="0"/>
              <a:t>. </a:t>
            </a:r>
            <a:r>
              <a:rPr lang="fi-FI" dirty="0" err="1"/>
              <a:t>Agree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teaching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responsible</a:t>
            </a:r>
            <a:r>
              <a:rPr lang="fi-FI" dirty="0"/>
              <a:t> </a:t>
            </a:r>
            <a:r>
              <a:rPr lang="fi-FI" dirty="0" err="1"/>
              <a:t>teacher</a:t>
            </a:r>
            <a:r>
              <a:rPr lang="fi-FI" dirty="0"/>
              <a:t> and Lumi Viljakainen, </a:t>
            </a:r>
            <a:r>
              <a:rPr lang="fi-FI" dirty="0" err="1"/>
              <a:t>then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line</a:t>
            </a:r>
            <a:r>
              <a:rPr lang="fi-FI" dirty="0"/>
              <a:t> </a:t>
            </a:r>
            <a:r>
              <a:rPr lang="fi-FI" dirty="0" err="1"/>
              <a:t>manager</a:t>
            </a:r>
            <a:r>
              <a:rPr lang="fi-FI" dirty="0"/>
              <a:t> </a:t>
            </a:r>
            <a:r>
              <a:rPr lang="fi-FI" dirty="0" err="1"/>
              <a:t>starts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process</a:t>
            </a:r>
            <a:endParaRPr lang="fi-FI" dirty="0"/>
          </a:p>
          <a:p>
            <a:pPr lvl="1"/>
            <a:r>
              <a:rPr lang="fi-FI" dirty="0"/>
              <a:t>For 10% </a:t>
            </a:r>
            <a:r>
              <a:rPr lang="fi-FI" dirty="0" err="1"/>
              <a:t>contract</a:t>
            </a:r>
            <a:r>
              <a:rPr lang="fi-FI" dirty="0"/>
              <a:t> extra </a:t>
            </a:r>
            <a:r>
              <a:rPr lang="fi-FI" dirty="0" err="1"/>
              <a:t>hours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paid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raising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percentage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contract</a:t>
            </a:r>
            <a:r>
              <a:rPr lang="fi-FI" dirty="0"/>
              <a:t>. </a:t>
            </a:r>
            <a:r>
              <a:rPr lang="fi-FI" dirty="0" err="1"/>
              <a:t>Agree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teaching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responsible</a:t>
            </a:r>
            <a:r>
              <a:rPr lang="fi-FI" dirty="0"/>
              <a:t> </a:t>
            </a:r>
            <a:r>
              <a:rPr lang="fi-FI" dirty="0" err="1"/>
              <a:t>teacher</a:t>
            </a:r>
            <a:r>
              <a:rPr lang="fi-FI" dirty="0"/>
              <a:t> and Lumi Viljakainen, </a:t>
            </a:r>
            <a:r>
              <a:rPr lang="fi-FI" dirty="0" err="1"/>
              <a:t>then</a:t>
            </a:r>
            <a:r>
              <a:rPr lang="fi-FI" dirty="0"/>
              <a:t> </a:t>
            </a:r>
            <a:r>
              <a:rPr lang="fi-FI" dirty="0" err="1"/>
              <a:t>ask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line</a:t>
            </a:r>
            <a:r>
              <a:rPr lang="fi-FI" dirty="0"/>
              <a:t> </a:t>
            </a:r>
            <a:r>
              <a:rPr lang="fi-FI" dirty="0" err="1"/>
              <a:t>manager</a:t>
            </a:r>
            <a:r>
              <a:rPr lang="fi-FI" dirty="0"/>
              <a:t> to </a:t>
            </a:r>
            <a:r>
              <a:rPr lang="fi-FI" dirty="0" err="1"/>
              <a:t>rais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percentage</a:t>
            </a:r>
            <a:endParaRPr lang="fi-FI" dirty="0"/>
          </a:p>
          <a:p>
            <a:pPr marL="0" indent="0">
              <a:buNone/>
            </a:pP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3032828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8FFAC-8E11-444D-CB69-69F61D7C3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Compensation</a:t>
            </a:r>
            <a:r>
              <a:rPr lang="fi-FI" dirty="0"/>
              <a:t> for extra </a:t>
            </a:r>
            <a:r>
              <a:rPr lang="fi-FI" dirty="0" err="1"/>
              <a:t>teaching</a:t>
            </a:r>
            <a:r>
              <a:rPr lang="fi-FI" dirty="0"/>
              <a:t> </a:t>
            </a:r>
            <a:r>
              <a:rPr lang="fi-FI" dirty="0" err="1"/>
              <a:t>hours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ED917-A535-760F-037E-59A2BF3E6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If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don’t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a </a:t>
            </a:r>
            <a:r>
              <a:rPr lang="fi-FI" dirty="0" err="1"/>
              <a:t>contract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university</a:t>
            </a:r>
            <a:r>
              <a:rPr lang="fi-FI" dirty="0"/>
              <a:t>,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hourly</a:t>
            </a:r>
            <a:r>
              <a:rPr lang="fi-FI" dirty="0"/>
              <a:t> </a:t>
            </a:r>
            <a:r>
              <a:rPr lang="fi-FI" dirty="0" err="1"/>
              <a:t>wage</a:t>
            </a:r>
            <a:r>
              <a:rPr lang="fi-FI" dirty="0"/>
              <a:t> is 27.96 €</a:t>
            </a:r>
          </a:p>
          <a:p>
            <a:pPr lvl="1"/>
            <a:r>
              <a:rPr lang="fi-FI" dirty="0" err="1"/>
              <a:t>Salary</a:t>
            </a:r>
            <a:r>
              <a:rPr lang="fi-FI" dirty="0"/>
              <a:t> is </a:t>
            </a:r>
            <a:r>
              <a:rPr lang="fi-FI" dirty="0" err="1"/>
              <a:t>paid</a:t>
            </a:r>
            <a:r>
              <a:rPr lang="fi-FI" dirty="0"/>
              <a:t> as a </a:t>
            </a:r>
            <a:r>
              <a:rPr lang="fi-FI" dirty="0" err="1"/>
              <a:t>fee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teaching</a:t>
            </a:r>
            <a:r>
              <a:rPr lang="fi-FI" dirty="0"/>
              <a:t> </a:t>
            </a:r>
            <a:r>
              <a:rPr lang="fi-FI" dirty="0" err="1"/>
              <a:t>hours</a:t>
            </a:r>
            <a:r>
              <a:rPr lang="fi-FI" dirty="0"/>
              <a:t> </a:t>
            </a:r>
            <a:r>
              <a:rPr lang="fi-FI" dirty="0" err="1"/>
              <a:t>fall</a:t>
            </a:r>
            <a:r>
              <a:rPr lang="fi-FI" dirty="0"/>
              <a:t> </a:t>
            </a:r>
            <a:r>
              <a:rPr lang="fi-FI" dirty="0" err="1"/>
              <a:t>below</a:t>
            </a:r>
            <a:r>
              <a:rPr lang="fi-FI" dirty="0"/>
              <a:t> 35 per </a:t>
            </a:r>
            <a:r>
              <a:rPr lang="fi-FI" dirty="0" err="1"/>
              <a:t>semester</a:t>
            </a:r>
            <a:endParaRPr lang="fi-FI" dirty="0"/>
          </a:p>
          <a:p>
            <a:pPr lvl="1"/>
            <a:r>
              <a:rPr lang="fi-FI" dirty="0" err="1"/>
              <a:t>Employment</a:t>
            </a:r>
            <a:r>
              <a:rPr lang="fi-FI" dirty="0"/>
              <a:t> </a:t>
            </a:r>
            <a:r>
              <a:rPr lang="fi-FI" dirty="0" err="1"/>
              <a:t>contract</a:t>
            </a:r>
            <a:r>
              <a:rPr lang="fi-FI" dirty="0"/>
              <a:t> is made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hours</a:t>
            </a:r>
            <a:r>
              <a:rPr lang="fi-FI" dirty="0"/>
              <a:t> </a:t>
            </a:r>
            <a:r>
              <a:rPr lang="fi-FI" dirty="0" err="1"/>
              <a:t>exceed</a:t>
            </a:r>
            <a:r>
              <a:rPr lang="fi-FI" dirty="0"/>
              <a:t> 35 per </a:t>
            </a:r>
            <a:r>
              <a:rPr lang="fi-FI" dirty="0" err="1"/>
              <a:t>semester</a:t>
            </a:r>
            <a:endParaRPr lang="fi-FI" dirty="0"/>
          </a:p>
          <a:p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3030510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5C761-4CF5-2898-CE12-20158DDFD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How </a:t>
            </a:r>
            <a:r>
              <a:rPr lang="fi-FI" dirty="0" err="1"/>
              <a:t>much</a:t>
            </a:r>
            <a:r>
              <a:rPr lang="fi-FI" dirty="0"/>
              <a:t> is </a:t>
            </a:r>
            <a:r>
              <a:rPr lang="fi-FI" dirty="0" err="1"/>
              <a:t>paid</a:t>
            </a:r>
            <a:r>
              <a:rPr lang="fi-FI" dirty="0"/>
              <a:t> for </a:t>
            </a:r>
            <a:r>
              <a:rPr lang="fi-FI" dirty="0" err="1"/>
              <a:t>evaluation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?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788CF-A6B9-63FD-2C61-70EA08BB8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Bachelor’s</a:t>
            </a:r>
            <a:r>
              <a:rPr lang="fi-FI" dirty="0"/>
              <a:t> </a:t>
            </a:r>
            <a:r>
              <a:rPr lang="fi-FI" dirty="0" err="1"/>
              <a:t>thesis</a:t>
            </a:r>
            <a:r>
              <a:rPr lang="fi-FI" dirty="0"/>
              <a:t> 3.5 h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time</a:t>
            </a:r>
            <a:endParaRPr lang="fi-FI" dirty="0"/>
          </a:p>
          <a:p>
            <a:r>
              <a:rPr lang="fi-FI" dirty="0" err="1"/>
              <a:t>Master’s</a:t>
            </a:r>
            <a:r>
              <a:rPr lang="fi-FI" dirty="0"/>
              <a:t> </a:t>
            </a:r>
            <a:r>
              <a:rPr lang="fi-FI" dirty="0" err="1"/>
              <a:t>thesis</a:t>
            </a:r>
            <a:r>
              <a:rPr lang="fi-FI" dirty="0"/>
              <a:t> 7 h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time</a:t>
            </a:r>
            <a:endParaRPr lang="fi-FI" dirty="0"/>
          </a:p>
          <a:p>
            <a:r>
              <a:rPr lang="fi-FI" dirty="0" err="1"/>
              <a:t>Or</a:t>
            </a:r>
            <a:r>
              <a:rPr lang="fi-FI" dirty="0"/>
              <a:t> a </a:t>
            </a:r>
            <a:r>
              <a:rPr lang="fi-FI" dirty="0" err="1"/>
              <a:t>fee</a:t>
            </a:r>
            <a:r>
              <a:rPr lang="fi-FI"/>
              <a:t> of 133 €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691947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230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Teachers’ meeting</vt:lpstr>
      <vt:lpstr>Teaching responsibilities at our Research Unit</vt:lpstr>
      <vt:lpstr>Compensation for extra teaching hours</vt:lpstr>
      <vt:lpstr>Compensation for extra teaching hours</vt:lpstr>
      <vt:lpstr>How much is paid for evaluation work?</vt:lpstr>
    </vt:vector>
  </TitlesOfParts>
  <Company>University of 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Lumi Viljakainen</dc:creator>
  <cp:lastModifiedBy>Lumi Viljakainen</cp:lastModifiedBy>
  <cp:revision>2</cp:revision>
  <dcterms:created xsi:type="dcterms:W3CDTF">2024-08-22T06:29:32Z</dcterms:created>
  <dcterms:modified xsi:type="dcterms:W3CDTF">2024-08-27T10:36:29Z</dcterms:modified>
</cp:coreProperties>
</file>