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  <p:sldMasterId id="2147483729" r:id="rId6"/>
  </p:sldMasterIdLst>
  <p:notesMasterIdLst>
    <p:notesMasterId r:id="rId25"/>
  </p:notesMasterIdLst>
  <p:sldIdLst>
    <p:sldId id="263" r:id="rId7"/>
    <p:sldId id="335" r:id="rId8"/>
    <p:sldId id="338" r:id="rId9"/>
    <p:sldId id="336" r:id="rId10"/>
    <p:sldId id="326" r:id="rId11"/>
    <p:sldId id="337" r:id="rId12"/>
    <p:sldId id="269" r:id="rId13"/>
    <p:sldId id="328" r:id="rId14"/>
    <p:sldId id="257" r:id="rId15"/>
    <p:sldId id="331" r:id="rId16"/>
    <p:sldId id="332" r:id="rId17"/>
    <p:sldId id="327" r:id="rId18"/>
    <p:sldId id="330" r:id="rId19"/>
    <p:sldId id="329" r:id="rId20"/>
    <p:sldId id="339" r:id="rId21"/>
    <p:sldId id="333" r:id="rId22"/>
    <p:sldId id="340" r:id="rId23"/>
    <p:sldId id="334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  <p15:guide id="8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08E"/>
    <a:srgbClr val="ED008C"/>
    <a:srgbClr val="23418F"/>
    <a:srgbClr val="01AEF0"/>
    <a:srgbClr val="FF8900"/>
    <a:srgbClr val="FEF200"/>
    <a:srgbClr val="652D92"/>
    <a:srgbClr val="4BBCAA"/>
    <a:srgbClr val="67686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108"/>
      </p:cViewPr>
      <p:guideLst>
        <p:guide orient="horz" pos="2160"/>
        <p:guide pos="3840"/>
        <p:guide pos="855"/>
        <p:guide pos="987"/>
        <p:guide pos="3909"/>
        <p:guide pos="3772"/>
        <p:guide pos="7466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522E-D2E0-436B-97BE-B99CEA7684CE}" type="datetimeFigureOut">
              <a:rPr lang="fi-FI" smtClean="0"/>
              <a:t>13.1.2017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9843-4B20-4852-82CF-3B465AE84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73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1627021A-5A5D-904C-8BAB-DD81A0719BF1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E9229B4E-021D-9F47-9E54-1117A7DC8C13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D3DABAC1-3A48-1441-8E62-4835DC4D1713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8E149806-8ECF-CF43-8087-98566F0200AE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F"/>
                </a:solidFill>
              </a:rPr>
              <a:t>Oulun yliopisto</a:t>
            </a:r>
            <a:endParaRPr lang="fi-FI" sz="600" b="1" dirty="0">
              <a:solidFill>
                <a:srgbClr val="23408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5CB122B0-2900-FB40-A334-F15122E5CCE5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0BA83B56-5038-1645-B941-DF3E38CF30C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87180DC7-D821-3045-8EB3-2F06E0280D3F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224ADE5-083B-3F4B-ADAF-B107F7596DD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AF2F8EC3-B40B-2842-A2D9-05DE1E3FF2B7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9BECECDB-A89D-A64F-A8D0-FB86933DF2BC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F"/>
                </a:solidFill>
              </a:rPr>
              <a:t>Oulun yliopisto</a:t>
            </a:r>
            <a:endParaRPr lang="fi-FI" sz="600" b="1" dirty="0">
              <a:solidFill>
                <a:srgbClr val="23408F"/>
              </a:solidFill>
            </a:endParaRPr>
          </a:p>
        </p:txBody>
      </p:sp>
      <p:sp>
        <p:nvSpPr>
          <p:cNvPr id="19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FB1627B-F87D-4D86-A018-67F083383A43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0" name="Suora yhdysviiva 29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00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A9B5E22C-A39B-B741-991E-27E1E87773F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858D1C8-7E77-3044-BB38-25D9C3515713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38285BE-2DDF-2E46-8ED5-6D1391DC0B49}" type="datetime1">
              <a:rPr lang="fi-FI" smtClean="0">
                <a:solidFill>
                  <a:srgbClr val="FFF200"/>
                </a:solidFill>
              </a:rPr>
              <a:pPr/>
              <a:t>13.1.2017</a:t>
            </a:fld>
            <a:endParaRPr lang="fi-FI">
              <a:solidFill>
                <a:srgbClr val="FFF2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>
                <a:solidFill>
                  <a:srgbClr val="FFF200"/>
                </a:solidFill>
              </a:rPr>
              <a:t>KOPA / Vesa-Matti Sarenius, Tero Vedenjuoksu</a:t>
            </a:r>
            <a:endParaRPr lang="fi-FI">
              <a:solidFill>
                <a:srgbClr val="FFF2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>
                <a:solidFill>
                  <a:srgbClr val="FFF200"/>
                </a:solidFill>
              </a:rPr>
              <a:pPr/>
              <a:t>‹#›</a:t>
            </a:fld>
            <a:endParaRPr lang="fi-FI">
              <a:solidFill>
                <a:srgbClr val="FFF200"/>
              </a:solidFill>
            </a:endParaRPr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1AFC3-50C3-4740-A4FE-C5D251257E2D}" type="datetime1">
              <a:rPr lang="fi-FI" smtClean="0">
                <a:solidFill>
                  <a:srgbClr val="FFF200"/>
                </a:solidFill>
              </a:rPr>
              <a:pPr/>
              <a:t>13.1.2017</a:t>
            </a:fld>
            <a:endParaRPr lang="fi-FI">
              <a:solidFill>
                <a:srgbClr val="FFF2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>
                <a:solidFill>
                  <a:srgbClr val="FFF200"/>
                </a:solidFill>
              </a:rPr>
              <a:t>KOPA / Vesa-Matti Sarenius, Tero Vedenjuoksu</a:t>
            </a:r>
            <a:endParaRPr lang="fi-FI">
              <a:solidFill>
                <a:srgbClr val="FFF2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>
                <a:solidFill>
                  <a:srgbClr val="FFF200"/>
                </a:solidFill>
              </a:rPr>
              <a:pPr/>
              <a:t>‹#›</a:t>
            </a:fld>
            <a:endParaRPr lang="fi-FI">
              <a:solidFill>
                <a:srgbClr val="FFF200"/>
              </a:solidFill>
            </a:endParaRPr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370734A-D81E-1B48-8EEE-B84CB6FA119D}" type="datetime1">
              <a:rPr lang="fi-FI" smtClean="0">
                <a:solidFill>
                  <a:srgbClr val="FFF200"/>
                </a:solidFill>
              </a:rPr>
              <a:pPr/>
              <a:t>13.1.2017</a:t>
            </a:fld>
            <a:endParaRPr lang="fi-FI">
              <a:solidFill>
                <a:srgbClr val="FFF2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>
                <a:solidFill>
                  <a:srgbClr val="FFF200"/>
                </a:solidFill>
              </a:rPr>
              <a:t>KOPA / Vesa-Matti Sarenius, Tero Vedenjuoksu</a:t>
            </a:r>
            <a:endParaRPr lang="fi-FI">
              <a:solidFill>
                <a:srgbClr val="FFF2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>
                <a:solidFill>
                  <a:srgbClr val="FFF200"/>
                </a:solidFill>
              </a:rPr>
              <a:pPr/>
              <a:t>‹#›</a:t>
            </a:fld>
            <a:endParaRPr lang="fi-FI">
              <a:solidFill>
                <a:srgbClr val="FFF200"/>
              </a:solidFill>
            </a:endParaRPr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fi-FI"/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400D0173-F9A1-4E42-99F6-738565F71731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F"/>
                </a:solidFill>
              </a:rPr>
              <a:t>Oulun yliopisto</a:t>
            </a:r>
            <a:endParaRPr lang="fi-FI" sz="600" b="1" dirty="0">
              <a:solidFill>
                <a:srgbClr val="23408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39F20E4D-104A-8948-AA02-2B5FDDB4FDD2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BDCC5E2E-0037-2240-BA65-69623E77DBA2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41C82569-CF85-8949-8EA9-17A8E88B324F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248E4A75-8E14-7D4E-8BCA-79E4D726B021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3A53309-2499-4312-8F11-25B603ED63C9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8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22EA937C-0AA7-0946-AEFE-A72634BABE73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B9180E81-692A-CA40-9750-E909FD011D5D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2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E0E3820-058D-1840-9F10-90E22C1989ED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Ryhmä 4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Ryhmä 1035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3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5C3165A7-8E67-48FC-BCFC-C205E33FC8A5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4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3F894C02-2BBB-46B0-94F7-BF4914EDA059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0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5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9" name="Suora yhdysviiva 8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941DCA39-28C5-4861-8E78-AC0F7617CEF2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3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EB5D6A1C-D8FA-40C6-9B09-603A6E3B87CA}" type="datetime1">
              <a:rPr lang="fi-FI" smtClean="0"/>
              <a:t>13.1.2017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36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9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8970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93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7470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23418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39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F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28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51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535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30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99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9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0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82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304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F3E471A1-2089-4EAD-AA66-BEE880D6BE9A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81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E776AA7-F53C-40F5-8F8E-0243FABD0140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5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1B11A7D3-5B73-44CD-BCBD-0578135BDAD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C80F80C-B939-4C9A-8EFE-C56D6BA19CA4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4B8D8670-3257-4E23-88BA-283D0BF6F9BC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6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4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C020C099-9310-42B7-A12A-C3ED38375E3C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4D5394E-C853-4312-A3E7-959BAF5A46C0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767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0E32EC3-3728-440B-885E-7E7E0F64D9FF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61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6B84ADE-9183-4202-AE2C-E4A19CEE6C29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AF4AEC08-C9BA-4319-A0D4-1CF7081F26A9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5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rgbClr val="2340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  <a:solidFill>
            <a:srgbClr val="01AEF0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8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9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F3E471A1-2089-4EAD-AA66-BEE880D6BE9A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  <p:sp>
        <p:nvSpPr>
          <p:cNvPr id="19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9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31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285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C020C099-9310-42B7-A12A-C3ED38375E3C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7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4D5394E-C853-4312-A3E7-959BAF5A46C0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73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0E32EC3-3728-440B-885E-7E7E0F64D9FF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04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6B84ADE-9183-4202-AE2C-E4A19CEE6C29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4332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61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0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C80F80C-B939-4C9A-8EFE-C56D6BA19CA4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8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2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C80F80C-B939-4C9A-8EFE-C56D6BA19CA4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4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Ryhmä 4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Ryhmä 1035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73024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1893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1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3387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  <a:solidFill>
            <a:srgbClr val="01AEF0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48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022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D9B1A8B-B861-F842-93E1-D6D0A7237D31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0" name="Suora yhdysviiva 29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73273C2-64E0-9840-8C84-F2BB68736093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3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9BD8F65F-C907-DA44-BC2B-44CC7D2A816E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4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20FD56CB-89BD-B142-A0C7-E3C3D3A9D652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5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9" name="Suora yhdysviiva 8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8B941A5E-55AF-F846-930C-26412057D69E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C4999321-B915-7246-BF47-8C944E52AA65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9070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B83B6FAD-F779-894D-A7E1-8C203651F9B6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F"/>
                </a:solidFill>
              </a:rPr>
              <a:t>Oulun yliopisto</a:t>
            </a:r>
            <a:endParaRPr lang="fi-FI" sz="600" b="1" dirty="0">
              <a:solidFill>
                <a:srgbClr val="23408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AEC9F2B8-732D-B04B-8D10-51D8C9EE053D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6D6D681-3A45-EC44-B62E-B870045B3972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34B5C806-4668-2447-B9B4-DDCC2CFF9890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000AE156-4CB3-9C49-AD47-B157D3439EEE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B0D42642-0484-8841-8C49-0AEACB50BA3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85486CB-8924-AE49-B8CD-AE6A2467A19D}" type="datetime1">
              <a:rPr lang="fi-FI" smtClean="0">
                <a:solidFill>
                  <a:srgbClr val="00AEEF"/>
                </a:solidFill>
              </a:rPr>
              <a:pPr/>
              <a:t>13.1.2017</a:t>
            </a:fld>
            <a:endParaRPr lang="fi-FI">
              <a:solidFill>
                <a:srgbClr val="00AEE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>
                <a:solidFill>
                  <a:srgbClr val="00AEEF"/>
                </a:solidFill>
              </a:rPr>
              <a:t>KOPA / Vesa-Matti Sarenius, Tero Vedenjuoksu</a:t>
            </a:r>
            <a:endParaRPr lang="fi-FI">
              <a:solidFill>
                <a:srgbClr val="00AEE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9663BE-0A7D-4715-8D39-0EC59974DD85}" type="slidenum">
              <a:rPr lang="fi-FI" smtClean="0">
                <a:solidFill>
                  <a:srgbClr val="00AEEF"/>
                </a:solidFill>
              </a:rPr>
              <a:pPr/>
              <a:t>‹#›</a:t>
            </a:fld>
            <a:endParaRPr lang="fi-FI">
              <a:solidFill>
                <a:srgbClr val="00AEEF"/>
              </a:solidFill>
            </a:endParaRP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6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F"/>
                </a:solidFill>
              </a:rPr>
              <a:t>Oulun yliopisto</a:t>
            </a:r>
            <a:endParaRPr lang="fi-FI" sz="600" b="1" dirty="0">
              <a:solidFill>
                <a:srgbClr val="23408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5D9B767A-BC16-EA4F-99F2-48570B375569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2D42ADFC-1FB9-8641-B394-2483DC2F57EA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DE10481E-666C-4FF7-B137-5A9A5F208B28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bg1"/>
                </a:solidFill>
              </a:rPr>
              <a:t>Oulun yliopisto</a:t>
            </a:r>
            <a:endParaRPr lang="fi-FI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700" r:id="rId3"/>
    <p:sldLayoutId id="2147483701" r:id="rId4"/>
    <p:sldLayoutId id="2147483657" r:id="rId5"/>
    <p:sldLayoutId id="2147483661" r:id="rId6"/>
    <p:sldLayoutId id="2147483677" r:id="rId7"/>
    <p:sldLayoutId id="2147483662" r:id="rId8"/>
    <p:sldLayoutId id="2147483678" r:id="rId9"/>
    <p:sldLayoutId id="2147483679" r:id="rId10"/>
    <p:sldLayoutId id="2147483658" r:id="rId11"/>
    <p:sldLayoutId id="2147483680" r:id="rId12"/>
    <p:sldLayoutId id="2147483682" r:id="rId13"/>
    <p:sldLayoutId id="2147483683" r:id="rId14"/>
    <p:sldLayoutId id="2147483687" r:id="rId15"/>
    <p:sldLayoutId id="2147483659" r:id="rId16"/>
    <p:sldLayoutId id="2147483684" r:id="rId17"/>
    <p:sldLayoutId id="2147483715" r:id="rId18"/>
    <p:sldLayoutId id="2147483716" r:id="rId19"/>
    <p:sldLayoutId id="2147483681" r:id="rId20"/>
    <p:sldLayoutId id="2147483721" r:id="rId21"/>
    <p:sldLayoutId id="2147483719" r:id="rId22"/>
    <p:sldLayoutId id="2147483720" r:id="rId23"/>
    <p:sldLayoutId id="2147483718" r:id="rId24"/>
    <p:sldLayoutId id="2147483722" r:id="rId25"/>
    <p:sldLayoutId id="2147483723" r:id="rId26"/>
    <p:sldLayoutId id="2147483724" r:id="rId27"/>
    <p:sldLayoutId id="2147483726" r:id="rId28"/>
    <p:sldLayoutId id="2147483727" r:id="rId29"/>
    <p:sldLayoutId id="2147483725" r:id="rId30"/>
    <p:sldLayoutId id="2147483728" r:id="rId31"/>
    <p:sldLayoutId id="2147483650" r:id="rId32"/>
    <p:sldLayoutId id="2147483685" r:id="rId33"/>
    <p:sldLayoutId id="2147483686" r:id="rId34"/>
    <p:sldLayoutId id="2147483689" r:id="rId35"/>
    <p:sldLayoutId id="2147483690" r:id="rId36"/>
    <p:sldLayoutId id="2147483691" r:id="rId37"/>
    <p:sldLayoutId id="2147483704" r:id="rId38"/>
    <p:sldLayoutId id="2147483703" r:id="rId39"/>
    <p:sldLayoutId id="2147483705" r:id="rId40"/>
    <p:sldLayoutId id="2147483706" r:id="rId41"/>
    <p:sldLayoutId id="2147483707" r:id="rId42"/>
    <p:sldLayoutId id="2147483708" r:id="rId43"/>
    <p:sldLayoutId id="2147483660" r:id="rId44"/>
    <p:sldLayoutId id="2147483663" r:id="rId45"/>
    <p:sldLayoutId id="2147483664" r:id="rId46"/>
    <p:sldLayoutId id="2147483665" r:id="rId47"/>
    <p:sldLayoutId id="2147483666" r:id="rId48"/>
    <p:sldLayoutId id="2147483667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694" r:id="rId56"/>
    <p:sldLayoutId id="2147483695" r:id="rId57"/>
    <p:sldLayoutId id="2147483696" r:id="rId58"/>
    <p:sldLayoutId id="2147483697" r:id="rId59"/>
    <p:sldLayoutId id="2147483698" r:id="rId60"/>
    <p:sldLayoutId id="2147483699" r:id="rId61"/>
    <p:sldLayoutId id="2147483693" r:id="rId62"/>
    <p:sldLayoutId id="2147483692" r:id="rId63"/>
    <p:sldLayoutId id="2147483656" r:id="rId64"/>
    <p:sldLayoutId id="2147483668" r:id="rId65"/>
    <p:sldLayoutId id="2147483669" r:id="rId66"/>
    <p:sldLayoutId id="2147483670" r:id="rId67"/>
    <p:sldLayoutId id="2147483671" r:id="rId68"/>
    <p:sldLayoutId id="2147483673" r:id="rId6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C1E8BCB1-4EA5-F34E-B661-A1294779F313}" type="datetime1">
              <a:rPr lang="fi-FI" smtClean="0"/>
              <a:pPr/>
              <a:t>13.1.2017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KOPA / Vesa-Matti Sarenius, Tero Vedenjuoksu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prstClr val="white"/>
                </a:solidFill>
              </a:rPr>
              <a:t>Oulun yliopisto</a:t>
            </a:r>
            <a:endParaRPr lang="fi-FI" sz="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  <p:sldLayoutId id="2147483763" r:id="rId34"/>
    <p:sldLayoutId id="2147483764" r:id="rId35"/>
    <p:sldLayoutId id="2147483765" r:id="rId36"/>
    <p:sldLayoutId id="2147483766" r:id="rId37"/>
    <p:sldLayoutId id="2147483767" r:id="rId38"/>
    <p:sldLayoutId id="2147483768" r:id="rId39"/>
    <p:sldLayoutId id="2147483769" r:id="rId40"/>
    <p:sldLayoutId id="2147483770" r:id="rId41"/>
    <p:sldLayoutId id="2147483771" r:id="rId42"/>
    <p:sldLayoutId id="2147483772" r:id="rId43"/>
    <p:sldLayoutId id="2147483773" r:id="rId44"/>
    <p:sldLayoutId id="2147483774" r:id="rId45"/>
    <p:sldLayoutId id="2147483775" r:id="rId46"/>
    <p:sldLayoutId id="2147483776" r:id="rId47"/>
    <p:sldLayoutId id="2147483777" r:id="rId48"/>
    <p:sldLayoutId id="2147483778" r:id="rId49"/>
    <p:sldLayoutId id="2147483779" r:id="rId50"/>
    <p:sldLayoutId id="2147483780" r:id="rId51"/>
    <p:sldLayoutId id="2147483781" r:id="rId52"/>
    <p:sldLayoutId id="2147483782" r:id="rId53"/>
    <p:sldLayoutId id="2147483783" r:id="rId54"/>
    <p:sldLayoutId id="2147483784" r:id="rId55"/>
    <p:sldLayoutId id="2147483785" r:id="rId56"/>
    <p:sldLayoutId id="2147483786" r:id="rId57"/>
    <p:sldLayoutId id="2147483787" r:id="rId58"/>
    <p:sldLayoutId id="2147483788" r:id="rId5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o.oulu.fi/fi/ohjeet/_layouts/15/WopiFrame2.aspx?sourcedoc=/fi/ohjeet/Documents/Ohje_opintojaksojen_rakenteesta.docx&amp;action=default" TargetMode="External"/><Relationship Id="rId2" Type="http://schemas.openxmlformats.org/officeDocument/2006/relationships/hyperlink" Target="https://notio.oulu.fi/fi/koulutus/opetussuunnitelmaty%C3%B6/opintojaksojen-kuvaaminen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otio.oulu.fi/fi/ohjeet/Sivut/Curriculum-mapping.aspx" TargetMode="Externa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altodoc.aalto.fi/bitstream/handle/123456789/4755/isbn9789526030357.pdf?sequence=1&amp;isAllowed=y" TargetMode="External"/><Relationship Id="rId2" Type="http://schemas.openxmlformats.org/officeDocument/2006/relationships/hyperlink" Target="https://aaltodoc.aalto.fi/bitstream/handle/123456789/4670/isbn9789522480637.pdf?sequence=1&amp;isAllowed=y" TargetMode="Externa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://www.oulu.fi/koulutuspalvelut/julkaisut_ja_materiaalit/erillisjulkaisut/opetusopas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o.oulu.fi/fi/ohjeet/_layouts/15/WopiFrame.aspx?sourcedoc=/fi/ohjeet/Documents/Koulutuksen%20suunnittelu%20lukuvuodelle%202017-2018.docx&amp;action=default" TargetMode="External"/><Relationship Id="rId2" Type="http://schemas.openxmlformats.org/officeDocument/2006/relationships/hyperlink" Target="https://notio.oulu.fi/fi/koulutus/opetussuunnitelmaty&#246;" TargetMode="Externa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otio.oulu.fi/fi/ohjeet/_layouts/15/WopiFrame.aspx?sourcedoc=/fi/ohjeet/Documents/Koulutuksen%20suunnittelu%20lukuvuodelle%202017-2018.docx&amp;action=default" TargetMode="Externa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600" dirty="0" smtClean="0"/>
              <a:t>Opintojaksojen suunnittelu ja opintojaksokuvausten laatiminen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1313" y="5354900"/>
            <a:ext cx="11510962" cy="10185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Vesa-Matti Sarenius </a:t>
            </a:r>
            <a:r>
              <a:rPr lang="en-US" dirty="0" smtClean="0"/>
              <a:t>ja Tytti Tenhula</a:t>
            </a:r>
          </a:p>
          <a:p>
            <a:r>
              <a:rPr lang="en-US" dirty="0" err="1" smtClean="0"/>
              <a:t>Tutkinto-ohjelmavalmennus</a:t>
            </a:r>
            <a:r>
              <a:rPr lang="en-US" dirty="0" smtClean="0"/>
              <a:t> 13.1.2017</a:t>
            </a:r>
          </a:p>
          <a:p>
            <a:r>
              <a:rPr lang="en-US" dirty="0" err="1" smtClean="0"/>
              <a:t>Linnanmaa</a:t>
            </a:r>
            <a:r>
              <a:rPr lang="en-US" dirty="0" smtClean="0"/>
              <a:t>, PR119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451150" y="578840"/>
            <a:ext cx="4562787" cy="3870068"/>
          </a:xfrm>
        </p:spPr>
        <p:txBody>
          <a:bodyPr>
            <a:normAutofit/>
          </a:bodyPr>
          <a:lstStyle/>
          <a:p>
            <a:r>
              <a:rPr lang="fi-FI" dirty="0"/>
              <a:t>Opintojakso-kuvausten</a:t>
            </a:r>
            <a:r>
              <a:rPr lang="fi-FI" sz="3600" dirty="0" smtClean="0"/>
              <a:t> </a:t>
            </a:r>
            <a:r>
              <a:rPr lang="fi-FI" dirty="0"/>
              <a:t>kerääminen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Koulutusdekaani ja tutkinto-ohjelmien vastuuhenkilöt (koulutuspäällikön ja koulutussuunnittelijoiden avustamana) ohjeistavat opetushenkilökuntaa opintojaksokuvausten laatimisesta ja toimittamisesta Oodiin.</a:t>
            </a:r>
          </a:p>
          <a:p>
            <a:r>
              <a:rPr lang="fi-FI" sz="1600" dirty="0" smtClean="0"/>
              <a:t>Tiedekunnan sisällä sovittava työnjaosta:</a:t>
            </a:r>
            <a:endParaRPr lang="fi-FI" sz="1600" dirty="0"/>
          </a:p>
          <a:p>
            <a:pPr lvl="2"/>
            <a:r>
              <a:rPr lang="fi-FI" sz="1600" dirty="0" smtClean="0"/>
              <a:t>Kuka laittaa / on </a:t>
            </a:r>
            <a:r>
              <a:rPr lang="fi-FI" sz="1600" dirty="0"/>
              <a:t>laittanut pyynnön tiedekunnissa?</a:t>
            </a:r>
          </a:p>
          <a:p>
            <a:pPr lvl="2"/>
            <a:r>
              <a:rPr lang="fi-FI" sz="1600" dirty="0"/>
              <a:t>Kenelle tiedot toimitetaan? </a:t>
            </a:r>
            <a:endParaRPr lang="fi-FI" sz="1600" dirty="0" smtClean="0"/>
          </a:p>
          <a:p>
            <a:pPr lvl="2"/>
            <a:r>
              <a:rPr lang="fi-FI" sz="1600" dirty="0" smtClean="0"/>
              <a:t>Kuka </a:t>
            </a:r>
            <a:r>
              <a:rPr lang="fi-FI" sz="1600" dirty="0"/>
              <a:t>syöttää tiedot </a:t>
            </a:r>
            <a:r>
              <a:rPr lang="fi-FI" sz="1600" dirty="0" smtClean="0"/>
              <a:t>Oodiin</a:t>
            </a:r>
            <a:r>
              <a:rPr lang="fi-FI" sz="1600" dirty="0"/>
              <a:t>?</a:t>
            </a:r>
          </a:p>
          <a:p>
            <a:pPr lvl="2"/>
            <a:r>
              <a:rPr lang="fi-FI" sz="1600" dirty="0"/>
              <a:t>Kuka tarkistaa, että kaikista opintojaksoista on toimitettu uusi/korjattu kuvaus?</a:t>
            </a:r>
          </a:p>
          <a:p>
            <a:pPr lvl="2"/>
            <a:r>
              <a:rPr lang="fi-FI" sz="1600" dirty="0"/>
              <a:t>Kuka </a:t>
            </a:r>
            <a:r>
              <a:rPr lang="fi-FI" sz="1600" dirty="0" smtClean="0"/>
              <a:t>tarkastaa </a:t>
            </a:r>
            <a:r>
              <a:rPr lang="fi-FI" sz="1600" dirty="0"/>
              <a:t>opintojaksokuvausten sisällön ja laadun</a:t>
            </a:r>
            <a:r>
              <a:rPr lang="fi-FI" sz="1600" dirty="0" smtClean="0"/>
              <a:t>? Miten tarkastus toteutetaan? (Vastuu on aina tutkinto-ohjelman vastuuhenkilöllä).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3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Opintojakso-kuvauksen Oodi-kentät ja opintojaksojen rakenteiden periaatteet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Opintojaksokuvaukset tehdään lomakkeella, jossa on myös ohje kuvausten tekemiseen.  </a:t>
            </a:r>
          </a:p>
          <a:p>
            <a:r>
              <a:rPr lang="fi-FI" sz="2000" dirty="0"/>
              <a:t>Lomake</a:t>
            </a:r>
            <a:r>
              <a:rPr lang="fi-FI" sz="2000" dirty="0" smtClean="0"/>
              <a:t> </a:t>
            </a:r>
            <a:r>
              <a:rPr lang="fi-FI" sz="2000" dirty="0"/>
              <a:t>löytyy osoitteesta: </a:t>
            </a:r>
            <a:r>
              <a:rPr lang="fi-FI" sz="1200" dirty="0">
                <a:hlinkClick r:id="rId2"/>
              </a:rPr>
              <a:t>https://</a:t>
            </a:r>
            <a:r>
              <a:rPr lang="fi-FI" sz="1200" dirty="0" smtClean="0">
                <a:hlinkClick r:id="rId2"/>
              </a:rPr>
              <a:t>noti</a:t>
            </a:r>
            <a:r>
              <a:rPr lang="fi-FI" sz="1200" dirty="0">
                <a:hlinkClick r:id="rId2"/>
              </a:rPr>
              <a:t>o.o</a:t>
            </a:r>
            <a:r>
              <a:rPr lang="fi-FI" sz="1200" dirty="0" smtClean="0">
                <a:hlinkClick r:id="rId2"/>
              </a:rPr>
              <a:t>ulu.fi/fi/koulutus/opetussuunnitelmaty%C3%B6/opintojaksojen-kuvaaminen</a:t>
            </a:r>
            <a:endParaRPr lang="fi-FI" sz="1200" dirty="0" smtClean="0"/>
          </a:p>
          <a:p>
            <a:r>
              <a:rPr lang="fi-FI" sz="2000" dirty="0"/>
              <a:t>Opintojaksojen rakenteita koskeva ohje löytyy osoitteesta:</a:t>
            </a:r>
          </a:p>
          <a:p>
            <a:r>
              <a:rPr lang="fi-FI" sz="1200" dirty="0" smtClean="0">
                <a:hlinkClick r:id="rId3"/>
              </a:rPr>
              <a:t>https</a:t>
            </a:r>
            <a:r>
              <a:rPr lang="fi-FI" sz="1200" dirty="0">
                <a:hlinkClick r:id="rId3"/>
              </a:rPr>
              <a:t>://notio.oulu.fi/fi/ohjeet/_layouts/15/WopiFrame2.aspx?sourcedoc=/</a:t>
            </a:r>
            <a:r>
              <a:rPr lang="fi-FI" sz="1200" dirty="0" smtClean="0">
                <a:hlinkClick r:id="rId3"/>
              </a:rPr>
              <a:t>fi/ohjeet/Documents/Ohje_opintojaksojen_rakenteesta.docx&amp;action=default</a:t>
            </a:r>
            <a:r>
              <a:rPr lang="fi-FI" sz="1200" dirty="0" smtClean="0"/>
              <a:t> </a:t>
            </a:r>
            <a:endParaRPr lang="fi-FI" sz="1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Tärkeitä tarkistettavia asioita opintojakso-kuvauksista 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1800" dirty="0" smtClean="0"/>
              <a:t>Opintojakson vastuuhenkilö on oikea henkilö nimellä</a:t>
            </a:r>
          </a:p>
          <a:p>
            <a:pPr lvl="2"/>
            <a:r>
              <a:rPr lang="fi-FI" sz="1300" dirty="0" smtClean="0"/>
              <a:t>Opintojakson vastuuhenkilö on akateemiseen henkilökuntaan kuuluva henkilö.</a:t>
            </a:r>
          </a:p>
          <a:p>
            <a:pPr lvl="2"/>
            <a:endParaRPr lang="fi-FI" sz="1300" dirty="0" smtClean="0"/>
          </a:p>
          <a:p>
            <a:r>
              <a:rPr lang="fi-FI" sz="1800" dirty="0" smtClean="0"/>
              <a:t>Opintojakson kuvaus on sekä suomeksi että englanniksi, paitsi jos opintojakso opetetaan vain englanniksi.</a:t>
            </a:r>
          </a:p>
          <a:p>
            <a:r>
              <a:rPr lang="fi-FI" sz="1800" dirty="0" smtClean="0"/>
              <a:t>Opintojaksojen nimet ja laajuudet ovat opintojen rakennekaavion mukaisia myös oodissa.</a:t>
            </a:r>
          </a:p>
          <a:p>
            <a:r>
              <a:rPr lang="fi-FI" sz="1800" dirty="0" smtClean="0"/>
              <a:t>Osaamistavoitteet kytkeytyvät koko tutkinnon osaamistavoitteisiin (tarkistetaan esimerkiksi </a:t>
            </a:r>
            <a:r>
              <a:rPr lang="fi-FI" sz="1800" dirty="0" err="1" smtClean="0"/>
              <a:t>curriculum</a:t>
            </a:r>
            <a:r>
              <a:rPr lang="fi-FI" sz="1800" dirty="0" smtClean="0"/>
              <a:t> </a:t>
            </a:r>
            <a:r>
              <a:rPr lang="fi-FI" sz="1800" dirty="0" err="1" smtClean="0"/>
              <a:t>mapping</a:t>
            </a:r>
            <a:r>
              <a:rPr lang="fi-FI" sz="1800" dirty="0" smtClean="0"/>
              <a:t> -matriisin avulla)</a:t>
            </a:r>
          </a:p>
          <a:p>
            <a:r>
              <a:rPr lang="fi-FI" sz="1800" dirty="0" smtClean="0"/>
              <a:t>Suoritustavat ja arviointikriteerit on kuvattu ja ne kytkeytyvät osaamistavoitteisiin.</a:t>
            </a:r>
          </a:p>
          <a:p>
            <a:r>
              <a:rPr lang="fi-FI" sz="1800" dirty="0" smtClean="0"/>
              <a:t>Opintojaksoilla on huomioitu yliopiston strategiset tavoitteet:</a:t>
            </a:r>
          </a:p>
          <a:p>
            <a:pPr lvl="2"/>
            <a:r>
              <a:rPr lang="fi-FI" sz="1300" dirty="0" smtClean="0"/>
              <a:t>Opintojen sujuvuus</a:t>
            </a:r>
          </a:p>
          <a:p>
            <a:pPr lvl="2"/>
            <a:r>
              <a:rPr lang="fi-FI" sz="1300" dirty="0" smtClean="0"/>
              <a:t>Työelämärelevanssi</a:t>
            </a:r>
          </a:p>
          <a:p>
            <a:pPr lvl="2"/>
            <a:r>
              <a:rPr lang="fi-FI" sz="1300" dirty="0" smtClean="0"/>
              <a:t>Kansainvälistyminen</a:t>
            </a:r>
          </a:p>
          <a:p>
            <a:pPr lvl="2"/>
            <a:r>
              <a:rPr lang="fi-FI" sz="1300" dirty="0" smtClean="0"/>
              <a:t>Opintojen vetovoimaisuus</a:t>
            </a:r>
          </a:p>
          <a:p>
            <a:pPr lvl="2"/>
            <a:r>
              <a:rPr lang="fi-FI" sz="1300" dirty="0" smtClean="0"/>
              <a:t>Opetus- ja arviointimenetelmien pedagoginen kehittäminen, erityisesti </a:t>
            </a:r>
            <a:r>
              <a:rPr lang="fi-FI" sz="1300" dirty="0" err="1" smtClean="0"/>
              <a:t>digitalisaatio</a:t>
            </a:r>
            <a:endParaRPr lang="fi-FI" sz="1150" dirty="0" smtClean="0"/>
          </a:p>
          <a:p>
            <a:pPr lvl="2"/>
            <a:endParaRPr lang="fi-FI" sz="1150" dirty="0" smtClean="0"/>
          </a:p>
          <a:p>
            <a:r>
              <a:rPr lang="fi-FI" sz="1800" dirty="0" smtClean="0"/>
              <a:t>Opintojaksoille suunnitellut opetusmenetelmät ovat monipuolisia </a:t>
            </a:r>
            <a:r>
              <a:rPr lang="fi-FI" sz="1800" dirty="0"/>
              <a:t>koko opetussuunnitelma </a:t>
            </a:r>
            <a:r>
              <a:rPr lang="fi-FI" sz="1800" dirty="0" smtClean="0"/>
              <a:t>huomioiden.</a:t>
            </a:r>
          </a:p>
          <a:p>
            <a:r>
              <a:rPr lang="fi-FI" sz="1800" dirty="0"/>
              <a:t>Opintojaksoille suunnitellut </a:t>
            </a:r>
            <a:r>
              <a:rPr lang="fi-FI" sz="1800" dirty="0" smtClean="0"/>
              <a:t>arviointimenetelmät ovat monipuolisia </a:t>
            </a:r>
            <a:r>
              <a:rPr lang="fi-FI" sz="1800" dirty="0"/>
              <a:t>koko opetussuunnitelma </a:t>
            </a:r>
            <a:r>
              <a:rPr lang="fi-FI" sz="1800" dirty="0" smtClean="0"/>
              <a:t>huomioiden.</a:t>
            </a:r>
            <a:endParaRPr lang="fi-FI" sz="1800" dirty="0"/>
          </a:p>
          <a:p>
            <a:endParaRPr lang="fi-FI" sz="1800" dirty="0" smtClean="0"/>
          </a:p>
          <a:p>
            <a:endParaRPr lang="fi-FI" sz="115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6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Curriculum </a:t>
            </a:r>
            <a:r>
              <a:rPr lang="fi-FI" sz="3600" dirty="0" err="1" smtClean="0"/>
              <a:t>mapping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Curriculum </a:t>
            </a:r>
            <a:r>
              <a:rPr lang="fi-FI" sz="1800" dirty="0" err="1"/>
              <a:t>mapping</a:t>
            </a:r>
            <a:r>
              <a:rPr lang="fi-FI" sz="1800" dirty="0"/>
              <a:t> (CM) on työkalu, jolla voidaan kuvata esim. tutkinnon, tutkinnon osan tai opintojakson osaamistavoitteet, oppimisen työtavat ja käytetyt oppimisen arvioinnin tavat taulukkomuodossa siten, että esim. sarakkeilla ovat osaamistavoitteet ja riveinä ovat opintojaksot.</a:t>
            </a:r>
          </a:p>
          <a:p>
            <a:r>
              <a:rPr lang="fi-FI" sz="1800" dirty="0"/>
              <a:t>Curriculum </a:t>
            </a:r>
            <a:r>
              <a:rPr lang="fi-FI" sz="1800" dirty="0" err="1"/>
              <a:t>mapping</a:t>
            </a:r>
            <a:r>
              <a:rPr lang="fi-FI" sz="1800" dirty="0"/>
              <a:t> -työkalua voi siis käyttää uuden toiminnan suunnittelun lisäksi tunnistamaan olemassa olevasta tutkinto-ohjelmasta aukkoja, päällekkäisyyksiä ja vääriä </a:t>
            </a:r>
            <a:r>
              <a:rPr lang="fi-FI" sz="1800" dirty="0" smtClean="0"/>
              <a:t>painotuksia</a:t>
            </a:r>
          </a:p>
          <a:p>
            <a:r>
              <a:rPr lang="fi-FI" sz="1800" dirty="0" smtClean="0"/>
              <a:t>Työkalun avulla voidaan lisäksi tarkastella </a:t>
            </a:r>
            <a:r>
              <a:rPr lang="fi-FI" sz="1800" dirty="0"/>
              <a:t>alakohtaisia ja yleisiä työelämätaitoja, oppimisprosesseja sekä oppimisen arviointia suhteessa </a:t>
            </a:r>
            <a:r>
              <a:rPr lang="fi-FI" sz="1800" dirty="0" smtClean="0"/>
              <a:t>tutkintorakenteeseen.</a:t>
            </a:r>
          </a:p>
          <a:p>
            <a:r>
              <a:rPr lang="fi-FI" sz="1800" dirty="0" smtClean="0"/>
              <a:t>Lisätietoa ja esimerkkipohja löytyy </a:t>
            </a:r>
            <a:r>
              <a:rPr lang="fi-FI" sz="1800" dirty="0" err="1" smtClean="0"/>
              <a:t>notiosta</a:t>
            </a:r>
            <a:r>
              <a:rPr lang="fi-FI" sz="1800" dirty="0"/>
              <a:t>: </a:t>
            </a:r>
            <a:r>
              <a:rPr lang="fi-FI" sz="1200" dirty="0">
                <a:hlinkClick r:id="rId2"/>
              </a:rPr>
              <a:t>https://</a:t>
            </a:r>
            <a:r>
              <a:rPr lang="fi-FI" sz="1200" dirty="0" smtClean="0">
                <a:hlinkClick r:id="rId2"/>
              </a:rPr>
              <a:t>notio.oulu.fi/fi/ohjeet/Sivut/Curriculum-mapping.aspx</a:t>
            </a:r>
            <a:r>
              <a:rPr lang="fi-FI" sz="1200" dirty="0" smtClean="0"/>
              <a:t> </a:t>
            </a:r>
            <a:endParaRPr lang="fi-FI" sz="12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 smtClean="0"/>
          </a:p>
          <a:p>
            <a:endParaRPr lang="fi-FI" sz="115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451150" y="578840"/>
            <a:ext cx="4562787" cy="3870068"/>
          </a:xfrm>
        </p:spPr>
        <p:txBody>
          <a:bodyPr>
            <a:normAutofit/>
          </a:bodyPr>
          <a:lstStyle/>
          <a:p>
            <a:r>
              <a:rPr lang="fi-FI" dirty="0" smtClean="0"/>
              <a:t>Keskustelu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Mitä tehdä jos</a:t>
            </a:r>
            <a:r>
              <a:rPr lang="mr-IN" sz="1600" dirty="0" smtClean="0"/>
              <a:t>…</a:t>
            </a:r>
            <a:endParaRPr lang="fi-FI" sz="1600" dirty="0" smtClean="0"/>
          </a:p>
          <a:p>
            <a:r>
              <a:rPr lang="mr-IN" sz="1600" dirty="0" smtClean="0"/>
              <a:t>…</a:t>
            </a:r>
            <a:r>
              <a:rPr lang="fi-FI" sz="1600" dirty="0" smtClean="0"/>
              <a:t>tutkinto-ohjelman vastuuhenkilö havaitsee, että opettajalla ei ole riittävästi osaamista opintojakson suunnitteluun ja toteuttamiseen?</a:t>
            </a:r>
          </a:p>
          <a:p>
            <a:r>
              <a:rPr lang="mr-IN" sz="1600" dirty="0" smtClean="0"/>
              <a:t>…</a:t>
            </a:r>
            <a:r>
              <a:rPr lang="fi-FI" sz="1600" dirty="0" smtClean="0"/>
              <a:t>tutkinto-ohjelman vastuuhenkilö havaitsee, että opettaja ei ole käyttänyt palautetta hyväkseen opintojakson suunnittelussa (korjannut palautteessa havaittuja asioita)?</a:t>
            </a:r>
          </a:p>
          <a:p>
            <a:r>
              <a:rPr lang="fi-FI" sz="1600" dirty="0" smtClean="0"/>
              <a:t>..opettaja ei ole opintojaksoa suunnitellessaan ottanut  huomioon koko tutkinnon osaamistavoitteita</a:t>
            </a:r>
            <a:r>
              <a:rPr lang="fi-FI" sz="1600" dirty="0"/>
              <a:t> </a:t>
            </a:r>
            <a:r>
              <a:rPr lang="fi-FI" sz="1600" dirty="0" smtClean="0"/>
              <a:t>tai kehittämiskohteita?</a:t>
            </a:r>
          </a:p>
          <a:p>
            <a:r>
              <a:rPr lang="mr-IN" sz="1600" dirty="0" smtClean="0"/>
              <a:t>…</a:t>
            </a:r>
            <a:r>
              <a:rPr lang="fi-FI" sz="1600" dirty="0" smtClean="0"/>
              <a:t>arviointi tai opetusmenetelmät ovat liian samanlaisia useilla eri opintojaksoilla, esimerkiksi siksi, että opintojaksoja ei ole suunniteltu yhteistyössä?</a:t>
            </a:r>
          </a:p>
          <a:p>
            <a:r>
              <a:rPr lang="fi-FI" sz="1600" dirty="0" smtClean="0"/>
              <a:t>Keskustelkaa annetusta kysymyksestä ryhmässä. Kirjoittakaa ylös ratkaisuehdotuksia ja hyviä käytäntöjä. </a:t>
            </a:r>
            <a:r>
              <a:rPr lang="fi-FI" sz="1600" dirty="0"/>
              <a:t>P</a:t>
            </a:r>
            <a:r>
              <a:rPr lang="fi-FI" sz="1600" dirty="0" smtClean="0"/>
              <a:t>ohtikaa myös kuka voi ja kenen tehtävä tällaisiin asioihin on puuttua.</a:t>
            </a: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9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Prosessin kehittäminen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opintojaksojen suunnittelun ja opintojaksokuvausten laatimisen prosesseja pitäisi kehittää?</a:t>
            </a:r>
          </a:p>
          <a:p>
            <a:r>
              <a:rPr lang="fi-FI" dirty="0" smtClean="0"/>
              <a:t>Millaista tukea koulutuspalvelut /  Opetuksen tuki </a:t>
            </a:r>
            <a:r>
              <a:rPr lang="fi-FI" dirty="0"/>
              <a:t>-</a:t>
            </a:r>
            <a:r>
              <a:rPr lang="fi-FI" dirty="0" smtClean="0"/>
              <a:t>tiimi voisi antaa?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Lisää tarvittaessa alatunnisteteksti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47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Työpajoja opintojaksokuvausten laatimiseen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strike="sngStrike" dirty="0"/>
              <a:t>I työpaja: ti 17.1.2017 klo 14–16 (Kontinkangas), mikroluokka </a:t>
            </a:r>
            <a:r>
              <a:rPr lang="fi-FI" sz="1800" strike="sngStrike" dirty="0" smtClean="0"/>
              <a:t>KT285</a:t>
            </a:r>
            <a:r>
              <a:rPr lang="fi-FI" sz="1800" dirty="0" smtClean="0"/>
              <a:t> (Peruttu)</a:t>
            </a:r>
            <a:endParaRPr lang="fi-FI" sz="1800" strike="sngStrike" dirty="0" smtClean="0"/>
          </a:p>
          <a:p>
            <a:r>
              <a:rPr lang="fi-FI" sz="1800" dirty="0" smtClean="0"/>
              <a:t>II </a:t>
            </a:r>
            <a:r>
              <a:rPr lang="fi-FI" sz="1800" dirty="0"/>
              <a:t>työpaja: ke 18.1.2017 klo 14–16 (Linnanmaa), mikroluokka </a:t>
            </a:r>
            <a:r>
              <a:rPr lang="fi-FI" sz="1800" dirty="0" smtClean="0"/>
              <a:t>TF103</a:t>
            </a:r>
          </a:p>
          <a:p>
            <a:r>
              <a:rPr lang="fi-FI" sz="1800" dirty="0" smtClean="0"/>
              <a:t>III </a:t>
            </a:r>
            <a:r>
              <a:rPr lang="fi-FI" sz="1800" dirty="0"/>
              <a:t>työpaja: pe 20.1.2017 klo 14–16 (Linnanmaa), mikroluokka </a:t>
            </a:r>
            <a:r>
              <a:rPr lang="fi-FI" sz="1800" dirty="0" smtClean="0"/>
              <a:t>TF103 (Vaarassa peruuntua)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8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Kirjallisuutta opintojakson suunnitteluun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 smtClean="0">
                <a:solidFill>
                  <a:schemeClr val="tx1"/>
                </a:solidFill>
              </a:rPr>
              <a:t>Hyppönen</a:t>
            </a:r>
            <a:r>
              <a:rPr lang="fi-FI" sz="1800" b="0" dirty="0">
                <a:solidFill>
                  <a:schemeClr val="tx1"/>
                </a:solidFill>
              </a:rPr>
              <a:t>, O. &amp; Lindén, S. 2009. </a:t>
            </a:r>
            <a:r>
              <a:rPr lang="fi-FI" sz="1800" b="0" dirty="0">
                <a:hlinkClick r:id="rId2"/>
              </a:rPr>
              <a:t>Opettajan käsikirja – Opintojaksojen rakenteet, opetusmenetelmät ja arviointi.</a:t>
            </a:r>
            <a:r>
              <a:rPr lang="fi-FI" sz="1800" b="0" dirty="0"/>
              <a:t> </a:t>
            </a:r>
            <a:r>
              <a:rPr lang="fi-FI" sz="1800" b="0" dirty="0">
                <a:solidFill>
                  <a:schemeClr val="tx1"/>
                </a:solidFill>
              </a:rPr>
              <a:t>Teknillisen korkeakoulun Opetuksen ja opiskelun tuen julkaisuja 4. </a:t>
            </a:r>
            <a:endParaRPr lang="fi-FI" sz="1800" b="0" dirty="0" smtClean="0">
              <a:solidFill>
                <a:schemeClr val="tx1"/>
              </a:solidFill>
            </a:endParaRPr>
          </a:p>
          <a:p>
            <a:r>
              <a:rPr lang="fi-FI" sz="1800" b="0" dirty="0" smtClean="0">
                <a:solidFill>
                  <a:schemeClr val="tx1"/>
                </a:solidFill>
              </a:rPr>
              <a:t>Hyppönen</a:t>
            </a:r>
            <a:r>
              <a:rPr lang="fi-FI" sz="1800" b="0" dirty="0">
                <a:solidFill>
                  <a:schemeClr val="tx1"/>
                </a:solidFill>
              </a:rPr>
              <a:t>, O. &amp; Lindén, S. 2009. </a:t>
            </a:r>
            <a:r>
              <a:rPr lang="fi-FI" sz="1800" b="0" dirty="0" err="1">
                <a:hlinkClick r:id="rId3"/>
              </a:rPr>
              <a:t>Handbook</a:t>
            </a:r>
            <a:r>
              <a:rPr lang="fi-FI" sz="1800" b="0" dirty="0">
                <a:hlinkClick r:id="rId3"/>
              </a:rPr>
              <a:t> for </a:t>
            </a:r>
            <a:r>
              <a:rPr lang="fi-FI" sz="1800" b="0" dirty="0" err="1">
                <a:hlinkClick r:id="rId3"/>
              </a:rPr>
              <a:t>teachers</a:t>
            </a:r>
            <a:r>
              <a:rPr lang="fi-FI" sz="1800" b="0" dirty="0">
                <a:hlinkClick r:id="rId3"/>
              </a:rPr>
              <a:t>: </a:t>
            </a:r>
            <a:r>
              <a:rPr lang="fi-FI" sz="1800" b="0" dirty="0" err="1">
                <a:hlinkClick r:id="rId3"/>
              </a:rPr>
              <a:t>course</a:t>
            </a:r>
            <a:r>
              <a:rPr lang="fi-FI" sz="1800" b="0" dirty="0">
                <a:hlinkClick r:id="rId3"/>
              </a:rPr>
              <a:t> </a:t>
            </a:r>
            <a:r>
              <a:rPr lang="fi-FI" sz="1800" b="0" dirty="0" err="1">
                <a:hlinkClick r:id="rId3"/>
              </a:rPr>
              <a:t>structures</a:t>
            </a:r>
            <a:r>
              <a:rPr lang="fi-FI" sz="1800" b="0" dirty="0">
                <a:hlinkClick r:id="rId3"/>
              </a:rPr>
              <a:t>, </a:t>
            </a:r>
            <a:r>
              <a:rPr lang="fi-FI" sz="1800" b="0" dirty="0" err="1">
                <a:hlinkClick r:id="rId3"/>
              </a:rPr>
              <a:t>teaching</a:t>
            </a:r>
            <a:r>
              <a:rPr lang="fi-FI" sz="1800" b="0" dirty="0">
                <a:hlinkClick r:id="rId3"/>
              </a:rPr>
              <a:t> </a:t>
            </a:r>
            <a:r>
              <a:rPr lang="fi-FI" sz="1800" b="0" dirty="0" err="1">
                <a:hlinkClick r:id="rId3"/>
              </a:rPr>
              <a:t>methods</a:t>
            </a:r>
            <a:r>
              <a:rPr lang="fi-FI" sz="1800" b="0" dirty="0">
                <a:hlinkClick r:id="rId3"/>
              </a:rPr>
              <a:t> and </a:t>
            </a:r>
            <a:r>
              <a:rPr lang="fi-FI" sz="1800" b="0" dirty="0" err="1">
                <a:hlinkClick r:id="rId3"/>
              </a:rPr>
              <a:t>assessment</a:t>
            </a:r>
            <a:r>
              <a:rPr lang="fi-FI" sz="1800" b="0" dirty="0"/>
              <a:t>. </a:t>
            </a:r>
            <a:r>
              <a:rPr lang="fi-FI" sz="1800" b="0" dirty="0">
                <a:solidFill>
                  <a:schemeClr val="tx1"/>
                </a:solidFill>
              </a:rPr>
              <a:t>Teknillisen korkeakoulun Opetuksen ja </a:t>
            </a:r>
            <a:r>
              <a:rPr lang="fi-FI" sz="1800" b="0" dirty="0" smtClean="0">
                <a:solidFill>
                  <a:schemeClr val="tx1"/>
                </a:solidFill>
              </a:rPr>
              <a:t>opiskelun </a:t>
            </a:r>
            <a:r>
              <a:rPr lang="fi-FI" sz="1800" b="0" dirty="0">
                <a:solidFill>
                  <a:schemeClr val="tx1"/>
                </a:solidFill>
              </a:rPr>
              <a:t>tuen </a:t>
            </a:r>
            <a:r>
              <a:rPr lang="fi-FI" sz="1800" b="0" dirty="0" smtClean="0">
                <a:solidFill>
                  <a:schemeClr val="tx1"/>
                </a:solidFill>
              </a:rPr>
              <a:t>julkaisuja.</a:t>
            </a:r>
          </a:p>
          <a:p>
            <a:r>
              <a:rPr lang="fi-FI" altLang="fi-FI" sz="1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Karjalainen</a:t>
            </a:r>
            <a:r>
              <a:rPr lang="fi-FI" altLang="fi-FI" sz="1800" b="0" dirty="0">
                <a:solidFill>
                  <a:schemeClr val="tx1"/>
                </a:solidFill>
                <a:latin typeface="Arial" panose="020B0604020202020204" pitchFamily="34" charset="0"/>
              </a:rPr>
              <a:t>, A. 2009. </a:t>
            </a:r>
            <a:r>
              <a:rPr lang="fi-FI" altLang="fi-FI" sz="1800" b="0" dirty="0">
                <a:solidFill>
                  <a:schemeClr val="tx1"/>
                </a:solidFill>
                <a:latin typeface="Arial" panose="020B0604020202020204" pitchFamily="34" charset="0"/>
                <a:hlinkClick r:id="rId4"/>
              </a:rPr>
              <a:t>Opetusopas Oulun yliopiston opettajille</a:t>
            </a:r>
            <a:r>
              <a:rPr lang="fi-FI" altLang="fi-FI" sz="1800" b="0" dirty="0">
                <a:solidFill>
                  <a:schemeClr val="tx1"/>
                </a:solidFill>
                <a:latin typeface="Arial" panose="020B0604020202020204" pitchFamily="34" charset="0"/>
              </a:rPr>
              <a:t>. Opetuksen kehittämisyksikkö, Oulun yliopisto. </a:t>
            </a:r>
            <a:endParaRPr lang="fi-FI" altLang="fi-FI" sz="1800" b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fi-FI" altLang="fi-FI" sz="1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Koli</a:t>
            </a:r>
            <a:r>
              <a:rPr lang="fi-FI" altLang="fi-FI" sz="1800" b="0" dirty="0">
                <a:solidFill>
                  <a:schemeClr val="tx1"/>
                </a:solidFill>
                <a:latin typeface="Arial" panose="020B0604020202020204" pitchFamily="34" charset="0"/>
              </a:rPr>
              <a:t>, H. &amp; </a:t>
            </a:r>
            <a:r>
              <a:rPr lang="fi-FI" altLang="fi-FI" sz="1800" b="0" dirty="0" err="1">
                <a:solidFill>
                  <a:schemeClr val="tx1"/>
                </a:solidFill>
                <a:latin typeface="Arial" panose="020B0604020202020204" pitchFamily="34" charset="0"/>
              </a:rPr>
              <a:t>Silander</a:t>
            </a:r>
            <a:r>
              <a:rPr lang="fi-FI" altLang="fi-FI" sz="1800" b="0" dirty="0">
                <a:solidFill>
                  <a:schemeClr val="tx1"/>
                </a:solidFill>
                <a:latin typeface="Arial" panose="020B0604020202020204" pitchFamily="34" charset="0"/>
              </a:rPr>
              <a:t>, P. 2002. Verkko-oppiminen – oppimisprosessin suunnittelu ja ohjaus verkossa. HAMK</a:t>
            </a:r>
            <a:r>
              <a:rPr lang="fi-FI" altLang="fi-FI" sz="18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0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Mistä tukea?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sz="3067" dirty="0"/>
              <a:t>Koulutuspalveluiden Opetuksen tuki -palvelu </a:t>
            </a:r>
            <a:r>
              <a:rPr lang="fi-FI" sz="3067" dirty="0" smtClean="0"/>
              <a:t>antaa tukea opetussuunnitelmatyöhön.</a:t>
            </a:r>
            <a:endParaRPr lang="fi-FI" sz="3067" dirty="0"/>
          </a:p>
          <a:p>
            <a:r>
              <a:rPr lang="fi-FI" sz="3067" dirty="0"/>
              <a:t>Lisää tietoa: Vesa-Matti </a:t>
            </a:r>
            <a:r>
              <a:rPr lang="fi-FI" sz="3067" dirty="0" err="1" smtClean="0"/>
              <a:t>Sarenius</a:t>
            </a:r>
            <a:endParaRPr lang="fi-FI" sz="3067" dirty="0"/>
          </a:p>
          <a:p>
            <a:r>
              <a:rPr lang="fi-FI" sz="3067" dirty="0" smtClean="0"/>
              <a:t>Yhteydenotot: </a:t>
            </a:r>
            <a:r>
              <a:rPr lang="fi-FI" sz="3067" dirty="0" err="1" smtClean="0"/>
              <a:t>opetuksentuki@oulu.fi</a:t>
            </a:r>
            <a:endParaRPr lang="fi-FI" sz="3067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436785"/>
            <a:ext cx="662517" cy="215900"/>
          </a:xfrm>
        </p:spPr>
        <p:txBody>
          <a:bodyPr/>
          <a:lstStyle/>
          <a:p>
            <a:fld id="{1B11A7D3-5B73-44CD-BCBD-0578135BDAD3}" type="datetime1">
              <a:rPr lang="fi-FI" smtClean="0"/>
              <a:pPr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1" y="6436785"/>
            <a:ext cx="4618567" cy="215900"/>
          </a:xfrm>
        </p:spPr>
        <p:txBody>
          <a:bodyPr/>
          <a:lstStyle/>
          <a:p>
            <a:r>
              <a:rPr lang="fi-FI" dirty="0"/>
              <a:t>Opetuksen tuki –prosessi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0" y="6436785"/>
            <a:ext cx="389467" cy="2159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Koulutuksen sisältö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Opintojakson suunnittelun ja toteutuksen periaatteet ja prosessi</a:t>
            </a:r>
          </a:p>
          <a:p>
            <a:r>
              <a:rPr lang="fi-FI" sz="2400" dirty="0" smtClean="0"/>
              <a:t>Opintojakson </a:t>
            </a:r>
            <a:r>
              <a:rPr lang="fi-FI" sz="2400" dirty="0"/>
              <a:t>kuvaamisen vastuut, prosessi ja </a:t>
            </a:r>
            <a:r>
              <a:rPr lang="fi-FI" sz="2400" dirty="0" smtClean="0"/>
              <a:t>aikataulu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6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Opintojakson pedagoginen suunnitelma vs. opintojakson </a:t>
            </a:r>
            <a:r>
              <a:rPr lang="fi-FI" dirty="0" smtClean="0"/>
              <a:t>kuvaus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Opintojakson </a:t>
            </a:r>
            <a:r>
              <a:rPr lang="fi-FI" sz="2200" dirty="0"/>
              <a:t>kuvaus </a:t>
            </a:r>
            <a:r>
              <a:rPr lang="fi-FI" sz="2200" dirty="0" smtClean="0"/>
              <a:t>Oodissa tekee näkyväksi, miten opintojakso on suunniteltu toteutettavan</a:t>
            </a:r>
          </a:p>
          <a:p>
            <a:r>
              <a:rPr lang="fi-FI" sz="2200" dirty="0" smtClean="0"/>
              <a:t>Miten tutkinto-ohjelman vastuuhenkilö voi varmistaa, että opintojaksot ovat </a:t>
            </a:r>
            <a:r>
              <a:rPr lang="fi-FI" sz="2200" dirty="0" err="1" smtClean="0"/>
              <a:t>OPS:n</a:t>
            </a:r>
            <a:r>
              <a:rPr lang="fi-FI" sz="2200" dirty="0" smtClean="0"/>
              <a:t> mukaisia ja laadukkaita?</a:t>
            </a:r>
          </a:p>
          <a:p>
            <a:pPr lvl="2"/>
            <a:r>
              <a:rPr lang="fi-FI" sz="1300" dirty="0"/>
              <a:t>Osaamistavoitteet kytkeytyvät koko tutkinnon osaamistavoitteisiin (tarkistetaan esimerkiksi </a:t>
            </a:r>
            <a:r>
              <a:rPr lang="fi-FI" sz="1300" dirty="0" err="1"/>
              <a:t>curriculum</a:t>
            </a:r>
            <a:r>
              <a:rPr lang="fi-FI" sz="1300" dirty="0"/>
              <a:t> </a:t>
            </a:r>
            <a:r>
              <a:rPr lang="fi-FI" sz="1300" dirty="0" err="1"/>
              <a:t>mapping</a:t>
            </a:r>
            <a:r>
              <a:rPr lang="fi-FI" sz="1300" dirty="0"/>
              <a:t> -matriisin avulla)</a:t>
            </a:r>
          </a:p>
          <a:p>
            <a:pPr lvl="2"/>
            <a:r>
              <a:rPr lang="fi-FI" sz="1300" dirty="0"/>
              <a:t>Suoritustavat ja arviointikriteerit on kuvattu ja ne kytkeytyvät osaamistavoitteisiin.</a:t>
            </a:r>
          </a:p>
          <a:p>
            <a:pPr lvl="2"/>
            <a:r>
              <a:rPr lang="fi-FI" sz="1300" dirty="0"/>
              <a:t>Opintojaksoilla on huomioitu yliopiston strategiset tavoitteet:</a:t>
            </a:r>
          </a:p>
          <a:p>
            <a:pPr lvl="4"/>
            <a:r>
              <a:rPr lang="fi-FI" sz="1300" dirty="0"/>
              <a:t>Opintojen sujuvuus</a:t>
            </a:r>
          </a:p>
          <a:p>
            <a:pPr lvl="4"/>
            <a:r>
              <a:rPr lang="fi-FI" sz="1300" dirty="0"/>
              <a:t>Työelämärelevanssi</a:t>
            </a:r>
          </a:p>
          <a:p>
            <a:pPr lvl="4"/>
            <a:r>
              <a:rPr lang="fi-FI" sz="1300" dirty="0"/>
              <a:t>Kansainvälistyminen</a:t>
            </a:r>
          </a:p>
          <a:p>
            <a:pPr lvl="4"/>
            <a:r>
              <a:rPr lang="fi-FI" sz="1300" dirty="0"/>
              <a:t>Opintojen vetovoimaisuus</a:t>
            </a:r>
          </a:p>
          <a:p>
            <a:pPr lvl="4"/>
            <a:r>
              <a:rPr lang="fi-FI" sz="1300" dirty="0"/>
              <a:t>Opetus- ja arviointimenetelmien pedagoginen kehittäminen, erityisesti </a:t>
            </a:r>
            <a:r>
              <a:rPr lang="fi-FI" sz="1300" dirty="0" err="1" smtClean="0"/>
              <a:t>digitalisaatio</a:t>
            </a:r>
            <a:endParaRPr lang="fi-FI" sz="1300" dirty="0"/>
          </a:p>
          <a:p>
            <a:pPr lvl="2"/>
            <a:r>
              <a:rPr lang="fi-FI" sz="1300" dirty="0"/>
              <a:t>Opintojaksoille suunnitellut opetusmenetelmät ovat monipuolisia koko opetussuunnitelma huomioiden.</a:t>
            </a:r>
          </a:p>
          <a:p>
            <a:pPr lvl="2"/>
            <a:r>
              <a:rPr lang="fi-FI" sz="1300" dirty="0"/>
              <a:t>Opintojaksoille suunnitellut arviointimenetelmät ovat monipuolisia koko opetussuunnitelma huomioiden.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451151" y="578840"/>
            <a:ext cx="10253934" cy="3565321"/>
          </a:xfrm>
        </p:spPr>
        <p:txBody>
          <a:bodyPr>
            <a:normAutofit/>
          </a:bodyPr>
          <a:lstStyle/>
          <a:p>
            <a:r>
              <a:rPr lang="fi-FI" dirty="0" smtClean="0"/>
              <a:t>Opintojakson suunnittelu ja toteutus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12192000" cy="36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Opettajan vastuita ja tehtäviä opintojaksojen suunnittelussa ja toteuttamisessa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Tutkinto-ohjelman osaamistavoitteiden huomiointi suunnittelussa</a:t>
            </a:r>
          </a:p>
          <a:p>
            <a:r>
              <a:rPr lang="fi-FI" sz="2000" dirty="0" smtClean="0"/>
              <a:t>Suunnittelun linjakkuus opintojakson sisällä ja opintojaksojen välillä.</a:t>
            </a:r>
          </a:p>
          <a:p>
            <a:r>
              <a:rPr lang="fi-FI" sz="2000" dirty="0" smtClean="0"/>
              <a:t>Osaamistavoitteista lähtevien arviointimenetelmien käyttäminen ja kehittäminen. </a:t>
            </a:r>
          </a:p>
          <a:p>
            <a:r>
              <a:rPr lang="fi-FI" sz="2000" dirty="0"/>
              <a:t>Osaamistavoitteiden ja arvioinnin esitteleminen opiskelijoille opintojakson alussa</a:t>
            </a:r>
            <a:r>
              <a:rPr lang="fi-FI" sz="2000" dirty="0" smtClean="0"/>
              <a:t>.</a:t>
            </a:r>
            <a:endParaRPr lang="fi-FI" sz="2000" dirty="0"/>
          </a:p>
          <a:p>
            <a:r>
              <a:rPr lang="fi-FI" sz="2000" dirty="0" smtClean="0"/>
              <a:t>Opintosuoritusten toimittaminen kirjattavaksi viimeistään kolme viikkoa suorituksesta.</a:t>
            </a:r>
          </a:p>
          <a:p>
            <a:r>
              <a:rPr lang="fi-FI" sz="2000" dirty="0" smtClean="0"/>
              <a:t>Palautteen huomioonottaminen opintojakson kehittämisessä ja toteuttamisessa. 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Opintojakson suunnittelu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 smtClean="0"/>
              <a:t>Mitä opiskelijoiden tulisi oppia (osaamistavoitteet)</a:t>
            </a:r>
          </a:p>
          <a:p>
            <a:r>
              <a:rPr lang="fi-FI" sz="2400" dirty="0" smtClean="0"/>
              <a:t>Miten opiskelijat parhaiten oppivat tavoitteena olevat asiat (oppimisnäkemys)</a:t>
            </a:r>
          </a:p>
          <a:p>
            <a:r>
              <a:rPr lang="fi-FI" sz="2400" dirty="0" smtClean="0"/>
              <a:t>Millä keinoilla opiskelijat saavuttavat tavoitteet?</a:t>
            </a:r>
          </a:p>
          <a:p>
            <a:r>
              <a:rPr lang="fi-FI" sz="2400" dirty="0" smtClean="0"/>
              <a:t>Opintojakson suunnitelma kertoo siitä, miten opintojakso toteutetaan:</a:t>
            </a:r>
          </a:p>
          <a:p>
            <a:pPr lvl="2"/>
            <a:r>
              <a:rPr lang="fi-FI" sz="1750" b="1" dirty="0" smtClean="0">
                <a:solidFill>
                  <a:srgbClr val="23408E"/>
                </a:solidFill>
              </a:rPr>
              <a:t>Osaamistavoitteet!!!</a:t>
            </a:r>
            <a:endParaRPr lang="fi-FI" sz="1750" b="1" dirty="0">
              <a:solidFill>
                <a:srgbClr val="23408E"/>
              </a:solidFill>
            </a:endParaRPr>
          </a:p>
          <a:p>
            <a:pPr lvl="2"/>
            <a:r>
              <a:rPr lang="fi-FI" sz="1750" dirty="0"/>
              <a:t>Opintojakson rakenne ja </a:t>
            </a:r>
            <a:r>
              <a:rPr lang="fi-FI" sz="1750" dirty="0" smtClean="0"/>
              <a:t>ajoitus</a:t>
            </a:r>
            <a:endParaRPr lang="fi-FI" sz="1750" dirty="0"/>
          </a:p>
          <a:p>
            <a:pPr lvl="2"/>
            <a:r>
              <a:rPr lang="fi-FI" sz="1750" dirty="0"/>
              <a:t>Sisällöt ja materiaalit</a:t>
            </a:r>
          </a:p>
          <a:p>
            <a:pPr lvl="2"/>
            <a:r>
              <a:rPr lang="fi-FI" sz="1750" dirty="0"/>
              <a:t>Opetus- ja ohjausmenetelmät</a:t>
            </a:r>
          </a:p>
          <a:p>
            <a:pPr lvl="2"/>
            <a:r>
              <a:rPr lang="fi-FI" sz="1750" dirty="0"/>
              <a:t>Opiskelijoiden </a:t>
            </a:r>
            <a:r>
              <a:rPr lang="fi-FI" sz="1750" dirty="0" err="1"/>
              <a:t>ryhmäyttäminen</a:t>
            </a:r>
            <a:endParaRPr lang="fi-FI" sz="1750" dirty="0"/>
          </a:p>
          <a:p>
            <a:pPr lvl="2"/>
            <a:r>
              <a:rPr lang="fi-FI" sz="1750" dirty="0"/>
              <a:t>Oppimistehtävät</a:t>
            </a:r>
          </a:p>
          <a:p>
            <a:pPr lvl="2"/>
            <a:r>
              <a:rPr lang="fi-FI" sz="1750" dirty="0"/>
              <a:t>Oppimisympäristö</a:t>
            </a:r>
          </a:p>
          <a:p>
            <a:pPr lvl="2"/>
            <a:r>
              <a:rPr lang="fi-FI" sz="1750" dirty="0"/>
              <a:t>Työelämän yhteistyötahojen rooli</a:t>
            </a:r>
          </a:p>
          <a:p>
            <a:pPr lvl="2"/>
            <a:r>
              <a:rPr lang="fi-FI" sz="1750" dirty="0"/>
              <a:t>Arviointimenetelmät </a:t>
            </a:r>
          </a:p>
          <a:p>
            <a:pPr lvl="2"/>
            <a:r>
              <a:rPr lang="fi-FI" sz="1750" dirty="0"/>
              <a:t>Palautteen </a:t>
            </a:r>
            <a:r>
              <a:rPr lang="fi-FI" sz="1750" dirty="0" smtClean="0"/>
              <a:t>kerääminen</a:t>
            </a:r>
          </a:p>
          <a:p>
            <a:pPr lvl="1"/>
            <a:r>
              <a:rPr lang="fi-FI" sz="1950" b="1" dirty="0" smtClean="0"/>
              <a:t>Edellisten tulee olla linjassa keskenään sekä koko tutkinto-ohjelman tavoitteiden kanssa.</a:t>
            </a:r>
            <a:endParaRPr lang="fi-FI" sz="1950" b="1" dirty="0"/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Opintojakson kuvaamisen vastuut, prosessi ja </a:t>
            </a:r>
            <a:r>
              <a:rPr lang="fi-FI" dirty="0" smtClean="0"/>
              <a:t>aikataulu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Koulutuksen suunnittelun aikataulu 2017-2018 </a:t>
            </a:r>
            <a:r>
              <a:rPr lang="fi-FI" sz="2000" dirty="0" smtClean="0"/>
              <a:t>(OPS-vuosikello) on käsitelty koulutuksen </a:t>
            </a:r>
            <a:r>
              <a:rPr lang="fi-FI" sz="2000" dirty="0"/>
              <a:t>johtoryhmässä </a:t>
            </a:r>
            <a:r>
              <a:rPr lang="fi-FI" sz="2000" dirty="0" smtClean="0"/>
              <a:t>10.8.2016</a:t>
            </a:r>
            <a:endParaRPr lang="fi-FI" sz="2000" dirty="0"/>
          </a:p>
          <a:p>
            <a:r>
              <a:rPr lang="fi-FI" sz="2000" dirty="0" smtClean="0"/>
              <a:t>Dokumentti löytyy </a:t>
            </a:r>
            <a:r>
              <a:rPr lang="fi-FI" sz="2000" dirty="0" err="1"/>
              <a:t>Notiosta</a:t>
            </a:r>
            <a:r>
              <a:rPr lang="fi-FI" sz="2000" dirty="0"/>
              <a:t>: Koulutus &gt; </a:t>
            </a:r>
            <a:r>
              <a:rPr lang="fi-FI" sz="2000" dirty="0">
                <a:hlinkClick r:id="rId2"/>
              </a:rPr>
              <a:t>Opetussuunnitelmatyö</a:t>
            </a:r>
            <a:r>
              <a:rPr lang="fi-FI" sz="2000" dirty="0"/>
              <a:t> &gt; </a:t>
            </a:r>
            <a:r>
              <a:rPr lang="fi-FI" sz="2000" dirty="0">
                <a:hlinkClick r:id="rId3" invalidUrl="https://notio.oulu.fi/fi/ohjeet/_layouts/15/WopiFrame.aspx?sourcedoc=/fi/ohjeet/Documents/Koulutuksen suunnittelu lukuvuodelle 2017-2018.docx&amp;action=default"/>
              </a:rPr>
              <a:t>Oulun yliopiston koulutuksen suunnittelu lukuvuodelle </a:t>
            </a:r>
            <a:r>
              <a:rPr lang="fi-FI" sz="2000" dirty="0" smtClean="0">
                <a:hlinkClick r:id="rId3" invalidUrl="https://notio.oulu.fi/fi/ohjeet/_layouts/15/WopiFrame.aspx?sourcedoc=/fi/ohjeet/Documents/Koulutuksen suunnittelu lukuvuodelle 2017-2018.docx&amp;action=default"/>
              </a:rPr>
              <a:t>2017-2018</a:t>
            </a:r>
            <a:endParaRPr lang="fi-FI" sz="2000" dirty="0"/>
          </a:p>
          <a:p>
            <a:r>
              <a:rPr lang="fi-FI" sz="2000" dirty="0"/>
              <a:t>Koulutuksen suunnittelu lukuvuodelle </a:t>
            </a:r>
            <a:r>
              <a:rPr lang="fi-FI" sz="2000" dirty="0" smtClean="0"/>
              <a:t>2017-2018 -dokumentti </a:t>
            </a:r>
            <a:r>
              <a:rPr lang="fi-FI" sz="2000" dirty="0"/>
              <a:t>sisältää yliopiston opetussuunnitelmatyön, lukujärjestystyön, opiskelijavalintojen ja </a:t>
            </a:r>
            <a:r>
              <a:rPr lang="fi-FI" sz="2000" dirty="0" smtClean="0"/>
              <a:t>verkkosivujen </a:t>
            </a:r>
            <a:r>
              <a:rPr lang="fi-FI" sz="2000" dirty="0"/>
              <a:t>päivittämisen aikataulun, vastuutoimijat sekä linkit ohjeisiin. </a:t>
            </a:r>
            <a:endParaRPr lang="fi-FI" sz="2000" dirty="0" smtClean="0"/>
          </a:p>
          <a:p>
            <a:r>
              <a:rPr lang="fi-FI" sz="2000" dirty="0" smtClean="0"/>
              <a:t>Vastuut määritellään koulutuksen johtosäännössä.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Tytti Tenhula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451150" y="578840"/>
            <a:ext cx="7907535" cy="1026025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OPS-prosessi lukuvuodelle 2017-2018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1B94-8D17-4DBB-8F2D-3D3F4225E233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729162" y="1670174"/>
            <a:ext cx="291255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Päätös tutkinto-ohjelmaportfoliosta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Kevät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162" y="3979969"/>
            <a:ext cx="291187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Ohjelmien kuvaukset ja osaamistavoitteet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Syyskuu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7377" y="1670174"/>
            <a:ext cx="3435063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Ohjelmien rakenteet (opintojaksojen nimet, laajuudet ja ajoitus)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Marraskuu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7376" y="2770073"/>
            <a:ext cx="3435064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Vastuuopettajat nimetään opintojaksoille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Marraskuu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162" y="5253785"/>
            <a:ext cx="291187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Hakukohteet julkaistaan Opintopolku.fi -portaalissa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Lokakuu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2830" y="4640728"/>
            <a:ext cx="3435063" cy="584775"/>
          </a:xfrm>
          <a:prstGeom prst="rect">
            <a:avLst/>
          </a:prstGeom>
          <a:solidFill>
            <a:srgbClr val="ED008C"/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Opintojaksokuvaukset opettajilta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Joulukuu 2016 - Tammikuu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84834" y="2545795"/>
            <a:ext cx="2912556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Opinto-opas hyväksytään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Huhtikuu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4833" y="3474022"/>
            <a:ext cx="2912557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Lukujärjestysratkaisu julkaistaan 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Toukokuu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9162" y="2914472"/>
            <a:ext cx="291255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Valintaperusteet hyväksytään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Kesäkuu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4833" y="5493744"/>
            <a:ext cx="2912557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Uudet opiskelijat aloittavat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Elokuu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7374" y="3813591"/>
            <a:ext cx="343506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Maisterihaku alkaa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Joulukuu 2016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4833" y="4619811"/>
            <a:ext cx="291255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Opiskelijavalinnat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Touko-heinäkuu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8098" y="1670174"/>
            <a:ext cx="2912557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Yhteishaku alkaa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Maaliskuu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5404" y="5493744"/>
            <a:ext cx="3435065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Lukujärjestystyö alkaa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Tammikuu 2017</a:t>
            </a:r>
            <a:endParaRPr lang="fi-FI" sz="16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3" idx="2"/>
            <a:endCxn id="19" idx="0"/>
          </p:cNvCxnSpPr>
          <p:nvPr/>
        </p:nvCxnSpPr>
        <p:spPr>
          <a:xfrm>
            <a:off x="2185441" y="2501171"/>
            <a:ext cx="0" cy="413301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0"/>
          </p:cNvCxnSpPr>
          <p:nvPr/>
        </p:nvCxnSpPr>
        <p:spPr>
          <a:xfrm flipH="1">
            <a:off x="2185101" y="3504563"/>
            <a:ext cx="340" cy="475406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0"/>
          </p:cNvCxnSpPr>
          <p:nvPr/>
        </p:nvCxnSpPr>
        <p:spPr>
          <a:xfrm>
            <a:off x="2180957" y="4810966"/>
            <a:ext cx="4144" cy="442819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45263" y="3601419"/>
            <a:ext cx="1322" cy="22012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44602" y="5230557"/>
            <a:ext cx="0" cy="24604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535328" y="2254949"/>
            <a:ext cx="0" cy="27541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535328" y="3130570"/>
            <a:ext cx="0" cy="35297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535328" y="4305019"/>
            <a:ext cx="0" cy="33253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535328" y="5204586"/>
            <a:ext cx="0" cy="28915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839690" y="2494663"/>
            <a:ext cx="0" cy="27541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838368" y="4412001"/>
            <a:ext cx="1322" cy="220123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11" idx="1"/>
          </p:cNvCxnSpPr>
          <p:nvPr/>
        </p:nvCxnSpPr>
        <p:spPr>
          <a:xfrm rot="5400000" flipH="1" flipV="1">
            <a:off x="2250603" y="3751722"/>
            <a:ext cx="3612822" cy="280725"/>
          </a:xfrm>
          <a:prstGeom prst="bentConnector2">
            <a:avLst/>
          </a:prstGeom>
          <a:ln w="57150" cmpd="sng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3" idx="3"/>
          </p:cNvCxnSpPr>
          <p:nvPr/>
        </p:nvCxnSpPr>
        <p:spPr>
          <a:xfrm flipH="1">
            <a:off x="3641040" y="5669283"/>
            <a:ext cx="274932" cy="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5400000" flipH="1" flipV="1">
            <a:off x="6123749" y="3744279"/>
            <a:ext cx="3809433" cy="280722"/>
          </a:xfrm>
          <a:prstGeom prst="bentConnector3">
            <a:avLst>
              <a:gd name="adj1" fmla="val 100094"/>
            </a:avLst>
          </a:prstGeom>
          <a:ln w="57150" cmpd="sng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7617893" y="5782539"/>
            <a:ext cx="291329" cy="681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1451150" y="476673"/>
            <a:ext cx="9427645" cy="771360"/>
          </a:xfrm>
        </p:spPr>
        <p:txBody>
          <a:bodyPr>
            <a:noAutofit/>
          </a:bodyPr>
          <a:lstStyle/>
          <a:p>
            <a:r>
              <a:rPr lang="fi-FI" sz="2800" dirty="0" smtClean="0"/>
              <a:t>Opintojaksokuvausten laatimisen vaiheet ja aikataulu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8A45-0310-478A-855C-459FBB3785D7}" type="datetime1">
              <a:rPr lang="fi-FI" smtClean="0"/>
              <a:t>13.1.2017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Tytti Tenhula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47663" y="5758895"/>
            <a:ext cx="9771005" cy="3578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400" dirty="0" smtClean="0"/>
              <a:t>Ks. dokumentti kokonaisuudessaan: </a:t>
            </a:r>
            <a:r>
              <a:rPr lang="fi-FI" sz="1400" dirty="0" smtClean="0">
                <a:hlinkClick r:id="rId2" invalidUrl="https://notio.oulu.fi/fi/ohjeet/_layouts/15/WopiFrame.aspx?sourcedoc=/fi/ohjeet/Documents/Koulutuksen suunnittelu lukuvuodelle 2017-2018.docx&amp;action=default"/>
              </a:rPr>
              <a:t>Oulun </a:t>
            </a:r>
            <a:r>
              <a:rPr lang="fi-FI" sz="1400" dirty="0">
                <a:hlinkClick r:id="rId2" invalidUrl="https://notio.oulu.fi/fi/ohjeet/_layouts/15/WopiFrame.aspx?sourcedoc=/fi/ohjeet/Documents/Koulutuksen suunnittelu lukuvuodelle 2017-2018.docx&amp;action=default"/>
              </a:rPr>
              <a:t>yliopiston koulutuksen suunnittelu lukuvuodelle </a:t>
            </a:r>
            <a:r>
              <a:rPr lang="fi-FI" sz="1400" dirty="0" smtClean="0">
                <a:hlinkClick r:id="rId2" invalidUrl="https://notio.oulu.fi/fi/ohjeet/_layouts/15/WopiFrame.aspx?sourcedoc=/fi/ohjeet/Documents/Koulutuksen suunnittelu lukuvuodelle 2017-2018.docx&amp;action=default"/>
              </a:rPr>
              <a:t>2017-2018</a:t>
            </a:r>
            <a:endParaRPr lang="fi-FI" sz="1400" dirty="0"/>
          </a:p>
          <a:p>
            <a:endParaRPr lang="fi-FI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05391"/>
              </p:ext>
            </p:extLst>
          </p:nvPr>
        </p:nvGraphicFramePr>
        <p:xfrm>
          <a:off x="1547663" y="1248033"/>
          <a:ext cx="9536347" cy="4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5743"/>
                <a:gridCol w="3170604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Toimenpiteet</a:t>
                      </a:r>
                      <a:endParaRPr lang="fi-FI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Vastuut</a:t>
                      </a:r>
                      <a:endParaRPr lang="fi-FI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Opintojen rakennekaaviot hyväksytään marraskuun koulutustoimikunnan kokouksessa 31.12.2016 mennessä. </a:t>
                      </a:r>
                    </a:p>
                    <a:p>
                      <a:endParaRPr lang="fi-FI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Koulutustoimikunta / tutkinto-ohjelman vastuuhenkilö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Opintojaksojen</a:t>
                      </a:r>
                      <a:r>
                        <a:rPr lang="fi-FI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vastuuopettajien nimeäminen ja kirjaaminen oodiin lukuvuodelle 2017-2018 31.12.2016 mennessä.</a:t>
                      </a:r>
                      <a:endParaRPr lang="fi-FI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latin typeface="+mn-lt"/>
                        </a:rPr>
                        <a:t>To-vastuuhenkilö päättää (RUL</a:t>
                      </a:r>
                      <a:r>
                        <a:rPr lang="fi-FI" sz="1400" baseline="0" dirty="0" smtClean="0">
                          <a:latin typeface="+mn-lt"/>
                        </a:rPr>
                        <a:t> auttaa)</a:t>
                      </a:r>
                      <a:r>
                        <a:rPr lang="fi-FI" sz="1400" dirty="0" smtClean="0">
                          <a:latin typeface="+mn-lt"/>
                        </a:rPr>
                        <a:t> ja opintoasiansihteeri kirjaa Oodiin</a:t>
                      </a: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Opintojaksojen (ml. ay-koodilliset avoimen yliopiston opintojaksot) kuvausten pyytäminen opettajilta / kuvausten tarkistaminen. Pyyntö lähetetään opettajille 31.12.2016 mennessä. Opettajat toimittavat tiedot 31.1.2017 mennessä to-vastuuhenkilön nimeämälle henkilölle. </a:t>
                      </a: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Koulutusdekaani / tutkinto-ohjelman vastuuhenkilö vastaa, että vastuuopettajat tarkastavat ja päivittävät opintojaksokuvaukset 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Opetussuunnitelman</a:t>
                      </a:r>
                      <a:r>
                        <a:rPr lang="fi-FI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sisällöt tarkistetaan.</a:t>
                      </a: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latin typeface="+mn-lt"/>
                        </a:rPr>
                        <a:t>Koulutusdekaani</a:t>
                      </a:r>
                      <a:r>
                        <a:rPr lang="fi-FI" sz="1400" baseline="0" dirty="0" smtClean="0">
                          <a:latin typeface="+mn-lt"/>
                        </a:rPr>
                        <a:t> ja tutkinto-ohjelmien vastuuhenkilöt</a:t>
                      </a:r>
                      <a:endParaRPr lang="fi-FI" sz="1400" dirty="0" smtClean="0">
                        <a:latin typeface="+mn-lt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OPS:n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käytännön toteutusmahdollisuudet tarkistetaan suhteessa budjettiin. </a:t>
                      </a:r>
                      <a:endParaRPr lang="fi-FI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Dekaani ja koulutusdekaani</a:t>
                      </a:r>
                      <a:endParaRPr lang="fi-FI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Toteutettavien opintojaksojen kuvaukset päivitetään Oodiin ei-julkisina (Oodi-kentät). Valmiina 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31.3.2017 </a:t>
                      </a:r>
                      <a:r>
                        <a:rPr lang="fi-FI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mennessä.</a:t>
                      </a: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Opintoasiainsihteeri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Opintojaksojen kuvaukset hyväksytään huhtikuun koulutustoimikunnan kokouksessa ja opinto-opas julkaistaan koulutustoimikunnan kokouksen jälkeen (huhtikuussa </a:t>
                      </a:r>
                      <a:r>
                        <a:rPr lang="fi-FI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2017).</a:t>
                      </a:r>
                      <a:endParaRPr lang="fi-FI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Koulutustoimikunta</a:t>
                      </a:r>
                      <a:endParaRPr lang="fi-FI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3688" marR="5368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lun yliopisto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V-I-Tenhula-2016-08-26.potx" id="{215E5E7C-8894-476A-BFF8-42E69D161A9A}" vid="{5959EE62-70B3-422B-BE78-E0C13B3258A1}"/>
    </a:ext>
  </a:extLst>
</a:theme>
</file>

<file path=ppt/theme/theme2.xml><?xml version="1.0" encoding="utf-8"?>
<a:theme xmlns:a="http://schemas.openxmlformats.org/drawingml/2006/main" name="1_Oulun yliopisto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 presentaatiomalli FI.potx" id="{FD93BE88-223C-4B11-92B6-DF81F7E9DABE}" vid="{4AEA9599-1EBA-4BA0-BDC6-9D6B3737975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en liitetiedosto" ma:contentTypeID="0x010100E2C66806664B437490F488AF34B7AFF600BC774A1D3665C24690F2F9AE8E5A2357" ma:contentTypeVersion="7" ma:contentTypeDescription="Luo uusi asiakirja." ma:contentTypeScope="" ma:versionID="bb4f75568715989665221ebba0121580">
  <xsd:schema xmlns:xsd="http://www.w3.org/2001/XMLSchema" xmlns:xs="http://www.w3.org/2001/XMLSchema" xmlns:p="http://schemas.microsoft.com/office/2006/metadata/properties" xmlns:ns2="7a27955c-8d6e-4ea3-adec-c12b7207bcf6" targetNamespace="http://schemas.microsoft.com/office/2006/metadata/properties" ma:root="true" ma:fieldsID="57d2ca109bd465003444437a2474a8cd" ns2:_="">
    <xsd:import namespace="7a27955c-8d6e-4ea3-adec-c12b7207bcf6"/>
    <xsd:element name="properties">
      <xsd:complexType>
        <xsd:sequence>
          <xsd:element name="documentManagement">
            <xsd:complexType>
              <xsd:all>
                <xsd:element ref="ns2:oy_owner"/>
                <xsd:element ref="ns2:oy_subjectNoteField" minOccurs="0"/>
                <xsd:element ref="ns2:TaxCatchAll" minOccurs="0"/>
                <xsd:element ref="ns2:TaxCatchAllLabel" minOccurs="0"/>
                <xsd:element ref="ns2:oy_keywordsNoteField" minOccurs="0"/>
                <xsd:element ref="ns2:oy_departmentNoteField" minOccurs="0"/>
                <xsd:element ref="ns2:oy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7955c-8d6e-4ea3-adec-c12b7207bcf6" elementFormDefault="qualified">
    <xsd:import namespace="http://schemas.microsoft.com/office/2006/documentManagement/types"/>
    <xsd:import namespace="http://schemas.microsoft.com/office/infopath/2007/PartnerControls"/>
    <xsd:element name="oy_owner" ma:index="6" ma:displayName="Omistaja" ma:SharePointGroup="0" ma:internalName="oy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y_subjectNoteField" ma:index="8" nillable="true" ma:taxonomy="true" ma:internalName="oy_subjectNoteField" ma:taxonomyFieldName="oy_subject" ma:displayName="Aihe" ma:default="" ma:fieldId="{c407929f-a524-42cc-bf06-5b05f8efebf9}" ma:taxonomyMulti="true" ma:sspId="c8fedd44-943b-4f0e-a875-3874e0e1dcdb" ma:termSetId="0731efc9-d48d-42b3-91e5-2d662b8cb9b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53e2953-54b6-492d-97eb-1a39a348f186}" ma:internalName="TaxCatchAll" ma:showField="CatchAllData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53e2953-54b6-492d-97eb-1a39a348f186}" ma:internalName="TaxCatchAllLabel" ma:readOnly="true" ma:showField="CatchAllDataLabel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y_keywordsNoteField" ma:index="12" ma:taxonomy="true" ma:internalName="oy_keywordsNoteField" ma:taxonomyFieldName="oy_keywords" ma:displayName="Asiasanat" ma:default="" ma:fieldId="{07274a43-d5db-47bf-b71d-0e93fd3a25da}" ma:taxonomyMulti="true" ma:sspId="c8fedd44-943b-4f0e-a875-3874e0e1dcdb" ma:termSetId="09fe38f4-9159-4e18-a4ed-e533276758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departmentNoteField" ma:index="14" ma:taxonomy="true" ma:internalName="oy_departmentNoteField" ma:taxonomyFieldName="oy_department" ma:displayName="Yksikkö" ma:fieldId="{914c763d-1adc-4e6f-b78a-85ec05d9d601}" ma:taxonomyMulti="true" ma:sspId="c8fedd44-943b-4f0e-a875-3874e0e1dcdb" ma:termSetId="71146231-2ee0-4c23-83da-d63540f64c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type" ma:index="17" nillable="true" ma:taxonomy="true" ma:internalName="oy_type" ma:taxonomyFieldName="oy_typeTaxonomy" ma:displayName="Tyyppi" ma:default="627;#Ohje|62bdb1e9-6a4e-41b7-9f23-a2dfe98f3035" ma:fieldId="{e5ccb5dd-47dd-49bb-924c-6a95b448f32f}" ma:sspId="c8fedd44-943b-4f0e-a875-3874e0e1dcdb" ma:termSetId="4073159f-3c0b-4d81-ba27-df63fc93e9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8fedd44-943b-4f0e-a875-3874e0e1dcdb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y_owner xmlns="7a27955c-8d6e-4ea3-adec-c12b7207bcf6">
      <UserInfo>
        <DisplayName>Petri Ovaskainen</DisplayName>
        <AccountId>65</AccountId>
        <AccountType/>
      </UserInfo>
    </oy_owner>
    <oy_keywords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Dokumenttipohjat</TermName>
          <TermId xmlns="http://schemas.microsoft.com/office/infopath/2007/PartnerControls">778455bb-615e-47d7-8dbd-5c9cab4aadc7</TermId>
        </TermInfo>
      </Terms>
    </oy_keywordsNoteField>
    <TaxCatchAll xmlns="7a27955c-8d6e-4ea3-adec-c12b7207bcf6">
      <Value>627</Value>
      <Value>360</Value>
      <Value>492</Value>
    </TaxCatchAll>
    <oy_department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240927 Viestintä, markkinointi ja yhteiskuntasuhteet</TermName>
          <TermId xmlns="http://schemas.microsoft.com/office/infopath/2007/PartnerControls">8bd4d200-c4c0-4210-84f2-6f07028d2c73</TermId>
        </TermInfo>
      </Terms>
    </oy_departmentNoteField>
    <oy_subjectNoteField xmlns="7a27955c-8d6e-4ea3-adec-c12b7207bcf6">
      <Terms xmlns="http://schemas.microsoft.com/office/infopath/2007/PartnerControls"/>
    </oy_subjectNoteField>
    <oy_type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62bdb1e9-6a4e-41b7-9f23-a2dfe98f3035</TermId>
        </TermInfo>
      </Terms>
    </oy_type>
  </documentManagement>
</p:properties>
</file>

<file path=customXml/itemProps1.xml><?xml version="1.0" encoding="utf-8"?>
<ds:datastoreItem xmlns:ds="http://schemas.openxmlformats.org/officeDocument/2006/customXml" ds:itemID="{280E6FCD-BFB0-4EF5-91E8-9CA0E579D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7955c-8d6e-4ea3-adec-c12b7207b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116B6-A93A-42C0-BA48-E10A06BBC8C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C4369EF-C76E-4238-9660-4D57403F939C}">
  <ds:schemaRefs>
    <ds:schemaRef ds:uri="7a27955c-8d6e-4ea3-adec-c12b7207bcf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1197</Words>
  <Application>Microsoft Office PowerPoint</Application>
  <PresentationFormat>Widescreen</PresentationFormat>
  <Paragraphs>208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Mangal</vt:lpstr>
      <vt:lpstr>Times New Roman</vt:lpstr>
      <vt:lpstr>Verdana</vt:lpstr>
      <vt:lpstr>Oulun yliopisto</vt:lpstr>
      <vt:lpstr>1_Oulun yliopisto</vt:lpstr>
      <vt:lpstr>Opintojaksojen suunnittelu ja opintojaksokuvausten laatiminen</vt:lpstr>
      <vt:lpstr>Koulutuksen sisältö </vt:lpstr>
      <vt:lpstr>Opintojakson pedagoginen suunnitelma vs. opintojakson kuvaus </vt:lpstr>
      <vt:lpstr>Opintojakson suunnittelu ja toteutus </vt:lpstr>
      <vt:lpstr>Opettajan vastuita ja tehtäviä opintojaksojen suunnittelussa ja toteuttamisessa </vt:lpstr>
      <vt:lpstr>Opintojakson suunnittelu </vt:lpstr>
      <vt:lpstr>Opintojakson kuvaamisen vastuut, prosessi ja aikataulu </vt:lpstr>
      <vt:lpstr>OPS-prosessi lukuvuodelle 2017-2018 </vt:lpstr>
      <vt:lpstr>Opintojaksokuvausten laatimisen vaiheet ja aikataulu</vt:lpstr>
      <vt:lpstr>Opintojakso-kuvausten kerääminen </vt:lpstr>
      <vt:lpstr>Opintojakso-kuvauksen Oodi-kentät ja opintojaksojen rakenteiden periaatteet </vt:lpstr>
      <vt:lpstr>Tärkeitä tarkistettavia asioita opintojakso-kuvauksista  </vt:lpstr>
      <vt:lpstr>Curriculum mapping </vt:lpstr>
      <vt:lpstr>Keskustelu </vt:lpstr>
      <vt:lpstr>Prosessin kehittäminen</vt:lpstr>
      <vt:lpstr>Työpajoja opintojaksokuvausten laatimiseen </vt:lpstr>
      <vt:lpstr>Kirjallisuutta opintojakson suunnitteluun </vt:lpstr>
      <vt:lpstr>Mistä tukea?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UniOulu PPT template FIN</dc:title>
  <dc:creator/>
  <cp:lastModifiedBy/>
  <cp:revision>1</cp:revision>
  <dcterms:created xsi:type="dcterms:W3CDTF">2016-06-16T09:48:00Z</dcterms:created>
  <dcterms:modified xsi:type="dcterms:W3CDTF">2017-01-13T09:53:39Z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0x010100E2C66806664B437490F488AF34B7AFF600BC774A1D3665C24690F2F9AE8E5A2357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