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1" r:id="rId4"/>
  </p:sldMasterIdLst>
  <p:notesMasterIdLst>
    <p:notesMasterId r:id="rId8"/>
  </p:notesMasterIdLst>
  <p:handoutMasterIdLst>
    <p:handoutMasterId r:id="rId9"/>
  </p:handoutMasterIdLst>
  <p:sldIdLst>
    <p:sldId id="267" r:id="rId5"/>
    <p:sldId id="273" r:id="rId6"/>
    <p:sldId id="274" r:id="rId7"/>
  </p:sldIdLst>
  <p:sldSz cx="12192000" cy="6858000"/>
  <p:notesSz cx="7102475" cy="10234613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ppinen Laura (OKM)" initials="KL(" lastIdx="1" clrIdx="0">
    <p:extLst>
      <p:ext uri="{19B8F6BF-5375-455C-9EA6-DF929625EA0E}">
        <p15:presenceInfo xmlns:p15="http://schemas.microsoft.com/office/powerpoint/2012/main" userId="Karppinen Laura (OKM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489"/>
    <a:srgbClr val="000000"/>
    <a:srgbClr val="FCE1EF"/>
    <a:srgbClr val="F7C4DE"/>
    <a:srgbClr val="E0BFD6"/>
    <a:srgbClr val="E21776"/>
    <a:srgbClr val="00C7B2"/>
    <a:srgbClr val="74003D"/>
    <a:srgbClr val="094C5F"/>
    <a:srgbClr val="912D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38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orbe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D8217E5-055C-8B4C-948A-227E87179646}" type="datetimeFigureOut">
              <a:rPr lang="en-US">
                <a:latin typeface="Corbel"/>
              </a:rPr>
              <a:pPr>
                <a:defRPr/>
              </a:pPr>
              <a:t>2/11/2019</a:t>
            </a:fld>
            <a:endParaRPr lang="en-US" dirty="0">
              <a:latin typeface="Corbe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Corbe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76A7EE2-7C0B-264E-82A0-7B9E3ADFCCF3}" type="slidenum">
              <a:rPr lang="en-US">
                <a:latin typeface="Corbel"/>
              </a:rPr>
              <a:pPr>
                <a:defRPr/>
              </a:pPr>
              <a:t>‹#›</a:t>
            </a:fld>
            <a:endParaRPr lang="en-US" dirty="0"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8420320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fld id="{61F5205D-2639-B948-A803-C6A4E0194457}" type="datetimeFigureOut">
              <a:rPr lang="en-US" smtClean="0"/>
              <a:pPr>
                <a:defRPr/>
              </a:pPr>
              <a:t>2/11/2019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8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</a:t>
            </a:r>
            <a:r>
              <a:rPr lang="fi-FI" noProof="0" dirty="0" err="1"/>
              <a:t>Master</a:t>
            </a:r>
            <a:r>
              <a:rPr lang="fi-FI" noProof="0" dirty="0"/>
              <a:t>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fld id="{BE4ECE71-DADD-A94D-928E-31D778B1F7A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918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rbel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rbel"/>
        <a:ea typeface="ＭＳ Ｐゴシック" charset="0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rbel"/>
        <a:ea typeface="ＭＳ Ｐゴシック" charset="0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rbel"/>
        <a:ea typeface="ＭＳ Ｐゴシック" charset="0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rbel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4" name="Picture 10" descr="OKM_1a_val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20177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77631" y="1268414"/>
            <a:ext cx="10990385" cy="4321175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fi-FI" altLang="fi-FI" noProof="0"/>
              <a:t>Muokkaa perustyyl. napsautt.</a:t>
            </a:r>
            <a:endParaRPr lang="fi-FI" altLang="fi-FI" noProof="0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7868139" y="188913"/>
            <a:ext cx="2844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348892" y="188913"/>
            <a:ext cx="38608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79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E8378-5292-4B6E-AD55-8389A6CDDD3F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78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686801" y="609600"/>
            <a:ext cx="2590800" cy="5486400"/>
          </a:xfrm>
        </p:spPr>
        <p:txBody>
          <a:bodyPr vert="eaVert"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14401" y="609600"/>
            <a:ext cx="7584831" cy="5486400"/>
          </a:xfrm>
        </p:spPr>
        <p:txBody>
          <a:bodyPr vert="eaVert"/>
          <a:lstStyle>
            <a:lvl1pPr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9733A-BA66-43FB-BEBE-767E39D5EF69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037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+mj-lt"/>
              </a:defRPr>
            </a:lvl1pPr>
          </a:lstStyle>
          <a:p>
            <a:fld id="{DFF07A49-115B-43C1-AE25-5A4E22FBC404}" type="slidenum">
              <a:rPr lang="fi-FI" altLang="fi-FI" smtClean="0">
                <a:solidFill>
                  <a:srgbClr val="000000"/>
                </a:solidFill>
              </a:rPr>
              <a:pPr/>
              <a:t>‹#›</a:t>
            </a:fld>
            <a:endParaRPr lang="fi-FI" altLang="fi-FI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0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3000" b="0" cap="all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442AE-1B80-4E57-BB98-595AC821BFB6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26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7815" cy="4114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89785" y="1981200"/>
            <a:ext cx="5087815" cy="4114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C6DDF-5292-4465-ABD5-7800B6B11442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8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D3905-1254-4F4A-A856-09BCD3A3D4D3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92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6E594-3422-4F08-ACAA-63DE5BB6951C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7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16524-618B-4AD1-8311-8DE9EF704437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8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62D16-B3D4-450C-85AB-99FC8B67C925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93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A081B-3342-43C2-A9B8-E1B8B514F416}" type="slidenum">
              <a:rPr lang="fi-FI" altLang="fi-FI">
                <a:solidFill>
                  <a:srgbClr val="000000"/>
                </a:solidFill>
              </a:rPr>
              <a:pPr/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50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5446" cy="687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/>
              <a:t>Muokkaa </a:t>
            </a:r>
            <a:r>
              <a:rPr lang="fi-FI" altLang="fi-FI" dirty="0" err="1"/>
              <a:t>perustyyl</a:t>
            </a:r>
            <a:r>
              <a:rPr lang="fi-FI" altLang="fi-FI" dirty="0"/>
              <a:t>. </a:t>
            </a:r>
            <a:r>
              <a:rPr lang="fi-FI" altLang="fi-FI" dirty="0" err="1"/>
              <a:t>napsautt</a:t>
            </a:r>
            <a:r>
              <a:rPr lang="fi-FI" altLang="fi-FI" dirty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/>
              <a:t>Muokkaa tekstin perustyylejä napsauttamalla</a:t>
            </a:r>
          </a:p>
          <a:p>
            <a:pPr lvl="1"/>
            <a:r>
              <a:rPr lang="fi-FI" altLang="fi-FI" dirty="0"/>
              <a:t>toinen taso</a:t>
            </a:r>
          </a:p>
          <a:p>
            <a:pPr lvl="2"/>
            <a:r>
              <a:rPr lang="fi-FI" altLang="fi-FI" dirty="0"/>
              <a:t>kolmas taso</a:t>
            </a:r>
          </a:p>
          <a:p>
            <a:pPr lvl="3"/>
            <a:r>
              <a:rPr lang="fi-FI" altLang="fi-FI" dirty="0"/>
              <a:t>neljäs taso</a:t>
            </a:r>
          </a:p>
          <a:p>
            <a:pPr lvl="4"/>
            <a:r>
              <a:rPr lang="fi-FI" altLang="fi-FI" dirty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93739" y="549275"/>
            <a:ext cx="25400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+mj-lt"/>
              </a:defRPr>
            </a:lvl1pPr>
          </a:lstStyle>
          <a:p>
            <a:pPr defTabSz="914400" eaLnBrk="0" hangingPunct="0"/>
            <a:endParaRPr lang="fi-FI" altLang="fi-FI">
              <a:ea typeface="ＭＳ Ｐゴシック" pitchFamily="1" charset="-128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45939" y="115888"/>
            <a:ext cx="3968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+mj-lt"/>
              </a:defRPr>
            </a:lvl1pPr>
          </a:lstStyle>
          <a:p>
            <a:pPr defTabSz="914400" eaLnBrk="0" hangingPunct="0"/>
            <a:endParaRPr lang="fi-FI" altLang="fi-FI">
              <a:ea typeface="ＭＳ Ｐゴシック" pitchFamily="1" charset="-128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kzidenz Grotesk BE" pitchFamily="34" charset="0"/>
              </a:defRPr>
            </a:lvl1pPr>
          </a:lstStyle>
          <a:p>
            <a:pPr defTabSz="914400" eaLnBrk="0" hangingPunct="0"/>
            <a:fld id="{3A3A8BCA-ED9D-4C0A-ACE8-BD417F5EF6C3}" type="slidenum">
              <a:rPr lang="fi-FI" altLang="fi-FI" smtClean="0">
                <a:solidFill>
                  <a:srgbClr val="000000"/>
                </a:solidFill>
                <a:ea typeface="ＭＳ Ｐゴシック" pitchFamily="1" charset="-128"/>
                <a:cs typeface="+mn-cs"/>
              </a:rPr>
              <a:pPr defTabSz="914400" eaLnBrk="0" hangingPunct="0"/>
              <a:t>‹#›</a:t>
            </a:fld>
            <a:endParaRPr lang="fi-FI" altLang="fi-FI" dirty="0">
              <a:solidFill>
                <a:srgbClr val="000000"/>
              </a:solidFill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86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000000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rgbClr val="000000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rgbClr val="000000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rgbClr val="000000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inedu.fi/artikkeli/-/asset_publisher/korkeakouluille-uusi-rahoitusmall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292" y="616041"/>
            <a:ext cx="7107599" cy="3744913"/>
          </a:xfrm>
        </p:spPr>
        <p:txBody>
          <a:bodyPr/>
          <a:lstStyle/>
          <a:p>
            <a:pPr algn="l"/>
            <a:r>
              <a:rPr lang="fi-FI" b="1" dirty="0">
                <a:latin typeface="Garamond" panose="02020404030301010803" pitchFamily="18" charset="0"/>
              </a:rPr>
              <a:t>Korkeakoulujen uuden rahoitusmallin mukaisen avoin saatavuus -tiedon kerääminen </a:t>
            </a:r>
            <a:r>
              <a:rPr lang="fi-FI" b="1" dirty="0" err="1" smtClean="0">
                <a:latin typeface="Garamond" panose="02020404030301010803" pitchFamily="18" charset="0"/>
              </a:rPr>
              <a:t>OKM:n</a:t>
            </a:r>
            <a:r>
              <a:rPr lang="fi-FI" b="1" dirty="0" smtClean="0">
                <a:latin typeface="Garamond" panose="02020404030301010803" pitchFamily="18" charset="0"/>
              </a:rPr>
              <a:t> julkaisutiedonkeruussa</a:t>
            </a:r>
            <a:br>
              <a:rPr lang="fi-FI" b="1" dirty="0" smtClean="0">
                <a:latin typeface="Garamond" panose="02020404030301010803" pitchFamily="18" charset="0"/>
              </a:rPr>
            </a:br>
            <a:r>
              <a:rPr lang="fi-FI" b="1" dirty="0">
                <a:latin typeface="Garamond" panose="02020404030301010803" pitchFamily="18" charset="0"/>
              </a:rPr>
              <a:t/>
            </a:r>
            <a:br>
              <a:rPr lang="fi-FI" b="1" dirty="0">
                <a:latin typeface="Garamond" panose="02020404030301010803" pitchFamily="18" charset="0"/>
              </a:rPr>
            </a:br>
            <a:r>
              <a:rPr lang="fi-FI" sz="1800" b="1" dirty="0">
                <a:latin typeface="Garamond" panose="02020404030301010803" pitchFamily="18" charset="0"/>
              </a:rPr>
              <a:t>Tutkimushallinnon tietovirtojen ja tutkimustietovarannon ohjausryhmä </a:t>
            </a:r>
            <a:r>
              <a:rPr lang="fi-FI" altLang="fi-FI" sz="1800" b="1" dirty="0">
                <a:latin typeface="Garamond" panose="02020404030301010803" pitchFamily="18" charset="0"/>
              </a:rPr>
              <a:t>6.2.2019</a:t>
            </a:r>
          </a:p>
        </p:txBody>
      </p:sp>
    </p:spTree>
    <p:extLst>
      <p:ext uri="{BB962C8B-B14F-4D97-AF65-F5344CB8AC3E}">
        <p14:creationId xmlns:p14="http://schemas.microsoft.com/office/powerpoint/2010/main" val="162816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" y="38100"/>
            <a:ext cx="11691257" cy="1143000"/>
          </a:xfrm>
        </p:spPr>
        <p:txBody>
          <a:bodyPr/>
          <a:lstStyle/>
          <a:p>
            <a:r>
              <a:rPr lang="fi-FI" dirty="0">
                <a:latin typeface="Garamond" panose="02020404030301010803" pitchFamily="18" charset="0"/>
              </a:rPr>
              <a:t>Korkeakoulujen </a:t>
            </a:r>
            <a:r>
              <a:rPr lang="fi-FI" dirty="0" smtClean="0">
                <a:latin typeface="Garamond" panose="02020404030301010803" pitchFamily="18" charset="0"/>
              </a:rPr>
              <a:t>uusi rahoitusmalli ja avoin saatavuus</a:t>
            </a:r>
            <a:endParaRPr lang="fi-FI" dirty="0">
              <a:latin typeface="Garamond" panose="020204040303010108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503" y="1306745"/>
            <a:ext cx="1189155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latin typeface="Akzidenz Grotesk BE"/>
              </a:rPr>
              <a:t>Valtioneuvosto hyväksyi 17. tammikuuta yliopistojen ja ammattikorkeakoulujen rahoitusmallit sopimuskaudelle 2021–2024: </a:t>
            </a:r>
            <a:r>
              <a:rPr lang="fi-FI" dirty="0">
                <a:latin typeface="Akzidenz Grotesk BE"/>
                <a:hlinkClick r:id="rId2"/>
              </a:rPr>
              <a:t>https://minedu.fi/artikkeli/-/</a:t>
            </a:r>
            <a:r>
              <a:rPr lang="fi-FI" dirty="0" smtClean="0">
                <a:latin typeface="Akzidenz Grotesk BE"/>
                <a:hlinkClick r:id="rId2"/>
              </a:rPr>
              <a:t>asset_publisher/korkeakouluille-uusi-rahoitusmalli</a:t>
            </a:r>
            <a:r>
              <a:rPr lang="fi-FI" dirty="0" smtClean="0">
                <a:latin typeface="Akzidenz Grotesk BE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Akzidenz Grotesk BE"/>
              </a:rPr>
              <a:t>Yliopistojen rahoitusmallissa 14 % ja ammattikorkeakoulujen 2 % jaetaan julkaisujen perusteella.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Akzidenz Grotesk BE"/>
              </a:rPr>
              <a:t>Yliopistojen rahoitusmallissa julkaisut pisteytetään niiden julkaisufoorumitason mukaan. Tämän lisäksi lisäkerroin 1,2 avoimesti saatavilla oleville julkaisuille (A ja C julkaisuluokat).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Akzidenz Grotesk BE"/>
              </a:rPr>
              <a:t>Ammattikorkeakoulujen rahoitusmallissa lisäkerroin 1,2 avoimesti saatavilla oleville julkaisuille (julkaisuluokat A-E)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Akzidenz Grotesk BE"/>
              </a:rPr>
              <a:t>Avoin </a:t>
            </a:r>
            <a:r>
              <a:rPr lang="fi-FI" dirty="0">
                <a:latin typeface="Akzidenz Grotesk BE"/>
              </a:rPr>
              <a:t>saatavuus tarkoittaa sitä, että julkaisu on </a:t>
            </a:r>
            <a:r>
              <a:rPr lang="fi-FI" dirty="0" smtClean="0">
                <a:latin typeface="Akzidenz Grotesk BE"/>
              </a:rPr>
              <a:t>merkitty </a:t>
            </a:r>
            <a:r>
              <a:rPr lang="fi-FI" dirty="0" err="1">
                <a:latin typeface="Akzidenz Grotesk BE"/>
              </a:rPr>
              <a:t>OKM:n</a:t>
            </a:r>
            <a:r>
              <a:rPr lang="fi-FI" dirty="0">
                <a:latin typeface="Akzidenz Grotesk BE"/>
              </a:rPr>
              <a:t> tiedonkeruussa joko ”open </a:t>
            </a:r>
            <a:r>
              <a:rPr lang="fi-FI" dirty="0" err="1">
                <a:latin typeface="Akzidenz Grotesk BE"/>
              </a:rPr>
              <a:t>access</a:t>
            </a:r>
            <a:r>
              <a:rPr lang="fi-FI" dirty="0">
                <a:latin typeface="Akzidenz Grotesk BE"/>
              </a:rPr>
              <a:t> –</a:t>
            </a:r>
            <a:r>
              <a:rPr lang="fi-FI" dirty="0" smtClean="0">
                <a:latin typeface="Akzidenz Grotesk BE"/>
              </a:rPr>
              <a:t>julkaisu-kanavassa </a:t>
            </a:r>
            <a:r>
              <a:rPr lang="fi-FI" dirty="0">
                <a:latin typeface="Akzidenz Grotesk BE"/>
              </a:rPr>
              <a:t>ilmestyneeksi”, ”hybridijulkaisukanavassa </a:t>
            </a:r>
            <a:r>
              <a:rPr lang="fi-FI" dirty="0" smtClean="0">
                <a:latin typeface="Akzidenz Grotesk BE"/>
              </a:rPr>
              <a:t>ilmestyneeksi </a:t>
            </a:r>
            <a:r>
              <a:rPr lang="fi-FI" dirty="0">
                <a:latin typeface="Akzidenz Grotesk BE"/>
              </a:rPr>
              <a:t>avoimeksi julkaisuksi” tai ”rinnakkaistallennetuksi”. </a:t>
            </a:r>
            <a:endParaRPr lang="fi-FI" dirty="0" smtClean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latin typeface="Akzidenz Grotesk BE"/>
              </a:rPr>
              <a:t>Rahoitus lasketaan kolmen tuoreimman saatavilla olevan tilastovuoden tietojen mukaan. Ts. vuoden 2021 rahoitus jaetaan vuosien 2017-2019 julkaisujen perusteella</a:t>
            </a:r>
            <a:endParaRPr lang="fi-FI" dirty="0">
              <a:latin typeface="Akzidenz Grotesk B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latin typeface="Akzidenz Grotesk BE"/>
            </a:endParaRPr>
          </a:p>
        </p:txBody>
      </p:sp>
    </p:spTree>
    <p:extLst>
      <p:ext uri="{BB962C8B-B14F-4D97-AF65-F5344CB8AC3E}">
        <p14:creationId xmlns:p14="http://schemas.microsoft.com/office/powerpoint/2010/main" val="37387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421126"/>
            <a:ext cx="10667999" cy="4523889"/>
          </a:xfrm>
        </p:spPr>
        <p:txBody>
          <a:bodyPr/>
          <a:lstStyle/>
          <a:p>
            <a:r>
              <a:rPr lang="fi-FI" b="1" dirty="0" smtClean="0"/>
              <a:t>Julkaisuvuoden 2017 tiedot</a:t>
            </a:r>
            <a:r>
              <a:rPr lang="fi-FI" dirty="0" smtClean="0"/>
              <a:t> on raportoitu keväällä 2018 tai keväällä 2019. Mikäli OA-status on muuttunut, sen voi päivittää tiedonkeruussa vielä keväällä 2019 tai 2020.</a:t>
            </a:r>
          </a:p>
          <a:p>
            <a:pPr lvl="1"/>
            <a:r>
              <a:rPr lang="fi-FI" dirty="0" smtClean="0"/>
              <a:t>Esim. Vuoden 2017 julkaisu on raportoitu keväällä 2018 ei-OA-julkaisuna, mutta status muutetaan OA-julkaisuksi keväällä 2020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 smtClean="0"/>
              <a:t>Julkaisu huomioidaan 2017-2019 laskentamallissa kertoimella 1,2</a:t>
            </a:r>
          </a:p>
          <a:p>
            <a:pPr marL="341324" lvl="1" indent="0">
              <a:buNone/>
            </a:pPr>
            <a:endParaRPr lang="fi-FI" dirty="0" smtClean="0"/>
          </a:p>
          <a:p>
            <a:r>
              <a:rPr lang="fi-FI" b="1" dirty="0" smtClean="0"/>
              <a:t>Julkaisuvuoden 2018 tiedoista eteenpäin </a:t>
            </a:r>
            <a:r>
              <a:rPr lang="fi-FI" dirty="0" smtClean="0"/>
              <a:t>OA-statuksen voi päivittää vielä seuraavan vuoden tiedonkeruussa (esim. vuoden 2018 tiedoista vielä keväällä 2020)</a:t>
            </a:r>
          </a:p>
          <a:p>
            <a:pPr lvl="1"/>
            <a:r>
              <a:rPr lang="fi-FI" dirty="0" smtClean="0"/>
              <a:t>Esim.  Vuoden 2020 julkaisu on raportoitu keväällä 2021 ei-OA-julkaisuna ja muutetaan OA-julkaisuksi kevääseen 2022 mennessä.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 smtClean="0"/>
              <a:t>Julkaisu huomioidaan 2019-2021 laskennassa kertoimella 1, 2020-2022 laskennassa kertoimella 1,2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07469"/>
            <a:fld id="{E125880E-2C9E-4A2A-B4E8-2F1C096FE5F3}" type="slidenum">
              <a:rPr lang="en-US" altLang="fi-FI" smtClean="0">
                <a:ea typeface="MS PGothic" panose="020B0600070205080204" pitchFamily="34" charset="-128"/>
                <a:cs typeface="+mn-cs"/>
              </a:rPr>
              <a:pPr defTabSz="607469"/>
              <a:t>3</a:t>
            </a:fld>
            <a:endParaRPr lang="en-US" altLang="fi-FI"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-1" y="38100"/>
            <a:ext cx="11691257" cy="1143000"/>
          </a:xfrm>
        </p:spPr>
        <p:txBody>
          <a:bodyPr/>
          <a:lstStyle/>
          <a:p>
            <a:r>
              <a:rPr lang="fi-FI" dirty="0" smtClean="0">
                <a:latin typeface="Garamond" panose="02020404030301010803" pitchFamily="18" charset="0"/>
              </a:rPr>
              <a:t>Avoin saatavuus -tiedon raportointi ja muuttaminen</a:t>
            </a:r>
            <a:endParaRPr lang="fi-F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3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KM_suomi_ruotsi">
  <a:themeElements>
    <a:clrScheme name="Mukautettu 261120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0A489"/>
      </a:accent1>
      <a:accent2>
        <a:srgbClr val="FC4C02"/>
      </a:accent2>
      <a:accent3>
        <a:srgbClr val="009CDE"/>
      </a:accent3>
      <a:accent4>
        <a:srgbClr val="9B26B6"/>
      </a:accent4>
      <a:accent5>
        <a:srgbClr val="FFCD00"/>
      </a:accent5>
      <a:accent6>
        <a:srgbClr val="78BE20"/>
      </a:accent6>
      <a:hlink>
        <a:srgbClr val="70A489"/>
      </a:hlink>
      <a:folHlink>
        <a:srgbClr val="004D3B"/>
      </a:folHlink>
    </a:clrScheme>
    <a:fontScheme name="OKM_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alt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A572D42ADF24D828813FB5AD7D636" ma:contentTypeVersion="1" ma:contentTypeDescription="Create a new document." ma:contentTypeScope="" ma:versionID="bf4569db12b74a69872c0f38b3abfda3">
  <xsd:schema xmlns:xsd="http://www.w3.org/2001/XMLSchema" xmlns:xs="http://www.w3.org/2001/XMLSchema" xmlns:p="http://schemas.microsoft.com/office/2006/metadata/properties" xmlns:ns2="8958b9f2-cf99-4266-9526-b1870bbf11ca" targetNamespace="http://schemas.microsoft.com/office/2006/metadata/properties" ma:root="true" ma:fieldsID="775667981ddbf6afef74f878ab7abeba" ns2:_="">
    <xsd:import namespace="8958b9f2-cf99-4266-9526-b1870bbf11ca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8b9f2-cf99-4266-9526-b1870bbf11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C4CBFC-2EF1-4092-8F2F-5A5B86A85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95EED6-171E-428D-B959-FF4F17D4FD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58b9f2-cf99-4266-9526-b1870bbf11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279921-A1B4-472D-B7BD-F638B6892104}">
  <ds:schemaRefs>
    <ds:schemaRef ds:uri="http://purl.org/dc/elements/1.1/"/>
    <ds:schemaRef ds:uri="8958b9f2-cf99-4266-9526-b1870bbf11ca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226</TotalTime>
  <Words>235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ＭＳ Ｐゴシック</vt:lpstr>
      <vt:lpstr>ＭＳ Ｐゴシック</vt:lpstr>
      <vt:lpstr>Akzidenz Grotesk BE</vt:lpstr>
      <vt:lpstr>Akzidenz Grotesk BE Md</vt:lpstr>
      <vt:lpstr>Arial</vt:lpstr>
      <vt:lpstr>Calibri</vt:lpstr>
      <vt:lpstr>Corbel</vt:lpstr>
      <vt:lpstr>Garamond</vt:lpstr>
      <vt:lpstr>Wingdings</vt:lpstr>
      <vt:lpstr>1_OKM_suomi_ruotsi</vt:lpstr>
      <vt:lpstr>Korkeakoulujen uuden rahoitusmallin mukaisen avoin saatavuus -tiedon kerääminen OKM:n julkaisutiedonkeruussa  Tutkimushallinnon tietovirtojen ja tutkimustietovarannon ohjausryhmä 6.2.2019</vt:lpstr>
      <vt:lpstr>Korkeakoulujen uusi rahoitusmalli ja avoin saatavuus</vt:lpstr>
      <vt:lpstr>Avoin saatavuus -tiedon raportointi ja muuttaminen</vt:lpstr>
    </vt:vector>
  </TitlesOfParts>
  <Company>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Henkilötietojen käsittelyperusteet tutkimustietovarannossa</dc:title>
  <dc:subject/>
  <dc:creator>Walter Rydman</dc:creator>
  <cp:keywords>template, powerpoint</cp:keywords>
  <cp:lastModifiedBy>Mari Susanna Katvala</cp:lastModifiedBy>
  <cp:revision>37</cp:revision>
  <cp:lastPrinted>2016-02-24T09:01:08Z</cp:lastPrinted>
  <dcterms:created xsi:type="dcterms:W3CDTF">2018-08-21T12:58:14Z</dcterms:created>
  <dcterms:modified xsi:type="dcterms:W3CDTF">2019-02-11T11:59:22Z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0x01010054FA572D42ADF24D828813FB5AD7D636</vt:lpwstr>
  </property>
</Properties>
</file>