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6" r:id="rId6"/>
    <p:sldId id="257" r:id="rId7"/>
    <p:sldId id="261" r:id="rId8"/>
    <p:sldId id="262" r:id="rId9"/>
    <p:sldId id="258" r:id="rId10"/>
    <p:sldId id="259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Vaalea tyyli 1 - Korostus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7" d="100"/>
          <a:sy n="97" d="100"/>
        </p:scale>
        <p:origin x="-101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6D95A1-76C2-4247-81C0-F6A0F7FBFE10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i-FI"/>
        </a:p>
      </dgm:t>
    </dgm:pt>
    <dgm:pt modelId="{50E664C1-10D5-45BF-8170-3CCC4082D6ED}">
      <dgm:prSet phldrT="[Teksti]"/>
      <dgm:spPr/>
      <dgm:t>
        <a:bodyPr/>
        <a:lstStyle/>
        <a:p>
          <a:r>
            <a:rPr lang="fi-FI" dirty="0" err="1" smtClean="0"/>
            <a:t>Study</a:t>
          </a:r>
          <a:r>
            <a:rPr lang="fi-FI" dirty="0" smtClean="0"/>
            <a:t> Guide</a:t>
          </a:r>
          <a:endParaRPr lang="fi-FI" dirty="0"/>
        </a:p>
      </dgm:t>
    </dgm:pt>
    <dgm:pt modelId="{1084A39E-D1ED-44B4-BAB7-6D3F5540F2D5}" type="parTrans" cxnId="{F653C39E-DA75-4DB3-966E-EA99EE5C240C}">
      <dgm:prSet/>
      <dgm:spPr/>
      <dgm:t>
        <a:bodyPr/>
        <a:lstStyle/>
        <a:p>
          <a:endParaRPr lang="fi-FI"/>
        </a:p>
      </dgm:t>
    </dgm:pt>
    <dgm:pt modelId="{50847512-30DA-43C9-AEE0-2A763D71190C}" type="sibTrans" cxnId="{F653C39E-DA75-4DB3-966E-EA99EE5C240C}">
      <dgm:prSet/>
      <dgm:spPr/>
      <dgm:t>
        <a:bodyPr/>
        <a:lstStyle/>
        <a:p>
          <a:endParaRPr lang="fi-FI"/>
        </a:p>
      </dgm:t>
    </dgm:pt>
    <dgm:pt modelId="{6BB59DDB-E2C5-4492-BB1C-767DF704B2CC}">
      <dgm:prSet phldrT="[Teksti]"/>
      <dgm:spPr/>
      <dgm:t>
        <a:bodyPr/>
        <a:lstStyle/>
        <a:p>
          <a:pPr algn="ctr"/>
          <a:r>
            <a:rPr lang="fi-FI" dirty="0" err="1" smtClean="0"/>
            <a:t>WebOodin</a:t>
          </a:r>
          <a:r>
            <a:rPr lang="fi-FI" dirty="0" smtClean="0"/>
            <a:t> opas</a:t>
          </a:r>
        </a:p>
      </dgm:t>
    </dgm:pt>
    <dgm:pt modelId="{A44BFA65-FF2A-42A1-8ED0-A95B49A06C84}" type="parTrans" cxnId="{318FB4E8-AC9E-43A1-B324-A24684D3F0D5}">
      <dgm:prSet/>
      <dgm:spPr/>
      <dgm:t>
        <a:bodyPr/>
        <a:lstStyle/>
        <a:p>
          <a:endParaRPr lang="fi-FI"/>
        </a:p>
      </dgm:t>
    </dgm:pt>
    <dgm:pt modelId="{8609FDDF-6774-4B2D-9173-EFA37E42681F}" type="sibTrans" cxnId="{318FB4E8-AC9E-43A1-B324-A24684D3F0D5}">
      <dgm:prSet/>
      <dgm:spPr/>
      <dgm:t>
        <a:bodyPr/>
        <a:lstStyle/>
        <a:p>
          <a:endParaRPr lang="fi-FI"/>
        </a:p>
      </dgm:t>
    </dgm:pt>
    <dgm:pt modelId="{192215DA-D7AE-4B6E-85B2-99FA38949B7E}">
      <dgm:prSet phldrT="[Teksti]"/>
      <dgm:spPr/>
      <dgm:t>
        <a:bodyPr/>
        <a:lstStyle/>
        <a:p>
          <a:r>
            <a:rPr lang="fi-FI" dirty="0" smtClean="0"/>
            <a:t>Opintojen rakennekaavio</a:t>
          </a:r>
          <a:endParaRPr lang="fi-FI" dirty="0"/>
        </a:p>
      </dgm:t>
    </dgm:pt>
    <dgm:pt modelId="{ADC218B7-0D59-4CDF-8514-7673C29DF026}" type="parTrans" cxnId="{B7CF0066-0D02-4CE0-BB29-277235E6F12B}">
      <dgm:prSet/>
      <dgm:spPr/>
      <dgm:t>
        <a:bodyPr/>
        <a:lstStyle/>
        <a:p>
          <a:endParaRPr lang="fi-FI"/>
        </a:p>
      </dgm:t>
    </dgm:pt>
    <dgm:pt modelId="{19568068-697C-4929-B08B-356749061469}" type="sibTrans" cxnId="{B7CF0066-0D02-4CE0-BB29-277235E6F12B}">
      <dgm:prSet/>
      <dgm:spPr/>
      <dgm:t>
        <a:bodyPr/>
        <a:lstStyle/>
        <a:p>
          <a:endParaRPr lang="fi-FI"/>
        </a:p>
      </dgm:t>
    </dgm:pt>
    <dgm:pt modelId="{BE0C5B73-906E-457C-94E3-3634F82F4536}">
      <dgm:prSet phldrT="[Teksti]"/>
      <dgm:spPr/>
      <dgm:t>
        <a:bodyPr/>
        <a:lstStyle/>
        <a:p>
          <a:pPr algn="ctr"/>
          <a:r>
            <a:rPr lang="fi-FI" dirty="0" smtClean="0"/>
            <a:t>Koulutustarjontasivut</a:t>
          </a:r>
        </a:p>
      </dgm:t>
    </dgm:pt>
    <dgm:pt modelId="{C18F1CA9-84D5-4554-97F9-F1299612ADC3}" type="parTrans" cxnId="{E00A19D8-B012-4893-A22F-594AA26A9BFD}">
      <dgm:prSet/>
      <dgm:spPr/>
      <dgm:t>
        <a:bodyPr/>
        <a:lstStyle/>
        <a:p>
          <a:endParaRPr lang="fi-FI"/>
        </a:p>
      </dgm:t>
    </dgm:pt>
    <dgm:pt modelId="{6A0B03C7-0F1E-48DE-A130-6940926D8C5B}" type="sibTrans" cxnId="{E00A19D8-B012-4893-A22F-594AA26A9BFD}">
      <dgm:prSet/>
      <dgm:spPr/>
      <dgm:t>
        <a:bodyPr/>
        <a:lstStyle/>
        <a:p>
          <a:endParaRPr lang="fi-FI"/>
        </a:p>
      </dgm:t>
    </dgm:pt>
    <dgm:pt modelId="{D2B428CE-99A3-4D43-813F-ED54E26E7653}">
      <dgm:prSet/>
      <dgm:spPr/>
      <dgm:t>
        <a:bodyPr/>
        <a:lstStyle/>
        <a:p>
          <a:pPr algn="l"/>
          <a:r>
            <a:rPr lang="fi-FI" dirty="0" smtClean="0"/>
            <a:t>Tiedekuntaoppaiden </a:t>
          </a:r>
          <a:r>
            <a:rPr lang="fi-FI" dirty="0" err="1" smtClean="0"/>
            <a:t>yleisteksit</a:t>
          </a:r>
          <a:endParaRPr lang="fi-FI" dirty="0"/>
        </a:p>
      </dgm:t>
    </dgm:pt>
    <dgm:pt modelId="{87EA05C2-D878-4A34-B5A1-920F1F357E6B}" type="parTrans" cxnId="{890C2919-F282-4CDC-B393-FE2A400FF2D2}">
      <dgm:prSet/>
      <dgm:spPr/>
      <dgm:t>
        <a:bodyPr/>
        <a:lstStyle/>
        <a:p>
          <a:endParaRPr lang="fi-FI"/>
        </a:p>
      </dgm:t>
    </dgm:pt>
    <dgm:pt modelId="{666CA9A3-5426-47CC-89EE-CE5C58106CEA}" type="sibTrans" cxnId="{890C2919-F282-4CDC-B393-FE2A400FF2D2}">
      <dgm:prSet/>
      <dgm:spPr/>
      <dgm:t>
        <a:bodyPr/>
        <a:lstStyle/>
        <a:p>
          <a:endParaRPr lang="fi-FI"/>
        </a:p>
      </dgm:t>
    </dgm:pt>
    <dgm:pt modelId="{2494B809-FA56-4BE3-98D4-BE4BE895B63F}">
      <dgm:prSet/>
      <dgm:spPr/>
      <dgm:t>
        <a:bodyPr/>
        <a:lstStyle/>
        <a:p>
          <a:pPr algn="l"/>
          <a:r>
            <a:rPr lang="fi-FI" dirty="0" smtClean="0"/>
            <a:t>Opintojaksot ja kuvaukset</a:t>
          </a:r>
          <a:endParaRPr lang="fi-FI" dirty="0"/>
        </a:p>
      </dgm:t>
    </dgm:pt>
    <dgm:pt modelId="{1B20FD81-96AB-4086-8FB6-E39E10677B99}" type="parTrans" cxnId="{17B121C3-4777-48E7-98B0-444122B418CC}">
      <dgm:prSet/>
      <dgm:spPr/>
      <dgm:t>
        <a:bodyPr/>
        <a:lstStyle/>
        <a:p>
          <a:endParaRPr lang="fi-FI"/>
        </a:p>
      </dgm:t>
    </dgm:pt>
    <dgm:pt modelId="{27FD9B15-82CB-4B33-AB1A-3E914424A0EF}" type="sibTrans" cxnId="{17B121C3-4777-48E7-98B0-444122B418CC}">
      <dgm:prSet/>
      <dgm:spPr/>
      <dgm:t>
        <a:bodyPr/>
        <a:lstStyle/>
        <a:p>
          <a:endParaRPr lang="fi-FI"/>
        </a:p>
      </dgm:t>
    </dgm:pt>
    <dgm:pt modelId="{282C00F3-6146-4AC4-921E-A382AFDEB1EB}">
      <dgm:prSet/>
      <dgm:spPr/>
      <dgm:t>
        <a:bodyPr/>
        <a:lstStyle/>
        <a:p>
          <a:r>
            <a:rPr lang="fi-FI" dirty="0" smtClean="0"/>
            <a:t>Tutkinto-ohjelmien tekstejä</a:t>
          </a:r>
          <a:endParaRPr lang="fi-FI" dirty="0"/>
        </a:p>
      </dgm:t>
    </dgm:pt>
    <dgm:pt modelId="{E081C0A5-41D7-4CD6-951B-9DEBDFB68DD3}" type="parTrans" cxnId="{CDE06AF4-D730-4705-ABC4-0316ECBE9202}">
      <dgm:prSet/>
      <dgm:spPr/>
      <dgm:t>
        <a:bodyPr/>
        <a:lstStyle/>
        <a:p>
          <a:endParaRPr lang="fi-FI"/>
        </a:p>
      </dgm:t>
    </dgm:pt>
    <dgm:pt modelId="{58AACDA3-4C35-43CE-A00B-1A1115C52C26}" type="sibTrans" cxnId="{CDE06AF4-D730-4705-ABC4-0316ECBE9202}">
      <dgm:prSet/>
      <dgm:spPr/>
      <dgm:t>
        <a:bodyPr/>
        <a:lstStyle/>
        <a:p>
          <a:endParaRPr lang="fi-FI"/>
        </a:p>
      </dgm:t>
    </dgm:pt>
    <dgm:pt modelId="{2A6A0ADF-6698-4046-A951-5AF27FB8E7DD}" type="pres">
      <dgm:prSet presAssocID="{446D95A1-76C2-4247-81C0-F6A0F7FBFE1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923F51B2-DDAA-468D-91FA-8DA2FBBEF9C5}" type="pres">
      <dgm:prSet presAssocID="{50E664C1-10D5-45BF-8170-3CCC4082D6ED}" presName="centerShape" presStyleLbl="node0" presStyleIdx="0" presStyleCnt="1"/>
      <dgm:spPr/>
      <dgm:t>
        <a:bodyPr/>
        <a:lstStyle/>
        <a:p>
          <a:endParaRPr lang="fi-FI"/>
        </a:p>
      </dgm:t>
    </dgm:pt>
    <dgm:pt modelId="{060029A2-B893-4C0A-A19D-9F8629E6B3CD}" type="pres">
      <dgm:prSet presAssocID="{A44BFA65-FF2A-42A1-8ED0-A95B49A06C84}" presName="parTrans" presStyleLbl="bgSibTrans2D1" presStyleIdx="0" presStyleCnt="3"/>
      <dgm:spPr/>
      <dgm:t>
        <a:bodyPr/>
        <a:lstStyle/>
        <a:p>
          <a:endParaRPr lang="fi-FI"/>
        </a:p>
      </dgm:t>
    </dgm:pt>
    <dgm:pt modelId="{A7F4FAD8-7575-4716-87E4-1B14FF67CF99}" type="pres">
      <dgm:prSet presAssocID="{6BB59DDB-E2C5-4492-BB1C-767DF704B2C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1FAD6D2-1FC3-4759-BDCC-DC4073FCE567}" type="pres">
      <dgm:prSet presAssocID="{ADC218B7-0D59-4CDF-8514-7673C29DF026}" presName="parTrans" presStyleLbl="bgSibTrans2D1" presStyleIdx="1" presStyleCnt="3"/>
      <dgm:spPr/>
      <dgm:t>
        <a:bodyPr/>
        <a:lstStyle/>
        <a:p>
          <a:endParaRPr lang="fi-FI"/>
        </a:p>
      </dgm:t>
    </dgm:pt>
    <dgm:pt modelId="{42BBBB39-8DA9-471C-9423-9F33BBCD4614}" type="pres">
      <dgm:prSet presAssocID="{192215DA-D7AE-4B6E-85B2-99FA38949B7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757E573-6CDD-460C-9CF7-5FC96F2ACD23}" type="pres">
      <dgm:prSet presAssocID="{C18F1CA9-84D5-4554-97F9-F1299612ADC3}" presName="parTrans" presStyleLbl="bgSibTrans2D1" presStyleIdx="2" presStyleCnt="3"/>
      <dgm:spPr/>
      <dgm:t>
        <a:bodyPr/>
        <a:lstStyle/>
        <a:p>
          <a:endParaRPr lang="fi-FI"/>
        </a:p>
      </dgm:t>
    </dgm:pt>
    <dgm:pt modelId="{AC60F1C1-75EF-4822-83E9-A690C7271E9C}" type="pres">
      <dgm:prSet presAssocID="{BE0C5B73-906E-457C-94E3-3634F82F453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F653C39E-DA75-4DB3-966E-EA99EE5C240C}" srcId="{446D95A1-76C2-4247-81C0-F6A0F7FBFE10}" destId="{50E664C1-10D5-45BF-8170-3CCC4082D6ED}" srcOrd="0" destOrd="0" parTransId="{1084A39E-D1ED-44B4-BAB7-6D3F5540F2D5}" sibTransId="{50847512-30DA-43C9-AEE0-2A763D71190C}"/>
    <dgm:cxn modelId="{E00A19D8-B012-4893-A22F-594AA26A9BFD}" srcId="{50E664C1-10D5-45BF-8170-3CCC4082D6ED}" destId="{BE0C5B73-906E-457C-94E3-3634F82F4536}" srcOrd="2" destOrd="0" parTransId="{C18F1CA9-84D5-4554-97F9-F1299612ADC3}" sibTransId="{6A0B03C7-0F1E-48DE-A130-6940926D8C5B}"/>
    <dgm:cxn modelId="{1BED52A9-5D96-4C4D-907F-0280F28DE15B}" type="presOf" srcId="{BE0C5B73-906E-457C-94E3-3634F82F4536}" destId="{AC60F1C1-75EF-4822-83E9-A690C7271E9C}" srcOrd="0" destOrd="0" presId="urn:microsoft.com/office/officeart/2005/8/layout/radial4"/>
    <dgm:cxn modelId="{BCD33ED7-9163-4DB4-BDB7-0023AF38AF33}" type="presOf" srcId="{282C00F3-6146-4AC4-921E-A382AFDEB1EB}" destId="{AC60F1C1-75EF-4822-83E9-A690C7271E9C}" srcOrd="0" destOrd="1" presId="urn:microsoft.com/office/officeart/2005/8/layout/radial4"/>
    <dgm:cxn modelId="{566EC6BB-10E5-43FC-A5C8-235075FE3C67}" type="presOf" srcId="{446D95A1-76C2-4247-81C0-F6A0F7FBFE10}" destId="{2A6A0ADF-6698-4046-A951-5AF27FB8E7DD}" srcOrd="0" destOrd="0" presId="urn:microsoft.com/office/officeart/2005/8/layout/radial4"/>
    <dgm:cxn modelId="{B7CF0066-0D02-4CE0-BB29-277235E6F12B}" srcId="{50E664C1-10D5-45BF-8170-3CCC4082D6ED}" destId="{192215DA-D7AE-4B6E-85B2-99FA38949B7E}" srcOrd="1" destOrd="0" parTransId="{ADC218B7-0D59-4CDF-8514-7673C29DF026}" sibTransId="{19568068-697C-4929-B08B-356749061469}"/>
    <dgm:cxn modelId="{E9D06A3E-493F-4BA0-BD96-3782BC217745}" type="presOf" srcId="{C18F1CA9-84D5-4554-97F9-F1299612ADC3}" destId="{6757E573-6CDD-460C-9CF7-5FC96F2ACD23}" srcOrd="0" destOrd="0" presId="urn:microsoft.com/office/officeart/2005/8/layout/radial4"/>
    <dgm:cxn modelId="{17B121C3-4777-48E7-98B0-444122B418CC}" srcId="{6BB59DDB-E2C5-4492-BB1C-767DF704B2CC}" destId="{2494B809-FA56-4BE3-98D4-BE4BE895B63F}" srcOrd="1" destOrd="0" parTransId="{1B20FD81-96AB-4086-8FB6-E39E10677B99}" sibTransId="{27FD9B15-82CB-4B33-AB1A-3E914424A0EF}"/>
    <dgm:cxn modelId="{CDE06AF4-D730-4705-ABC4-0316ECBE9202}" srcId="{BE0C5B73-906E-457C-94E3-3634F82F4536}" destId="{282C00F3-6146-4AC4-921E-A382AFDEB1EB}" srcOrd="0" destOrd="0" parTransId="{E081C0A5-41D7-4CD6-951B-9DEBDFB68DD3}" sibTransId="{58AACDA3-4C35-43CE-A00B-1A1115C52C26}"/>
    <dgm:cxn modelId="{318FB4E8-AC9E-43A1-B324-A24684D3F0D5}" srcId="{50E664C1-10D5-45BF-8170-3CCC4082D6ED}" destId="{6BB59DDB-E2C5-4492-BB1C-767DF704B2CC}" srcOrd="0" destOrd="0" parTransId="{A44BFA65-FF2A-42A1-8ED0-A95B49A06C84}" sibTransId="{8609FDDF-6774-4B2D-9173-EFA37E42681F}"/>
    <dgm:cxn modelId="{890C2919-F282-4CDC-B393-FE2A400FF2D2}" srcId="{6BB59DDB-E2C5-4492-BB1C-767DF704B2CC}" destId="{D2B428CE-99A3-4D43-813F-ED54E26E7653}" srcOrd="0" destOrd="0" parTransId="{87EA05C2-D878-4A34-B5A1-920F1F357E6B}" sibTransId="{666CA9A3-5426-47CC-89EE-CE5C58106CEA}"/>
    <dgm:cxn modelId="{DB001267-ACC1-45D4-A7A3-3020FFE5D8FD}" type="presOf" srcId="{D2B428CE-99A3-4D43-813F-ED54E26E7653}" destId="{A7F4FAD8-7575-4716-87E4-1B14FF67CF99}" srcOrd="0" destOrd="1" presId="urn:microsoft.com/office/officeart/2005/8/layout/radial4"/>
    <dgm:cxn modelId="{4C71D906-38BB-4FCE-8305-9DFE90E831B7}" type="presOf" srcId="{A44BFA65-FF2A-42A1-8ED0-A95B49A06C84}" destId="{060029A2-B893-4C0A-A19D-9F8629E6B3CD}" srcOrd="0" destOrd="0" presId="urn:microsoft.com/office/officeart/2005/8/layout/radial4"/>
    <dgm:cxn modelId="{7BB67CEC-33BD-45C5-B60C-0C8C189F7FD4}" type="presOf" srcId="{6BB59DDB-E2C5-4492-BB1C-767DF704B2CC}" destId="{A7F4FAD8-7575-4716-87E4-1B14FF67CF99}" srcOrd="0" destOrd="0" presId="urn:microsoft.com/office/officeart/2005/8/layout/radial4"/>
    <dgm:cxn modelId="{8ED5A01F-ED33-4B6F-A710-06123E8F68A3}" type="presOf" srcId="{2494B809-FA56-4BE3-98D4-BE4BE895B63F}" destId="{A7F4FAD8-7575-4716-87E4-1B14FF67CF99}" srcOrd="0" destOrd="2" presId="urn:microsoft.com/office/officeart/2005/8/layout/radial4"/>
    <dgm:cxn modelId="{27A8ABEF-B467-407B-B172-BEA0846C76EC}" type="presOf" srcId="{192215DA-D7AE-4B6E-85B2-99FA38949B7E}" destId="{42BBBB39-8DA9-471C-9423-9F33BBCD4614}" srcOrd="0" destOrd="0" presId="urn:microsoft.com/office/officeart/2005/8/layout/radial4"/>
    <dgm:cxn modelId="{D8A7E68E-C754-499A-A1D5-958B7A581A29}" type="presOf" srcId="{ADC218B7-0D59-4CDF-8514-7673C29DF026}" destId="{E1FAD6D2-1FC3-4759-BDCC-DC4073FCE567}" srcOrd="0" destOrd="0" presId="urn:microsoft.com/office/officeart/2005/8/layout/radial4"/>
    <dgm:cxn modelId="{823C7330-BCAD-4DD3-A310-DDC38C9A35A6}" type="presOf" srcId="{50E664C1-10D5-45BF-8170-3CCC4082D6ED}" destId="{923F51B2-DDAA-468D-91FA-8DA2FBBEF9C5}" srcOrd="0" destOrd="0" presId="urn:microsoft.com/office/officeart/2005/8/layout/radial4"/>
    <dgm:cxn modelId="{FE6BFDF6-F002-4D2A-8639-955CDA122154}" type="presParOf" srcId="{2A6A0ADF-6698-4046-A951-5AF27FB8E7DD}" destId="{923F51B2-DDAA-468D-91FA-8DA2FBBEF9C5}" srcOrd="0" destOrd="0" presId="urn:microsoft.com/office/officeart/2005/8/layout/radial4"/>
    <dgm:cxn modelId="{1D4BABCD-5ADE-411E-A557-5357F0DB8743}" type="presParOf" srcId="{2A6A0ADF-6698-4046-A951-5AF27FB8E7DD}" destId="{060029A2-B893-4C0A-A19D-9F8629E6B3CD}" srcOrd="1" destOrd="0" presId="urn:microsoft.com/office/officeart/2005/8/layout/radial4"/>
    <dgm:cxn modelId="{9A830C75-7EF8-45DF-B843-BA358F73B508}" type="presParOf" srcId="{2A6A0ADF-6698-4046-A951-5AF27FB8E7DD}" destId="{A7F4FAD8-7575-4716-87E4-1B14FF67CF99}" srcOrd="2" destOrd="0" presId="urn:microsoft.com/office/officeart/2005/8/layout/radial4"/>
    <dgm:cxn modelId="{DD4768FB-3372-4F2F-808D-790A2918EB23}" type="presParOf" srcId="{2A6A0ADF-6698-4046-A951-5AF27FB8E7DD}" destId="{E1FAD6D2-1FC3-4759-BDCC-DC4073FCE567}" srcOrd="3" destOrd="0" presId="urn:microsoft.com/office/officeart/2005/8/layout/radial4"/>
    <dgm:cxn modelId="{C29E70DD-8913-43D2-8F0A-896CBBAC6CBF}" type="presParOf" srcId="{2A6A0ADF-6698-4046-A951-5AF27FB8E7DD}" destId="{42BBBB39-8DA9-471C-9423-9F33BBCD4614}" srcOrd="4" destOrd="0" presId="urn:microsoft.com/office/officeart/2005/8/layout/radial4"/>
    <dgm:cxn modelId="{9FFCA98C-695A-44C5-B686-47C3B7A72B6A}" type="presParOf" srcId="{2A6A0ADF-6698-4046-A951-5AF27FB8E7DD}" destId="{6757E573-6CDD-460C-9CF7-5FC96F2ACD23}" srcOrd="5" destOrd="0" presId="urn:microsoft.com/office/officeart/2005/8/layout/radial4"/>
    <dgm:cxn modelId="{1651E7DB-672B-4949-ABF0-0A57973BCFFD}" type="presParOf" srcId="{2A6A0ADF-6698-4046-A951-5AF27FB8E7DD}" destId="{AC60F1C1-75EF-4822-83E9-A690C7271E9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3F51B2-DDAA-468D-91FA-8DA2FBBEF9C5}">
      <dsp:nvSpPr>
        <dsp:cNvPr id="0" name=""/>
        <dsp:cNvSpPr/>
      </dsp:nvSpPr>
      <dsp:spPr>
        <a:xfrm>
          <a:off x="2874010" y="3036805"/>
          <a:ext cx="2379980" cy="2379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5200" kern="1200" dirty="0" err="1" smtClean="0"/>
            <a:t>Study</a:t>
          </a:r>
          <a:r>
            <a:rPr lang="fi-FI" sz="5200" kern="1200" dirty="0" smtClean="0"/>
            <a:t> Guide</a:t>
          </a:r>
          <a:endParaRPr lang="fi-FI" sz="5200" kern="1200" dirty="0"/>
        </a:p>
      </dsp:txBody>
      <dsp:txXfrm>
        <a:off x="3222550" y="3385345"/>
        <a:ext cx="1682900" cy="1682900"/>
      </dsp:txXfrm>
    </dsp:sp>
    <dsp:sp modelId="{060029A2-B893-4C0A-A19D-9F8629E6B3CD}">
      <dsp:nvSpPr>
        <dsp:cNvPr id="0" name=""/>
        <dsp:cNvSpPr/>
      </dsp:nvSpPr>
      <dsp:spPr>
        <a:xfrm rot="12900000">
          <a:off x="1161933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F4FAD8-7575-4716-87E4-1B14FF67CF99}">
      <dsp:nvSpPr>
        <dsp:cNvPr id="0" name=""/>
        <dsp:cNvSpPr/>
      </dsp:nvSpPr>
      <dsp:spPr>
        <a:xfrm>
          <a:off x="213498" y="1417830"/>
          <a:ext cx="2260981" cy="18087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err="1" smtClean="0"/>
            <a:t>WebOodin</a:t>
          </a:r>
          <a:r>
            <a:rPr lang="fi-FI" sz="1800" kern="1200" dirty="0" smtClean="0"/>
            <a:t> opas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Tiedekuntaoppaiden </a:t>
          </a:r>
          <a:r>
            <a:rPr lang="fi-FI" sz="1400" kern="1200" dirty="0" err="1" smtClean="0"/>
            <a:t>yleisteksit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Opintojaksot ja kuvaukset</a:t>
          </a:r>
          <a:endParaRPr lang="fi-FI" sz="1400" kern="1200" dirty="0"/>
        </a:p>
      </dsp:txBody>
      <dsp:txXfrm>
        <a:off x="266475" y="1470807"/>
        <a:ext cx="2155027" cy="1702830"/>
      </dsp:txXfrm>
    </dsp:sp>
    <dsp:sp modelId="{E1FAD6D2-1FC3-4759-BDCC-DC4073FCE567}">
      <dsp:nvSpPr>
        <dsp:cNvPr id="0" name=""/>
        <dsp:cNvSpPr/>
      </dsp:nvSpPr>
      <dsp:spPr>
        <a:xfrm rot="16200000">
          <a:off x="3057324" y="1573802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BBB39-8DA9-471C-9423-9F33BBCD4614}">
      <dsp:nvSpPr>
        <dsp:cNvPr id="0" name=""/>
        <dsp:cNvSpPr/>
      </dsp:nvSpPr>
      <dsp:spPr>
        <a:xfrm>
          <a:off x="2933509" y="1881"/>
          <a:ext cx="2260981" cy="180878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Opintojen rakennekaavio</a:t>
          </a:r>
          <a:endParaRPr lang="fi-FI" sz="1800" kern="1200" dirty="0"/>
        </a:p>
      </dsp:txBody>
      <dsp:txXfrm>
        <a:off x="2986486" y="54858"/>
        <a:ext cx="2155027" cy="1702830"/>
      </dsp:txXfrm>
    </dsp:sp>
    <dsp:sp modelId="{6757E573-6CDD-460C-9CF7-5FC96F2ACD23}">
      <dsp:nvSpPr>
        <dsp:cNvPr id="0" name=""/>
        <dsp:cNvSpPr/>
      </dsp:nvSpPr>
      <dsp:spPr>
        <a:xfrm rot="19500000">
          <a:off x="4952715" y="2560481"/>
          <a:ext cx="2013351" cy="678294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0F1C1-75EF-4822-83E9-A690C7271E9C}">
      <dsp:nvSpPr>
        <dsp:cNvPr id="0" name=""/>
        <dsp:cNvSpPr/>
      </dsp:nvSpPr>
      <dsp:spPr>
        <a:xfrm>
          <a:off x="5653520" y="1417830"/>
          <a:ext cx="2260981" cy="180878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Koulutustarjontasivut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i-FI" sz="1400" kern="1200" dirty="0" smtClean="0"/>
            <a:t>Tutkinto-ohjelmien tekstejä</a:t>
          </a:r>
          <a:endParaRPr lang="fi-FI" sz="1400" kern="1200" dirty="0"/>
        </a:p>
      </dsp:txBody>
      <dsp:txXfrm>
        <a:off x="5706497" y="1470807"/>
        <a:ext cx="2155027" cy="1702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6016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529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0012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622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2471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3744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8496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8222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74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968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8133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404C9-DAAC-4C0E-B38E-3C46FCD6D030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9D7E4-7CCF-4386-9DB2-F2D826EF41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54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152900" y="1999192"/>
            <a:ext cx="3886200" cy="1325563"/>
          </a:xfrm>
        </p:spPr>
        <p:txBody>
          <a:bodyPr/>
          <a:lstStyle/>
          <a:p>
            <a:r>
              <a:rPr lang="fi-FI" dirty="0" err="1"/>
              <a:t>Study</a:t>
            </a:r>
            <a:r>
              <a:rPr lang="fi-FI" dirty="0"/>
              <a:t> Guide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098800" y="3324755"/>
            <a:ext cx="5384800" cy="97843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Sähköisesti koostettu opinto-opas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6522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25741658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9383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Study</a:t>
            </a:r>
            <a:r>
              <a:rPr lang="fi-FI" dirty="0" smtClean="0"/>
              <a:t> Guide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Oppaat ovat </a:t>
            </a:r>
            <a:r>
              <a:rPr lang="fi-FI" b="1" dirty="0"/>
              <a:t>lukuvuosikohtaisia</a:t>
            </a:r>
          </a:p>
          <a:p>
            <a:pPr lvl="0"/>
            <a:r>
              <a:rPr lang="fi-FI" dirty="0" smtClean="0"/>
              <a:t>Oppaan luomista varten täytyy olla tehtynä:</a:t>
            </a:r>
          </a:p>
          <a:p>
            <a:pPr marL="514350" lvl="0" indent="-514350">
              <a:buFont typeface="+mj-lt"/>
              <a:buAutoNum type="arabicPeriod"/>
            </a:pPr>
            <a:r>
              <a:rPr lang="fi-FI" dirty="0" smtClean="0"/>
              <a:t>Opintojen rakennekaavio</a:t>
            </a:r>
          </a:p>
          <a:p>
            <a:pPr marL="514350" lvl="0" indent="-514350">
              <a:buFont typeface="+mj-lt"/>
              <a:buAutoNum type="arabicPeriod"/>
            </a:pPr>
            <a:r>
              <a:rPr lang="fi-FI" dirty="0" err="1" smtClean="0"/>
              <a:t>WebOodin</a:t>
            </a:r>
            <a:r>
              <a:rPr lang="fi-FI" dirty="0" smtClean="0"/>
              <a:t> opinto-opas:</a:t>
            </a:r>
          </a:p>
          <a:p>
            <a:pPr marL="971550" lvl="1" indent="-514350">
              <a:buFont typeface="+mj-lt"/>
              <a:buAutoNum type="alphaLcParenR"/>
            </a:pPr>
            <a:r>
              <a:rPr lang="fi-FI" dirty="0" smtClean="0"/>
              <a:t>yleisteksti </a:t>
            </a:r>
            <a:r>
              <a:rPr lang="fi-FI" dirty="0" err="1" smtClean="0"/>
              <a:t>malliotsikoihin</a:t>
            </a:r>
            <a:r>
              <a:rPr lang="fi-FI" dirty="0" smtClean="0"/>
              <a:t> perustuen</a:t>
            </a:r>
          </a:p>
          <a:p>
            <a:pPr marL="971550" lvl="1" indent="-514350">
              <a:buFont typeface="+mj-lt"/>
              <a:buAutoNum type="alphaLcParenR"/>
            </a:pPr>
            <a:r>
              <a:rPr lang="fi-FI" dirty="0" smtClean="0"/>
              <a:t>Oodin tutkintorakenne kiinnitettynä oppaaseen</a:t>
            </a:r>
          </a:p>
          <a:p>
            <a:pPr marL="971550" lvl="1" indent="-514350">
              <a:buFont typeface="+mj-lt"/>
              <a:buAutoNum type="alphaLcParenR"/>
            </a:pPr>
            <a:r>
              <a:rPr lang="fi-FI" dirty="0" smtClean="0"/>
              <a:t>Opintojaksojen kuvaukset seuraavalle lukuvuodelle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Koulutustarjontasivuston tutkintokuvaustekstit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720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Koulutusalakohtaiset</a:t>
            </a:r>
            <a:r>
              <a:rPr lang="en-US" dirty="0"/>
              <a:t> </a:t>
            </a:r>
            <a:r>
              <a:rPr lang="en-US" dirty="0" err="1"/>
              <a:t>oppaat</a:t>
            </a:r>
            <a:r>
              <a:rPr lang="en-US" dirty="0"/>
              <a:t/>
            </a:r>
            <a:br>
              <a:rPr lang="en-US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Luonnontieteelliseen</a:t>
            </a:r>
            <a:r>
              <a:rPr lang="en-US" dirty="0"/>
              <a:t> </a:t>
            </a:r>
            <a:r>
              <a:rPr lang="en-US" dirty="0" err="1"/>
              <a:t>koulutusalaoppaan</a:t>
            </a:r>
            <a:r>
              <a:rPr lang="en-US" dirty="0"/>
              <a:t> </a:t>
            </a:r>
            <a:r>
              <a:rPr lang="en-US" b="1" dirty="0" err="1"/>
              <a:t>yleisteksteihin</a:t>
            </a:r>
            <a:r>
              <a:rPr lang="en-US" dirty="0"/>
              <a:t> </a:t>
            </a:r>
            <a:r>
              <a:rPr lang="en-US" dirty="0" err="1"/>
              <a:t>kirjoitetaan</a:t>
            </a:r>
            <a:r>
              <a:rPr lang="en-US" dirty="0"/>
              <a:t> </a:t>
            </a:r>
            <a:r>
              <a:rPr lang="en-US" dirty="0" err="1"/>
              <a:t>mukaan</a:t>
            </a:r>
            <a:r>
              <a:rPr lang="en-US" dirty="0"/>
              <a:t> </a:t>
            </a:r>
            <a:r>
              <a:rPr lang="en-US" dirty="0" err="1"/>
              <a:t>myös</a:t>
            </a:r>
            <a:r>
              <a:rPr lang="en-US" dirty="0"/>
              <a:t>: </a:t>
            </a:r>
            <a:r>
              <a:rPr lang="en-US" dirty="0" err="1"/>
              <a:t>tietojenkäsittelytieteitä</a:t>
            </a:r>
            <a:r>
              <a:rPr lang="en-US" dirty="0"/>
              <a:t> (TST), </a:t>
            </a:r>
            <a:r>
              <a:rPr lang="en-US" dirty="0" err="1"/>
              <a:t>geotieteitä</a:t>
            </a:r>
            <a:r>
              <a:rPr lang="en-US" dirty="0"/>
              <a:t> (OMS) ja </a:t>
            </a:r>
            <a:r>
              <a:rPr lang="en-US" dirty="0" err="1"/>
              <a:t>BMTK:ta</a:t>
            </a:r>
            <a:r>
              <a:rPr lang="en-US" dirty="0"/>
              <a:t> </a:t>
            </a:r>
            <a:r>
              <a:rPr lang="en-US" dirty="0" err="1"/>
              <a:t>koskevat</a:t>
            </a:r>
            <a:r>
              <a:rPr lang="en-US" dirty="0"/>
              <a:t> </a:t>
            </a:r>
            <a:r>
              <a:rPr lang="en-US" dirty="0" err="1"/>
              <a:t>asiat</a:t>
            </a:r>
            <a:r>
              <a:rPr lang="en-US" dirty="0"/>
              <a:t> </a:t>
            </a:r>
          </a:p>
          <a:p>
            <a:r>
              <a:rPr lang="en-US" b="1" dirty="0" err="1"/>
              <a:t>Teknillistieteelliseen</a:t>
            </a:r>
            <a:r>
              <a:rPr lang="en-US" b="1" dirty="0"/>
              <a:t> </a:t>
            </a:r>
            <a:r>
              <a:rPr lang="en-US" dirty="0" err="1"/>
              <a:t>koulutusalaoppaaseen</a:t>
            </a:r>
            <a:r>
              <a:rPr lang="en-US" dirty="0"/>
              <a:t> </a:t>
            </a:r>
            <a:r>
              <a:rPr lang="en-US" dirty="0" err="1"/>
              <a:t>tulee</a:t>
            </a:r>
            <a:r>
              <a:rPr lang="en-US" dirty="0"/>
              <a:t> </a:t>
            </a:r>
            <a:r>
              <a:rPr lang="en-US" b="1" dirty="0" err="1"/>
              <a:t>kolmen</a:t>
            </a:r>
            <a:r>
              <a:rPr lang="en-US" b="1" dirty="0"/>
              <a:t> </a:t>
            </a:r>
            <a:r>
              <a:rPr lang="en-US" b="1" dirty="0" err="1"/>
              <a:t>tiedekunnan</a:t>
            </a:r>
            <a:r>
              <a:rPr lang="en-US" b="1" dirty="0"/>
              <a:t> </a:t>
            </a:r>
            <a:r>
              <a:rPr lang="en-US" b="1" dirty="0" err="1"/>
              <a:t>yleistekstiosat</a:t>
            </a:r>
            <a:r>
              <a:rPr lang="en-US" dirty="0"/>
              <a:t> </a:t>
            </a:r>
            <a:r>
              <a:rPr lang="en-US" dirty="0" err="1"/>
              <a:t>omien</a:t>
            </a:r>
            <a:r>
              <a:rPr lang="en-US" dirty="0"/>
              <a:t> </a:t>
            </a:r>
            <a:r>
              <a:rPr lang="en-US" dirty="0" err="1"/>
              <a:t>otsikoiden</a:t>
            </a:r>
            <a:r>
              <a:rPr lang="en-US" dirty="0"/>
              <a:t> </a:t>
            </a:r>
            <a:r>
              <a:rPr lang="en-US" dirty="0" err="1"/>
              <a:t>alle</a:t>
            </a:r>
            <a:r>
              <a:rPr lang="en-US" dirty="0"/>
              <a:t>: TTK, TST ja </a:t>
            </a:r>
            <a:r>
              <a:rPr lang="en-US" dirty="0" err="1"/>
              <a:t>ArkTK</a:t>
            </a:r>
            <a:endParaRPr lang="en-US" dirty="0"/>
          </a:p>
          <a:p>
            <a:r>
              <a:rPr lang="en-US" dirty="0" err="1"/>
              <a:t>Muiden</a:t>
            </a:r>
            <a:r>
              <a:rPr lang="en-US" dirty="0"/>
              <a:t> </a:t>
            </a:r>
            <a:r>
              <a:rPr lang="en-US" dirty="0" err="1"/>
              <a:t>koulutusalojen</a:t>
            </a:r>
            <a:r>
              <a:rPr lang="en-US" dirty="0"/>
              <a:t> </a:t>
            </a:r>
            <a:r>
              <a:rPr lang="en-US" dirty="0" err="1"/>
              <a:t>oppaiden</a:t>
            </a:r>
            <a:r>
              <a:rPr lang="en-US" dirty="0"/>
              <a:t> </a:t>
            </a:r>
            <a:r>
              <a:rPr lang="en-US" dirty="0" err="1" smtClean="0"/>
              <a:t>sisältö</a:t>
            </a:r>
            <a:r>
              <a:rPr lang="en-US" dirty="0" smtClean="0"/>
              <a:t> </a:t>
            </a:r>
            <a:r>
              <a:rPr lang="en-US" dirty="0" err="1"/>
              <a:t>noudattaa</a:t>
            </a:r>
            <a:r>
              <a:rPr lang="en-US" dirty="0"/>
              <a:t> </a:t>
            </a:r>
            <a:r>
              <a:rPr lang="en-US" dirty="0" err="1"/>
              <a:t>tiedekuntajakoa</a:t>
            </a:r>
            <a:endParaRPr lang="en-US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1254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Study</a:t>
            </a:r>
            <a:r>
              <a:rPr lang="fi-FI" dirty="0" smtClean="0"/>
              <a:t> Guide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Sivukoko A4</a:t>
            </a:r>
          </a:p>
          <a:p>
            <a:r>
              <a:rPr lang="fi-FI" dirty="0"/>
              <a:t>Oppaan fontti on </a:t>
            </a:r>
            <a:r>
              <a:rPr lang="fi-FI" dirty="0" err="1"/>
              <a:t>Helvetica</a:t>
            </a:r>
            <a:r>
              <a:rPr lang="fi-FI" dirty="0"/>
              <a:t>, joka näyttää oikein myös saamen kielen fontit.</a:t>
            </a:r>
          </a:p>
          <a:p>
            <a:r>
              <a:rPr lang="fi-FI" dirty="0"/>
              <a:t>Tuotantoon järjestelmä saadaan </a:t>
            </a:r>
            <a:r>
              <a:rPr lang="fi-FI" dirty="0" smtClean="0"/>
              <a:t>aikaisintaan </a:t>
            </a:r>
            <a:r>
              <a:rPr lang="fi-FI" dirty="0"/>
              <a:t>helmikuun puolivälissä.</a:t>
            </a:r>
          </a:p>
          <a:p>
            <a:pPr lvl="1"/>
            <a:r>
              <a:rPr lang="fi-FI" dirty="0"/>
              <a:t>Tähän saakka tietohallinnon teknistä työtä</a:t>
            </a:r>
          </a:p>
          <a:p>
            <a:pPr lvl="1"/>
            <a:r>
              <a:rPr lang="fi-FI" dirty="0"/>
              <a:t>Ennen tuotantokäyttöä tehdään käytön linjaukset, nimetään pääkäyttäjät, koulutukset yksikkökäyttäjille, ohjeet ja tukiosoite</a:t>
            </a:r>
          </a:p>
          <a:p>
            <a:r>
              <a:rPr lang="fi-FI" dirty="0"/>
              <a:t>Opintojaksokuvausten tyhjät kentät tulostetaan oppaaseen.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9281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err="1" smtClean="0"/>
              <a:t>Study</a:t>
            </a:r>
            <a:r>
              <a:rPr lang="fi-FI" dirty="0" smtClean="0"/>
              <a:t> Guide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smtClean="0"/>
              <a:t>Kuka yksiköissä tulee tekemään oppaita </a:t>
            </a:r>
            <a:r>
              <a:rPr lang="fi-FI" dirty="0" err="1" smtClean="0"/>
              <a:t>Study</a:t>
            </a:r>
            <a:r>
              <a:rPr lang="fi-FI" dirty="0" smtClean="0"/>
              <a:t> Guide –työkalulla?</a:t>
            </a:r>
          </a:p>
          <a:p>
            <a:pPr lvl="0"/>
            <a:r>
              <a:rPr lang="fi-FI" dirty="0" smtClean="0"/>
              <a:t>Käyttöoikeuksia varten </a:t>
            </a:r>
            <a:r>
              <a:rPr lang="fi-FI" dirty="0"/>
              <a:t>l</a:t>
            </a:r>
            <a:r>
              <a:rPr lang="fi-FI" dirty="0" smtClean="0"/>
              <a:t>ista </a:t>
            </a:r>
            <a:r>
              <a:rPr lang="fi-FI" dirty="0" err="1" smtClean="0"/>
              <a:t>Study</a:t>
            </a:r>
            <a:r>
              <a:rPr lang="fi-FI" dirty="0" smtClean="0"/>
              <a:t> Guiden käyttäjistä Sannalle: sanna.waris@oulu.fi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9614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dirty="0"/>
              <a:t>Koulutuksen </a:t>
            </a:r>
            <a:r>
              <a:rPr lang="fi-FI" dirty="0" smtClean="0"/>
              <a:t>suunnittelu </a:t>
            </a:r>
            <a:r>
              <a:rPr lang="fi-FI" dirty="0"/>
              <a:t>lv </a:t>
            </a:r>
            <a:r>
              <a:rPr lang="fi-FI" dirty="0" smtClean="0"/>
              <a:t>2016-2017 </a:t>
            </a:r>
            <a:r>
              <a:rPr lang="fi-FI" dirty="0"/>
              <a:t>aikataulu (</a:t>
            </a:r>
            <a:r>
              <a:rPr lang="fi-FI" dirty="0" err="1" smtClean="0"/>
              <a:t>Notio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fi-FI" dirty="0" smtClean="0"/>
          </a:p>
          <a:p>
            <a:endParaRPr lang="fi-FI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764425"/>
              </p:ext>
            </p:extLst>
          </p:nvPr>
        </p:nvGraphicFramePr>
        <p:xfrm>
          <a:off x="1845735" y="1825625"/>
          <a:ext cx="8128000" cy="393700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2116665"/>
                <a:gridCol w="6011335"/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Lokakuu</a:t>
                      </a:r>
                      <a:r>
                        <a:rPr lang="fi-FI" sz="1200" b="0" baseline="0" dirty="0" smtClean="0"/>
                        <a:t> 2015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0" dirty="0" smtClean="0"/>
                        <a:t>Tutkinto-ohjelmien ja kandidaatti-</a:t>
                      </a:r>
                      <a:r>
                        <a:rPr lang="fi-FI" sz="1200" b="0" baseline="0" dirty="0" smtClean="0"/>
                        <a:t> ja maisteritutkintojen </a:t>
                      </a:r>
                      <a:r>
                        <a:rPr lang="fi-FI" sz="1200" b="1" baseline="0" dirty="0" smtClean="0"/>
                        <a:t>kuvaukset</a:t>
                      </a:r>
                      <a:r>
                        <a:rPr lang="fi-FI" sz="1200" b="0" baseline="0" dirty="0" smtClean="0"/>
                        <a:t> päivitetään </a:t>
                      </a:r>
                      <a:r>
                        <a:rPr lang="fi-FI" sz="1200" b="1" baseline="0" dirty="0" smtClean="0"/>
                        <a:t>koulutustarjontasivuille</a:t>
                      </a:r>
                      <a:r>
                        <a:rPr lang="fi-FI" sz="1200" b="0" baseline="0" dirty="0" smtClean="0"/>
                        <a:t> 20.10.2015 mennessä.</a:t>
                      </a:r>
                      <a:endParaRPr lang="fi-FI" sz="12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Marraskuu</a:t>
                      </a:r>
                      <a:r>
                        <a:rPr lang="fi-FI" sz="1200" baseline="0" dirty="0" smtClean="0"/>
                        <a:t> 2015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Opintojen</a:t>
                      </a:r>
                      <a:r>
                        <a:rPr lang="fi-FI" sz="1200" baseline="0" dirty="0" smtClean="0"/>
                        <a:t> rakennekaaviot hyväksytään marraskuun koulutustoimikunnan kokouksessa 30.11.2015 mennessä</a:t>
                      </a:r>
                      <a:endParaRPr lang="fi-FI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1200" dirty="0" smtClean="0"/>
                        <a:t>Joulukuu 2015</a:t>
                      </a:r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Opintojen rakennekaaviot </a:t>
                      </a:r>
                      <a:r>
                        <a:rPr lang="fi-FI" sz="1200" b="0" dirty="0" smtClean="0"/>
                        <a:t>päivitetään </a:t>
                      </a:r>
                      <a:r>
                        <a:rPr lang="fi-FI" sz="1200" dirty="0" smtClean="0"/>
                        <a:t>15.12.2015</a:t>
                      </a:r>
                      <a:r>
                        <a:rPr lang="fi-FI" sz="1200" baseline="0" dirty="0" smtClean="0"/>
                        <a:t> mennessä.</a:t>
                      </a:r>
                      <a:endParaRPr lang="fi-FI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Helmikuu</a:t>
                      </a:r>
                      <a:r>
                        <a:rPr lang="fi-FI" sz="1200" baseline="0" dirty="0" smtClean="0"/>
                        <a:t> 2016</a:t>
                      </a:r>
                      <a:endParaRPr lang="fi-FI" sz="1200" dirty="0" smtClean="0"/>
                    </a:p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1" dirty="0" smtClean="0"/>
                        <a:t>Tutkintorakenteet</a:t>
                      </a:r>
                      <a:r>
                        <a:rPr lang="fi-FI" sz="1200" dirty="0" smtClean="0"/>
                        <a:t> tallennetaan </a:t>
                      </a:r>
                      <a:r>
                        <a:rPr lang="fi-FI" sz="1200" b="1" dirty="0" smtClean="0"/>
                        <a:t>Oodiin</a:t>
                      </a:r>
                      <a:r>
                        <a:rPr lang="fi-FI" sz="1200" dirty="0" smtClean="0"/>
                        <a:t> lv 2016-2017 29.2.2016 mennessä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Maaliskuu 2016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Toteutettavien</a:t>
                      </a:r>
                      <a:r>
                        <a:rPr lang="fi-FI" sz="1200" baseline="0" dirty="0" smtClean="0"/>
                        <a:t> </a:t>
                      </a:r>
                      <a:r>
                        <a:rPr lang="fi-FI" sz="1200" b="1" baseline="0" dirty="0" smtClean="0"/>
                        <a:t>opintojaksojen</a:t>
                      </a:r>
                      <a:r>
                        <a:rPr lang="fi-FI" sz="1200" baseline="0" dirty="0" smtClean="0"/>
                        <a:t> </a:t>
                      </a:r>
                      <a:r>
                        <a:rPr lang="fi-FI" sz="1200" b="1" baseline="0" dirty="0" smtClean="0"/>
                        <a:t>kuvaukset</a:t>
                      </a:r>
                      <a:r>
                        <a:rPr lang="fi-FI" sz="1200" baseline="0" dirty="0" smtClean="0"/>
                        <a:t> </a:t>
                      </a:r>
                      <a:r>
                        <a:rPr lang="fi-FI" sz="1200" baseline="0" dirty="0" err="1" smtClean="0"/>
                        <a:t>kuvaukset</a:t>
                      </a:r>
                      <a:r>
                        <a:rPr lang="fi-FI" sz="1200" baseline="0" dirty="0" smtClean="0"/>
                        <a:t> päivitetään </a:t>
                      </a:r>
                      <a:r>
                        <a:rPr lang="fi-FI" sz="1200" b="1" baseline="0" dirty="0" smtClean="0"/>
                        <a:t>Oodiin</a:t>
                      </a:r>
                      <a:r>
                        <a:rPr lang="fi-FI" sz="1200" baseline="0" dirty="0" smtClean="0"/>
                        <a:t> ei-julkisina 31.3.2016 mennessä</a:t>
                      </a:r>
                      <a:endParaRPr lang="fi-FI" sz="1200" dirty="0" smtClean="0"/>
                    </a:p>
                    <a:p>
                      <a:endParaRPr lang="fi-FI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Huhtikuu 2016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smtClean="0"/>
                        <a:t>Opintojaksojen</a:t>
                      </a:r>
                      <a:r>
                        <a:rPr lang="fi-FI" sz="1200" baseline="0" smtClean="0"/>
                        <a:t> kuvakset hyväksytään koulutustoimikunnan kokouksessa.</a:t>
                      </a:r>
                      <a:endParaRPr lang="fi-FI" sz="1200" smtClean="0"/>
                    </a:p>
                    <a:p>
                      <a:endParaRPr lang="fi-FI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Huhtikuu 2016</a:t>
                      </a:r>
                    </a:p>
                    <a:p>
                      <a:endParaRPr lang="fi-FI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200" b="1" smtClean="0"/>
                        <a:t>Opinto-oppaan</a:t>
                      </a:r>
                      <a:r>
                        <a:rPr lang="fi-FI" sz="1200" smtClean="0"/>
                        <a:t> tiedot tallennetaan </a:t>
                      </a:r>
                      <a:r>
                        <a:rPr lang="fi-FI" sz="1200" b="1" smtClean="0"/>
                        <a:t>Oodiin</a:t>
                      </a:r>
                      <a:r>
                        <a:rPr lang="fi-FI" sz="1200" smtClean="0"/>
                        <a:t> (mm. yleinen osa)</a:t>
                      </a:r>
                    </a:p>
                    <a:p>
                      <a:r>
                        <a:rPr lang="fi-FI" sz="1200" b="1" smtClean="0"/>
                        <a:t>Opas</a:t>
                      </a:r>
                      <a:r>
                        <a:rPr lang="fi-FI" sz="1200" smtClean="0"/>
                        <a:t> </a:t>
                      </a:r>
                      <a:r>
                        <a:rPr lang="fi-FI" sz="1200" b="1" smtClean="0"/>
                        <a:t>julkaistaan</a:t>
                      </a:r>
                      <a:r>
                        <a:rPr lang="fi-FI" sz="1200" smtClean="0"/>
                        <a:t> koulutustoimikunnan kokouksen jälkeen.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sz="1200" b="1" dirty="0" smtClean="0"/>
                        <a:t>-&gt; Tämän jälkeen opinto-oppaan voi luoda </a:t>
                      </a:r>
                      <a:r>
                        <a:rPr lang="fi-FI" sz="1200" b="1" dirty="0" err="1" smtClean="0"/>
                        <a:t>Study</a:t>
                      </a:r>
                      <a:r>
                        <a:rPr lang="fi-FI" sz="1200" b="1" dirty="0" smtClean="0"/>
                        <a:t> Guide -työkalua</a:t>
                      </a:r>
                      <a:endParaRPr lang="fi-FI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1317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96676DCA18B0449BEE130A46F61AD69" ma:contentTypeVersion="0" ma:contentTypeDescription="Luo uusi asiakirja." ma:contentTypeScope="" ma:versionID="ac15cfe4eae1745b1f1e0a902062b7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4abf2a10b083844fea3f2ad2ecd5cc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D0AC88-637F-4D1D-9B1B-53A79633DA4C}">
  <ds:schemaRefs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5860048E-BDD0-4DBA-92B3-6197C836AB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AE0652-A032-4399-90DD-FE1DF3728A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257</Words>
  <Application>Microsoft Office PowerPoint</Application>
  <PresentationFormat>Custom</PresentationFormat>
  <Paragraphs>49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Office-teema</vt:lpstr>
      <vt:lpstr>Study Guide </vt:lpstr>
      <vt:lpstr>PowerPoint Presentation</vt:lpstr>
      <vt:lpstr>Study Guide</vt:lpstr>
      <vt:lpstr>Koulutusalakohtaiset oppaat </vt:lpstr>
      <vt:lpstr>Study Guide</vt:lpstr>
      <vt:lpstr>Study Guide</vt:lpstr>
      <vt:lpstr>Koulutuksen suunnittelu lv 2016-2017 aikataulu (Notio)</vt:lpstr>
    </vt:vector>
  </TitlesOfParts>
  <Company>Oulun yliopisto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 Waris</dc:creator>
  <cp:lastModifiedBy>Minna Vanhatalo</cp:lastModifiedBy>
  <cp:revision>8</cp:revision>
  <dcterms:created xsi:type="dcterms:W3CDTF">2016-02-18T14:45:04Z</dcterms:created>
  <dcterms:modified xsi:type="dcterms:W3CDTF">2016-02-29T08:22:00Z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0x010100596676DCA18B0449BEE130A46F61AD69</vt:lpwstr>
  </property>
  <property fmtid="{D5CDD505-2E9C-101B-9397-08002B2CF9AE}" pid="3" name="_dlc_policyId">
    <vt:lpwstr>0x0101008150244BA13E424093375E5FD68C8EB1|-473818962</vt:lpwstr>
  </property>
  <property fmtid="{D5CDD505-2E9C-101B-9397-08002B2CF9AE}" pid="4" name="ItemRetentionFormula">
    <vt:lpwstr>&lt;formula id="Microsoft.Office.RecordsManagement.PolicyFeatures.Expiration.Formula.BuiltIn"&gt;&lt;number&gt;0&lt;/number&gt;&lt;property&gt;oy_expirationdate&lt;/property&gt;&lt;propertyId&gt;8830a8f1-c464-46d0-9196-6c9fb69e0f71&lt;/propertyId&gt;&lt;period&gt;days&lt;/period&gt;&lt;/formula&gt;</vt:lpwstr>
  </property>
  <property fmtid="{D5CDD505-2E9C-101B-9397-08002B2CF9AE}" pid="5" name="oy_typeTaxonomy">
    <vt:lpwstr>1;#Ohje|62bdb1e9-6a4e-41b7-9f23-a2dfe98f3035</vt:lpwstr>
  </property>
  <property fmtid="{D5CDD505-2E9C-101B-9397-08002B2CF9AE}" pid="6" name="oy_projectnameNote">
    <vt:lpwstr/>
  </property>
  <property fmtid="{D5CDD505-2E9C-101B-9397-08002B2CF9AE}" pid="7" name="oy_reportTField">
    <vt:lpwstr/>
  </property>
  <property fmtid="{D5CDD505-2E9C-101B-9397-08002B2CF9AE}" pid="8" name="oy_contracttypeNote">
    <vt:lpwstr/>
  </property>
  <property fmtid="{D5CDD505-2E9C-101B-9397-08002B2CF9AE}" pid="9" name="oy_issuerNote">
    <vt:lpwstr/>
  </property>
  <property fmtid="{D5CDD505-2E9C-101B-9397-08002B2CF9AE}" pid="10" name="oy_subject">
    <vt:lpwstr/>
  </property>
  <property fmtid="{D5CDD505-2E9C-101B-9397-08002B2CF9AE}" pid="11" name="oy_issuerTaxonomy">
    <vt:lpwstr/>
  </property>
  <property fmtid="{D5CDD505-2E9C-101B-9397-08002B2CF9AE}" pid="12" name="oy_contracttypeTaxonomy">
    <vt:lpwstr/>
  </property>
  <property fmtid="{D5CDD505-2E9C-101B-9397-08002B2CF9AE}" pid="13" name="oy_administrativeorganTaxonomy">
    <vt:lpwstr/>
  </property>
  <property fmtid="{D5CDD505-2E9C-101B-9397-08002B2CF9AE}" pid="14" name="oy_reportNF">
    <vt:lpwstr/>
  </property>
  <property fmtid="{D5CDD505-2E9C-101B-9397-08002B2CF9AE}" pid="15" name="oy_administrativeorganNote">
    <vt:lpwstr/>
  </property>
  <property fmtid="{D5CDD505-2E9C-101B-9397-08002B2CF9AE}" pid="16" name="oy_process">
    <vt:lpwstr/>
  </property>
  <property fmtid="{D5CDD505-2E9C-101B-9397-08002B2CF9AE}" pid="17" name="oy_projectnameTaxonomy">
    <vt:lpwstr/>
  </property>
  <property fmtid="{D5CDD505-2E9C-101B-9397-08002B2CF9AE}" pid="18" name="oy_startingtime">
    <vt:filetime>2016-02-18T22:00:00Z</vt:filetime>
  </property>
</Properties>
</file>