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ms-exce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ppt/charts/chart43.xml" ContentType="application/vnd.openxmlformats-officedocument.drawingml.chart+xml"/>
  <Override PartName="/ppt/charts/chart44.xml" ContentType="application/vnd.openxmlformats-officedocument.drawingml.chart+xml"/>
  <Override PartName="/ppt/charts/chart45.xml" ContentType="application/vnd.openxmlformats-officedocument.drawingml.chart+xml"/>
  <Override PartName="/ppt/charts/chart46.xml" ContentType="application/vnd.openxmlformats-officedocument.drawingml.chart+xml"/>
  <Override PartName="/ppt/charts/chart47.xml" ContentType="application/vnd.openxmlformats-officedocument.drawingml.chart+xml"/>
  <Override PartName="/ppt/charts/chart48.xml" ContentType="application/vnd.openxmlformats-officedocument.drawingml.chart+xml"/>
  <Override PartName="/ppt/charts/chart49.xml" ContentType="application/vnd.openxmlformats-officedocument.drawingml.chart+xml"/>
  <Override PartName="/ppt/charts/chart50.xml" ContentType="application/vnd.openxmlformats-officedocument.drawingml.chart+xml"/>
  <Override PartName="/ppt/charts/chart51.xml" ContentType="application/vnd.openxmlformats-officedocument.drawingml.chart+xml"/>
  <Override PartName="/ppt/charts/chart52.xml" ContentType="application/vnd.openxmlformats-officedocument.drawingml.chart+xml"/>
  <Override PartName="/ppt/charts/chart53.xml" ContentType="application/vnd.openxmlformats-officedocument.drawingml.chart+xml"/>
  <Override PartName="/ppt/charts/chart54.xml" ContentType="application/vnd.openxmlformats-officedocument.drawingml.chart+xml"/>
  <Override PartName="/ppt/charts/chart5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  <p:sldMasterId id="2147483712" r:id="rId2"/>
    <p:sldMasterId id="2147483724" r:id="rId3"/>
    <p:sldMasterId id="2147483722" r:id="rId4"/>
  </p:sldMasterIdLst>
  <p:notesMasterIdLst>
    <p:notesMasterId r:id="rId69"/>
  </p:notesMasterIdLst>
  <p:handoutMasterIdLst>
    <p:handoutMasterId r:id="rId70"/>
  </p:handoutMasterIdLst>
  <p:sldIdLst>
    <p:sldId id="364" r:id="rId5"/>
    <p:sldId id="428" r:id="rId6"/>
    <p:sldId id="365" r:id="rId7"/>
    <p:sldId id="366" r:id="rId8"/>
    <p:sldId id="367" r:id="rId9"/>
    <p:sldId id="368" r:id="rId10"/>
    <p:sldId id="369" r:id="rId11"/>
    <p:sldId id="370" r:id="rId12"/>
    <p:sldId id="371" r:id="rId13"/>
    <p:sldId id="372" r:id="rId14"/>
    <p:sldId id="373" r:id="rId15"/>
    <p:sldId id="374" r:id="rId16"/>
    <p:sldId id="375" r:id="rId17"/>
    <p:sldId id="376" r:id="rId18"/>
    <p:sldId id="377" r:id="rId19"/>
    <p:sldId id="378" r:id="rId20"/>
    <p:sldId id="379" r:id="rId21"/>
    <p:sldId id="380" r:id="rId22"/>
    <p:sldId id="381" r:id="rId23"/>
    <p:sldId id="382" r:id="rId24"/>
    <p:sldId id="383" r:id="rId25"/>
    <p:sldId id="384" r:id="rId26"/>
    <p:sldId id="385" r:id="rId27"/>
    <p:sldId id="386" r:id="rId28"/>
    <p:sldId id="387" r:id="rId29"/>
    <p:sldId id="388" r:id="rId30"/>
    <p:sldId id="389" r:id="rId31"/>
    <p:sldId id="390" r:id="rId32"/>
    <p:sldId id="391" r:id="rId33"/>
    <p:sldId id="392" r:id="rId34"/>
    <p:sldId id="393" r:id="rId35"/>
    <p:sldId id="394" r:id="rId36"/>
    <p:sldId id="395" r:id="rId37"/>
    <p:sldId id="396" r:id="rId38"/>
    <p:sldId id="397" r:id="rId39"/>
    <p:sldId id="398" r:id="rId40"/>
    <p:sldId id="399" r:id="rId41"/>
    <p:sldId id="400" r:id="rId42"/>
    <p:sldId id="401" r:id="rId43"/>
    <p:sldId id="402" r:id="rId44"/>
    <p:sldId id="403" r:id="rId45"/>
    <p:sldId id="404" r:id="rId46"/>
    <p:sldId id="405" r:id="rId47"/>
    <p:sldId id="406" r:id="rId48"/>
    <p:sldId id="407" r:id="rId49"/>
    <p:sldId id="408" r:id="rId50"/>
    <p:sldId id="409" r:id="rId51"/>
    <p:sldId id="410" r:id="rId52"/>
    <p:sldId id="411" r:id="rId53"/>
    <p:sldId id="412" r:id="rId54"/>
    <p:sldId id="413" r:id="rId55"/>
    <p:sldId id="414" r:id="rId56"/>
    <p:sldId id="415" r:id="rId57"/>
    <p:sldId id="416" r:id="rId58"/>
    <p:sldId id="417" r:id="rId59"/>
    <p:sldId id="418" r:id="rId60"/>
    <p:sldId id="419" r:id="rId61"/>
    <p:sldId id="421" r:id="rId62"/>
    <p:sldId id="423" r:id="rId63"/>
    <p:sldId id="424" r:id="rId64"/>
    <p:sldId id="425" r:id="rId65"/>
    <p:sldId id="426" r:id="rId66"/>
    <p:sldId id="429" r:id="rId67"/>
    <p:sldId id="420" r:id="rId68"/>
  </p:sldIdLst>
  <p:sldSz cx="9144000" cy="6858000" type="screen4x3"/>
  <p:notesSz cx="6794500" cy="9906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7A"/>
    <a:srgbClr val="FFCC00"/>
    <a:srgbClr val="EBF6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08" autoAdjust="0"/>
    <p:restoredTop sz="94062" autoAdjust="0"/>
  </p:normalViewPr>
  <p:slideViewPr>
    <p:cSldViewPr snapToGrid="0" snapToObjects="1">
      <p:cViewPr varScale="1">
        <p:scale>
          <a:sx n="110" d="100"/>
          <a:sy n="110" d="100"/>
        </p:scale>
        <p:origin x="-178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7" Type="http://schemas.openxmlformats.org/officeDocument/2006/relationships/slide" Target="slides/slide3.xml"/><Relationship Id="rId71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slide" Target="slides/slide57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15151111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424111010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525111111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626111212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727111313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828111414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929111515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030111616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131111717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232111818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333111919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16161122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434112020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535112121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636112222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737112323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838112424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939112525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4040112626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4141112727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4242112828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4343112929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17171133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4444113030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4545113131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4646113232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474711333333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484811343434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494911353535.xlsx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505011363636.xlsx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515111373737.xlsx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525211383838.xlsx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535311393939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181811444.xlsx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545411404040.xlsx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555511414141.xlsx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565611424242.xlsx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575711434343.xlsx"/></Relationships>
</file>

<file path=ppt/charts/_rels/chart4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585811444444.xlsx"/></Relationships>
</file>

<file path=ppt/charts/_rels/chart4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595911454545.xlsx"/></Relationships>
</file>

<file path=ppt/charts/_rels/chart4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606011464646.xlsx"/></Relationships>
</file>

<file path=ppt/charts/_rels/chart4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616111474747.xlsx"/></Relationships>
</file>

<file path=ppt/charts/_rels/chart4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626211484848.xlsx"/></Relationships>
</file>

<file path=ppt/charts/_rels/chart4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636311494949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191911555.xlsx"/></Relationships>
</file>

<file path=ppt/charts/_rels/chart5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646411505050.xlsx"/></Relationships>
</file>

<file path=ppt/charts/_rels/chart5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656511515151.xlsx"/></Relationships>
</file>

<file path=ppt/charts/_rels/chart5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666611525252.xlsx"/></Relationships>
</file>

<file path=ppt/charts/_rels/chart5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676711535353.xlsx"/></Relationships>
</file>

<file path=ppt/charts/_rels/chart5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686811545454.xlsx"/></Relationships>
</file>

<file path=ppt/charts/_rels/chart5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69691155555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0201166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1211177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2221188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3231199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41518421308447"/>
          <c:y val="1.9914651493598862E-2"/>
          <c:w val="0.83056709925148242"/>
          <c:h val="0.6261119387103638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3.604, Hajonta: 1.008) (Vastauksia: 1478)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0.03</c:v>
                </c:pt>
                <c:pt idx="1">
                  <c:v>0.11</c:v>
                </c:pt>
                <c:pt idx="2">
                  <c:v>0.25</c:v>
                </c:pt>
                <c:pt idx="3">
                  <c:v>0.42</c:v>
                </c:pt>
                <c:pt idx="4">
                  <c:v>0.18</c:v>
                </c:pt>
                <c:pt idx="5">
                  <c:v>0.01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3.484, Hajonta: 1.055)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0.05</c:v>
                </c:pt>
                <c:pt idx="1">
                  <c:v>0.13</c:v>
                </c:pt>
                <c:pt idx="2">
                  <c:v>0.25</c:v>
                </c:pt>
                <c:pt idx="3">
                  <c:v>0.41</c:v>
                </c:pt>
                <c:pt idx="4">
                  <c:v>0.14000000000000001</c:v>
                </c:pt>
                <c:pt idx="5">
                  <c:v>0.03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3.488, Hajonta: 1.049) (Vastauksia: 1249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0.04</c:v>
                </c:pt>
                <c:pt idx="1">
                  <c:v>0.13</c:v>
                </c:pt>
                <c:pt idx="2">
                  <c:v>0.28000000000000003</c:v>
                </c:pt>
                <c:pt idx="3">
                  <c:v>0.37</c:v>
                </c:pt>
                <c:pt idx="4">
                  <c:v>0.16</c:v>
                </c:pt>
                <c:pt idx="5">
                  <c:v>0.02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3.335, Hajonta: 1.061) (Vastauksia: 209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0.06</c:v>
                </c:pt>
                <c:pt idx="1">
                  <c:v>0.14000000000000001</c:v>
                </c:pt>
                <c:pt idx="2">
                  <c:v>0.28999999999999998</c:v>
                </c:pt>
                <c:pt idx="3">
                  <c:v>0.37</c:v>
                </c:pt>
                <c:pt idx="4">
                  <c:v>0.11</c:v>
                </c:pt>
                <c:pt idx="5">
                  <c:v>0.03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49222912"/>
        <c:axId val="149224448"/>
      </c:barChart>
      <c:catAx>
        <c:axId val="14922291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49224448"/>
        <c:crosses val="autoZero"/>
        <c:auto val="1"/>
        <c:lblAlgn val="ctr"/>
        <c:lblOffset val="100"/>
        <c:noMultiLvlLbl val="1"/>
      </c:catAx>
      <c:valAx>
        <c:axId val="149224448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49222912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6.460642072518713E-2"/>
          <c:y val="0.69517299313403746"/>
          <c:w val="0.880046417808885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3.89, Hajonta: 0.989) (Vastauksia: 1478)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0.02</c:v>
                </c:pt>
                <c:pt idx="1">
                  <c:v>0.08</c:v>
                </c:pt>
                <c:pt idx="2">
                  <c:v>0.18</c:v>
                </c:pt>
                <c:pt idx="3">
                  <c:v>0.43</c:v>
                </c:pt>
                <c:pt idx="4">
                  <c:v>0.28999999999999998</c:v>
                </c:pt>
                <c:pt idx="5">
                  <c:v>0.01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3.958, Hajonta: 1.042)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0.03</c:v>
                </c:pt>
                <c:pt idx="1">
                  <c:v>0.09</c:v>
                </c:pt>
                <c:pt idx="2">
                  <c:v>0.11</c:v>
                </c:pt>
                <c:pt idx="3">
                  <c:v>0.42</c:v>
                </c:pt>
                <c:pt idx="4">
                  <c:v>0.34</c:v>
                </c:pt>
                <c:pt idx="5">
                  <c:v>0.01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3.555, Hajonta: 1.03) (Vastauksia: 1245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0.04</c:v>
                </c:pt>
                <c:pt idx="1">
                  <c:v>0.13</c:v>
                </c:pt>
                <c:pt idx="2">
                  <c:v>0.24</c:v>
                </c:pt>
                <c:pt idx="3">
                  <c:v>0.43</c:v>
                </c:pt>
                <c:pt idx="4">
                  <c:v>0.17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3.571, Hajonta: 1.001) (Vastauksia: 210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0.03</c:v>
                </c:pt>
                <c:pt idx="1">
                  <c:v>0.13</c:v>
                </c:pt>
                <c:pt idx="2">
                  <c:v>0.23</c:v>
                </c:pt>
                <c:pt idx="3">
                  <c:v>0.45</c:v>
                </c:pt>
                <c:pt idx="4">
                  <c:v>0.16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4244480"/>
        <c:axId val="34246016"/>
      </c:barChart>
      <c:catAx>
        <c:axId val="3424448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4246016"/>
        <c:crosses val="autoZero"/>
        <c:auto val="1"/>
        <c:lblAlgn val="ctr"/>
        <c:lblOffset val="100"/>
        <c:noMultiLvlLbl val="1"/>
      </c:catAx>
      <c:valAx>
        <c:axId val="34246016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4244480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8.2560513269174692E-3"/>
          <c:y val="0.73784724633460652"/>
          <c:w val="0.87546308447555166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4.198, Hajonta: 0.932) (Vastauksia: 1474)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0.02</c:v>
                </c:pt>
                <c:pt idx="1">
                  <c:v>0.05</c:v>
                </c:pt>
                <c:pt idx="2">
                  <c:v>0.12</c:v>
                </c:pt>
                <c:pt idx="3">
                  <c:v>0.36</c:v>
                </c:pt>
                <c:pt idx="4">
                  <c:v>0.46</c:v>
                </c:pt>
                <c:pt idx="5">
                  <c:v>0.01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4.424, Hajonta: 0.758)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</c:v>
                </c:pt>
                <c:pt idx="1">
                  <c:v>0.02</c:v>
                </c:pt>
                <c:pt idx="2">
                  <c:v>7.0000000000000007E-2</c:v>
                </c:pt>
                <c:pt idx="3">
                  <c:v>0.35</c:v>
                </c:pt>
                <c:pt idx="4">
                  <c:v>0.55000000000000004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4.105, Hajonta: 0.948) (Vastauksia: 1244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0.02</c:v>
                </c:pt>
                <c:pt idx="1">
                  <c:v>0.06</c:v>
                </c:pt>
                <c:pt idx="2">
                  <c:v>0.13</c:v>
                </c:pt>
                <c:pt idx="3">
                  <c:v>0.4</c:v>
                </c:pt>
                <c:pt idx="4">
                  <c:v>0.39</c:v>
                </c:pt>
                <c:pt idx="5">
                  <c:v>0.01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4.131, Hajonta: 0.951) (Vastauksia: 208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0.02</c:v>
                </c:pt>
                <c:pt idx="1">
                  <c:v>0.04</c:v>
                </c:pt>
                <c:pt idx="2">
                  <c:v>0.13</c:v>
                </c:pt>
                <c:pt idx="3">
                  <c:v>0.39</c:v>
                </c:pt>
                <c:pt idx="4">
                  <c:v>0.41</c:v>
                </c:pt>
                <c:pt idx="5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5121792"/>
        <c:axId val="35737984"/>
      </c:barChart>
      <c:catAx>
        <c:axId val="3512179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5737984"/>
        <c:crosses val="autoZero"/>
        <c:auto val="1"/>
        <c:lblAlgn val="ctr"/>
        <c:lblOffset val="100"/>
        <c:noMultiLvlLbl val="1"/>
      </c:catAx>
      <c:valAx>
        <c:axId val="35737984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5121792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1.831012442889083E-2"/>
          <c:y val="0.72362249526775013"/>
          <c:w val="0.880046417808885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4.064, Hajonta: 0.945) (Vastauksia: 1479)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0.02</c:v>
                </c:pt>
                <c:pt idx="1">
                  <c:v>0.06</c:v>
                </c:pt>
                <c:pt idx="2">
                  <c:v>0.14000000000000001</c:v>
                </c:pt>
                <c:pt idx="3">
                  <c:v>0.41</c:v>
                </c:pt>
                <c:pt idx="4">
                  <c:v>0.37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4.169, Hajonta: 0.934)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0.02</c:v>
                </c:pt>
                <c:pt idx="1">
                  <c:v>0.05</c:v>
                </c:pt>
                <c:pt idx="2">
                  <c:v>0.11</c:v>
                </c:pt>
                <c:pt idx="3">
                  <c:v>0.39</c:v>
                </c:pt>
                <c:pt idx="4">
                  <c:v>0.43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3.908, Hajonta: 0.973) (Vastauksia: 1245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0.02</c:v>
                </c:pt>
                <c:pt idx="1">
                  <c:v>7.0000000000000007E-2</c:v>
                </c:pt>
                <c:pt idx="2">
                  <c:v>0.18</c:v>
                </c:pt>
                <c:pt idx="3">
                  <c:v>0.43</c:v>
                </c:pt>
                <c:pt idx="4">
                  <c:v>0.28999999999999998</c:v>
                </c:pt>
                <c:pt idx="5">
                  <c:v>0.01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3.845, Hajonta: 0.988) (Vastauksia: 209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0.02</c:v>
                </c:pt>
                <c:pt idx="1">
                  <c:v>0.08</c:v>
                </c:pt>
                <c:pt idx="2">
                  <c:v>0.21</c:v>
                </c:pt>
                <c:pt idx="3">
                  <c:v>0.4</c:v>
                </c:pt>
                <c:pt idx="4">
                  <c:v>0.28000000000000003</c:v>
                </c:pt>
                <c:pt idx="5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5299712"/>
        <c:axId val="35301248"/>
      </c:barChart>
      <c:catAx>
        <c:axId val="3529971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5301248"/>
        <c:crosses val="autoZero"/>
        <c:auto val="1"/>
        <c:lblAlgn val="ctr"/>
        <c:lblOffset val="100"/>
        <c:noMultiLvlLbl val="1"/>
      </c:catAx>
      <c:valAx>
        <c:axId val="35301248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5299712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1.9853334305434039E-2"/>
          <c:y val="0.73784724633460652"/>
          <c:w val="0.880046417808885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3.677, Hajonta: 1.109) (Vastauksia: 1475)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0.05</c:v>
                </c:pt>
                <c:pt idx="1">
                  <c:v>0.11</c:v>
                </c:pt>
                <c:pt idx="2">
                  <c:v>0.21</c:v>
                </c:pt>
                <c:pt idx="3">
                  <c:v>0.37</c:v>
                </c:pt>
                <c:pt idx="4">
                  <c:v>0.25</c:v>
                </c:pt>
                <c:pt idx="5">
                  <c:v>0.01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3.747, Hajonta: 1.146) (Vastauksia: 261)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0.08</c:v>
                </c:pt>
                <c:pt idx="2">
                  <c:v>0.18</c:v>
                </c:pt>
                <c:pt idx="3">
                  <c:v>0.39</c:v>
                </c:pt>
                <c:pt idx="4">
                  <c:v>0.28000000000000003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3.607, Hajonta: 1.089) (Vastauksia: 1248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0.04</c:v>
                </c:pt>
                <c:pt idx="1">
                  <c:v>0.14000000000000001</c:v>
                </c:pt>
                <c:pt idx="2">
                  <c:v>0.21</c:v>
                </c:pt>
                <c:pt idx="3">
                  <c:v>0.38</c:v>
                </c:pt>
                <c:pt idx="4">
                  <c:v>0.22</c:v>
                </c:pt>
                <c:pt idx="5">
                  <c:v>0.02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3.524, Hajonta: 1.107) (Vastauksia: 208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0.03</c:v>
                </c:pt>
                <c:pt idx="1">
                  <c:v>0.17</c:v>
                </c:pt>
                <c:pt idx="2">
                  <c:v>0.23</c:v>
                </c:pt>
                <c:pt idx="3">
                  <c:v>0.35</c:v>
                </c:pt>
                <c:pt idx="4">
                  <c:v>0.21</c:v>
                </c:pt>
                <c:pt idx="5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49052288"/>
        <c:axId val="49082752"/>
      </c:barChart>
      <c:catAx>
        <c:axId val="4905228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49082752"/>
        <c:crosses val="autoZero"/>
        <c:auto val="1"/>
        <c:lblAlgn val="ctr"/>
        <c:lblOffset val="100"/>
        <c:noMultiLvlLbl val="1"/>
      </c:catAx>
      <c:valAx>
        <c:axId val="49082752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49052288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4.4212355400019389E-3"/>
          <c:y val="0.71224269441426502"/>
          <c:w val="0.880046417808885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2.683, Hajonta: 1.274) (Vastauksia: 1478)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0.21</c:v>
                </c:pt>
                <c:pt idx="1">
                  <c:v>0.23</c:v>
                </c:pt>
                <c:pt idx="2">
                  <c:v>0.22</c:v>
                </c:pt>
                <c:pt idx="3">
                  <c:v>0.19</c:v>
                </c:pt>
                <c:pt idx="4">
                  <c:v>0.09</c:v>
                </c:pt>
                <c:pt idx="5">
                  <c:v>0.06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2.806, Hajonta: 1.29)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0.19</c:v>
                </c:pt>
                <c:pt idx="1">
                  <c:v>0.23</c:v>
                </c:pt>
                <c:pt idx="2">
                  <c:v>0.21</c:v>
                </c:pt>
                <c:pt idx="3">
                  <c:v>0.23</c:v>
                </c:pt>
                <c:pt idx="4">
                  <c:v>0.1</c:v>
                </c:pt>
                <c:pt idx="5">
                  <c:v>0.04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2.644, Hajonta: 1.213) (Vastauksia: 1247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0.2</c:v>
                </c:pt>
                <c:pt idx="1">
                  <c:v>0.25</c:v>
                </c:pt>
                <c:pt idx="2">
                  <c:v>0.23</c:v>
                </c:pt>
                <c:pt idx="3">
                  <c:v>0.18</c:v>
                </c:pt>
                <c:pt idx="4">
                  <c:v>7.0000000000000007E-2</c:v>
                </c:pt>
                <c:pt idx="5">
                  <c:v>0.08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2.637, Hajonta: 1.213) (Vastauksia: 209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0.17</c:v>
                </c:pt>
                <c:pt idx="1">
                  <c:v>0.32</c:v>
                </c:pt>
                <c:pt idx="2">
                  <c:v>0.18</c:v>
                </c:pt>
                <c:pt idx="3">
                  <c:v>0.18</c:v>
                </c:pt>
                <c:pt idx="4">
                  <c:v>7.0000000000000007E-2</c:v>
                </c:pt>
                <c:pt idx="5">
                  <c:v>0.08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49247360"/>
        <c:axId val="49248896"/>
      </c:barChart>
      <c:catAx>
        <c:axId val="4924736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49248896"/>
        <c:crosses val="autoZero"/>
        <c:auto val="1"/>
        <c:lblAlgn val="ctr"/>
        <c:lblOffset val="100"/>
        <c:noMultiLvlLbl val="1"/>
      </c:catAx>
      <c:valAx>
        <c:axId val="49248896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49247360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1.3348157869155191E-3"/>
          <c:y val="0.73784724633460652"/>
          <c:w val="0.880046417808885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2.873, Hajonta: 1.135) (Vastauksia: 1479)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0.12</c:v>
                </c:pt>
                <c:pt idx="1">
                  <c:v>0.22</c:v>
                </c:pt>
                <c:pt idx="2">
                  <c:v>0.3</c:v>
                </c:pt>
                <c:pt idx="3">
                  <c:v>0.22</c:v>
                </c:pt>
                <c:pt idx="4">
                  <c:v>7.0000000000000007E-2</c:v>
                </c:pt>
                <c:pt idx="5">
                  <c:v>0.08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2.736, Hajonta: 1.165)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0.16</c:v>
                </c:pt>
                <c:pt idx="1">
                  <c:v>0.23</c:v>
                </c:pt>
                <c:pt idx="2">
                  <c:v>0.24</c:v>
                </c:pt>
                <c:pt idx="3">
                  <c:v>0.22</c:v>
                </c:pt>
                <c:pt idx="4">
                  <c:v>0.05</c:v>
                </c:pt>
                <c:pt idx="5">
                  <c:v>0.11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2.873, Hajonta: 1.097) (Vastauksia: 1248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0.11</c:v>
                </c:pt>
                <c:pt idx="1">
                  <c:v>0.23</c:v>
                </c:pt>
                <c:pt idx="2">
                  <c:v>0.28999999999999998</c:v>
                </c:pt>
                <c:pt idx="3">
                  <c:v>0.24</c:v>
                </c:pt>
                <c:pt idx="4">
                  <c:v>0.05</c:v>
                </c:pt>
                <c:pt idx="5">
                  <c:v>0.08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2.601, Hajonta: 1.048) (Vastauksia: 209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0.15</c:v>
                </c:pt>
                <c:pt idx="1">
                  <c:v>0.26</c:v>
                </c:pt>
                <c:pt idx="2">
                  <c:v>0.28000000000000003</c:v>
                </c:pt>
                <c:pt idx="3">
                  <c:v>0.17</c:v>
                </c:pt>
                <c:pt idx="4">
                  <c:v>0.02</c:v>
                </c:pt>
                <c:pt idx="5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6466048"/>
        <c:axId val="36471936"/>
      </c:barChart>
      <c:catAx>
        <c:axId val="3646604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471936"/>
        <c:crosses val="autoZero"/>
        <c:auto val="1"/>
        <c:lblAlgn val="ctr"/>
        <c:lblOffset val="100"/>
        <c:noMultiLvlLbl val="1"/>
      </c:catAx>
      <c:valAx>
        <c:axId val="36471936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466048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1.9853334305434039E-2"/>
          <c:y val="0.72362249526775013"/>
          <c:w val="0.880046417808885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3.157, Hajonta: 1.222) (Vastauksia: 1477)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0.12</c:v>
                </c:pt>
                <c:pt idx="1">
                  <c:v>0.18</c:v>
                </c:pt>
                <c:pt idx="2">
                  <c:v>0.25</c:v>
                </c:pt>
                <c:pt idx="3">
                  <c:v>0.31</c:v>
                </c:pt>
                <c:pt idx="4">
                  <c:v>0.13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2.863, Hajonta: 1.23)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0.18</c:v>
                </c:pt>
                <c:pt idx="1">
                  <c:v>0.21</c:v>
                </c:pt>
                <c:pt idx="2">
                  <c:v>0.24</c:v>
                </c:pt>
                <c:pt idx="3">
                  <c:v>0.28999999999999998</c:v>
                </c:pt>
                <c:pt idx="4">
                  <c:v>7.0000000000000007E-2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3.126, Hajonta: 1.196) (Vastauksia: 1249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0.11</c:v>
                </c:pt>
                <c:pt idx="1">
                  <c:v>0.21</c:v>
                </c:pt>
                <c:pt idx="2">
                  <c:v>0.26</c:v>
                </c:pt>
                <c:pt idx="3">
                  <c:v>0.3</c:v>
                </c:pt>
                <c:pt idx="4">
                  <c:v>0.13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2.957, Hajonta: 1.239) (Vastauksia: 210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0.15</c:v>
                </c:pt>
                <c:pt idx="1">
                  <c:v>0.22</c:v>
                </c:pt>
                <c:pt idx="2">
                  <c:v>0.24</c:v>
                </c:pt>
                <c:pt idx="3">
                  <c:v>0.28000000000000003</c:v>
                </c:pt>
                <c:pt idx="4">
                  <c:v>0.11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6542336"/>
        <c:axId val="36543872"/>
      </c:barChart>
      <c:catAx>
        <c:axId val="3654233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543872"/>
        <c:crosses val="autoZero"/>
        <c:auto val="1"/>
        <c:lblAlgn val="ctr"/>
        <c:lblOffset val="100"/>
        <c:noMultiLvlLbl val="1"/>
      </c:catAx>
      <c:valAx>
        <c:axId val="36543872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542336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1.9853334305434039E-2"/>
          <c:y val="0.72362249526775013"/>
          <c:w val="0.880046417808885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3.13, Hajonta: 1.13) (Vastauksia: 1477)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0.09</c:v>
                </c:pt>
                <c:pt idx="1">
                  <c:v>0.21</c:v>
                </c:pt>
                <c:pt idx="2">
                  <c:v>0.28000000000000003</c:v>
                </c:pt>
                <c:pt idx="3">
                  <c:v>0.32</c:v>
                </c:pt>
                <c:pt idx="4">
                  <c:v>0.1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3.061, Hajonta: 1.151)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0.11</c:v>
                </c:pt>
                <c:pt idx="1">
                  <c:v>0.21</c:v>
                </c:pt>
                <c:pt idx="2">
                  <c:v>0.27</c:v>
                </c:pt>
                <c:pt idx="3">
                  <c:v>0.32</c:v>
                </c:pt>
                <c:pt idx="4">
                  <c:v>0.09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3.055, Hajonta: 1.126) (Vastauksia: 1247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0.09</c:v>
                </c:pt>
                <c:pt idx="1">
                  <c:v>0.25</c:v>
                </c:pt>
                <c:pt idx="2">
                  <c:v>0.28000000000000003</c:v>
                </c:pt>
                <c:pt idx="3">
                  <c:v>0.28999999999999998</c:v>
                </c:pt>
                <c:pt idx="4">
                  <c:v>0.1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3.0, Hajonta: 1.16) (Vastauksia: 210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0.11</c:v>
                </c:pt>
                <c:pt idx="1">
                  <c:v>0.26</c:v>
                </c:pt>
                <c:pt idx="2">
                  <c:v>0.25</c:v>
                </c:pt>
                <c:pt idx="3">
                  <c:v>0.28999999999999998</c:v>
                </c:pt>
                <c:pt idx="4">
                  <c:v>0.09</c:v>
                </c:pt>
                <c:pt idx="5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6614528"/>
        <c:axId val="36616064"/>
      </c:barChart>
      <c:catAx>
        <c:axId val="3661452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616064"/>
        <c:crosses val="autoZero"/>
        <c:auto val="1"/>
        <c:lblAlgn val="ctr"/>
        <c:lblOffset val="100"/>
        <c:noMultiLvlLbl val="1"/>
      </c:catAx>
      <c:valAx>
        <c:axId val="36616064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614528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1.3348157869155191E-3"/>
          <c:y val="0.72362249526775013"/>
          <c:w val="0.880046417808885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3.125, Hajonta: 1.194) (Vastauksia: 1468)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0.11</c:v>
                </c:pt>
                <c:pt idx="1">
                  <c:v>0.2</c:v>
                </c:pt>
                <c:pt idx="2">
                  <c:v>0.25</c:v>
                </c:pt>
                <c:pt idx="3">
                  <c:v>0.3</c:v>
                </c:pt>
                <c:pt idx="4">
                  <c:v>0.12</c:v>
                </c:pt>
                <c:pt idx="5">
                  <c:v>0.01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3.08, Hajonta: 1.239)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0.14000000000000001</c:v>
                </c:pt>
                <c:pt idx="1">
                  <c:v>0.19</c:v>
                </c:pt>
                <c:pt idx="2">
                  <c:v>0.23</c:v>
                </c:pt>
                <c:pt idx="3">
                  <c:v>0.32</c:v>
                </c:pt>
                <c:pt idx="4">
                  <c:v>0.11</c:v>
                </c:pt>
                <c:pt idx="5">
                  <c:v>0.01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3.04, Hajonta: 1.169) (Vastauksia: 1244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0.1</c:v>
                </c:pt>
                <c:pt idx="1">
                  <c:v>0.24</c:v>
                </c:pt>
                <c:pt idx="2">
                  <c:v>0.25</c:v>
                </c:pt>
                <c:pt idx="3">
                  <c:v>0.28000000000000003</c:v>
                </c:pt>
                <c:pt idx="4">
                  <c:v>0.1</c:v>
                </c:pt>
                <c:pt idx="5">
                  <c:v>0.02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3.039, Hajonta: 1.143) (Vastauksia: 210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0.09</c:v>
                </c:pt>
                <c:pt idx="1">
                  <c:v>0.25</c:v>
                </c:pt>
                <c:pt idx="2">
                  <c:v>0.26</c:v>
                </c:pt>
                <c:pt idx="3">
                  <c:v>0.28000000000000003</c:v>
                </c:pt>
                <c:pt idx="4">
                  <c:v>0.1</c:v>
                </c:pt>
                <c:pt idx="5">
                  <c:v>0.02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6682368"/>
        <c:axId val="36692352"/>
      </c:barChart>
      <c:catAx>
        <c:axId val="3668236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692352"/>
        <c:crosses val="autoZero"/>
        <c:auto val="1"/>
        <c:lblAlgn val="ctr"/>
        <c:lblOffset val="100"/>
        <c:noMultiLvlLbl val="1"/>
      </c:catAx>
      <c:valAx>
        <c:axId val="36692352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682368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2.0832118207446257E-3"/>
          <c:y val="0.72362249526775013"/>
          <c:w val="0.87546308447555166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3.215, Hajonta: 1.109) (Vastauksia: 1467)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0.08</c:v>
                </c:pt>
                <c:pt idx="1">
                  <c:v>0.19</c:v>
                </c:pt>
                <c:pt idx="2">
                  <c:v>0.3</c:v>
                </c:pt>
                <c:pt idx="3">
                  <c:v>0.32</c:v>
                </c:pt>
                <c:pt idx="4">
                  <c:v>0.12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3.019, Hajonta: 1.142) (Vastauksia: 261)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0.11</c:v>
                </c:pt>
                <c:pt idx="1">
                  <c:v>0.22</c:v>
                </c:pt>
                <c:pt idx="2">
                  <c:v>0.28999999999999998</c:v>
                </c:pt>
                <c:pt idx="3">
                  <c:v>0.3</c:v>
                </c:pt>
                <c:pt idx="4">
                  <c:v>0.08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0.0, Hajonta: 0.0) (Vastauksia: 0 / 0 (0%))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0.0, Hajonta: 0.0) (Vastauksia: 0 / 0 (0%))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6274560"/>
        <c:axId val="36276096"/>
      </c:barChart>
      <c:catAx>
        <c:axId val="3627456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276096"/>
        <c:crosses val="autoZero"/>
        <c:auto val="1"/>
        <c:lblAlgn val="ctr"/>
        <c:lblOffset val="100"/>
        <c:noMultiLvlLbl val="1"/>
      </c:catAx>
      <c:valAx>
        <c:axId val="36276096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274560"/>
        <c:crosses val="autoZero"/>
        <c:crossBetween val="between"/>
        <c:majorUnit val="0.2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1.0972100709633522E-2"/>
          <c:y val="0.8857846574299123"/>
          <c:w val="0.87311740546320604"/>
          <c:h val="8.8610790649746293E-2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3.654, Hajonta: 1.041) (Vastauksia: 1471)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0.04</c:v>
                </c:pt>
                <c:pt idx="1">
                  <c:v>0.11</c:v>
                </c:pt>
                <c:pt idx="2">
                  <c:v>0.22</c:v>
                </c:pt>
                <c:pt idx="3">
                  <c:v>0.41</c:v>
                </c:pt>
                <c:pt idx="4">
                  <c:v>0.21</c:v>
                </c:pt>
                <c:pt idx="5">
                  <c:v>0.02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3.492, Hajonta: 1.095)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0.05</c:v>
                </c:pt>
                <c:pt idx="1">
                  <c:v>0.15</c:v>
                </c:pt>
                <c:pt idx="2">
                  <c:v>0.23</c:v>
                </c:pt>
                <c:pt idx="3">
                  <c:v>0.39</c:v>
                </c:pt>
                <c:pt idx="4">
                  <c:v>0.17</c:v>
                </c:pt>
                <c:pt idx="5">
                  <c:v>0.02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3.581, Hajonta: 1.05) (Vastauksia: 1248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0.04</c:v>
                </c:pt>
                <c:pt idx="1">
                  <c:v>0.13</c:v>
                </c:pt>
                <c:pt idx="2">
                  <c:v>0.21</c:v>
                </c:pt>
                <c:pt idx="3">
                  <c:v>0.42</c:v>
                </c:pt>
                <c:pt idx="4">
                  <c:v>0.17</c:v>
                </c:pt>
                <c:pt idx="5">
                  <c:v>0.04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3.35, Hajonta: 1.045) (Vastauksia: 209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0.04</c:v>
                </c:pt>
                <c:pt idx="1">
                  <c:v>0.18</c:v>
                </c:pt>
                <c:pt idx="2">
                  <c:v>0.27</c:v>
                </c:pt>
                <c:pt idx="3">
                  <c:v>0.35</c:v>
                </c:pt>
                <c:pt idx="4">
                  <c:v>0.12</c:v>
                </c:pt>
                <c:pt idx="5">
                  <c:v>0.04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3533952"/>
        <c:axId val="33535488"/>
      </c:barChart>
      <c:catAx>
        <c:axId val="3353395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3535488"/>
        <c:crosses val="autoZero"/>
        <c:auto val="1"/>
        <c:lblAlgn val="ctr"/>
        <c:lblOffset val="100"/>
        <c:noMultiLvlLbl val="1"/>
      </c:catAx>
      <c:valAx>
        <c:axId val="33535488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3533952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1.868815009234957E-2"/>
          <c:y val="0.72646744548112141"/>
          <c:w val="0.873117405463206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3.617, Hajonta: 1.392) (Vastauksia: 1475)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0.1</c:v>
                </c:pt>
                <c:pt idx="1">
                  <c:v>0.12</c:v>
                </c:pt>
                <c:pt idx="2">
                  <c:v>0.14000000000000001</c:v>
                </c:pt>
                <c:pt idx="3">
                  <c:v>0.21</c:v>
                </c:pt>
                <c:pt idx="4">
                  <c:v>0.34</c:v>
                </c:pt>
                <c:pt idx="5">
                  <c:v>0.08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3.607, Hajonta: 1.443)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0.12</c:v>
                </c:pt>
                <c:pt idx="1">
                  <c:v>0.12</c:v>
                </c:pt>
                <c:pt idx="2">
                  <c:v>0.11</c:v>
                </c:pt>
                <c:pt idx="3">
                  <c:v>0.21</c:v>
                </c:pt>
                <c:pt idx="4">
                  <c:v>0.36</c:v>
                </c:pt>
                <c:pt idx="5">
                  <c:v>0.08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0.0, Hajonta: 0.0) (Vastauksia: 0 / 0 (0%))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0.0, Hajonta: 0.0) (Vastauksia: 0 / 0 (0%))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6387456"/>
        <c:axId val="36393344"/>
      </c:barChart>
      <c:catAx>
        <c:axId val="3638745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393344"/>
        <c:crosses val="autoZero"/>
        <c:auto val="1"/>
        <c:lblAlgn val="ctr"/>
        <c:lblOffset val="100"/>
        <c:noMultiLvlLbl val="1"/>
      </c:catAx>
      <c:valAx>
        <c:axId val="36393344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387456"/>
        <c:crosses val="autoZero"/>
        <c:crossBetween val="between"/>
        <c:majorUnit val="0.2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1.0972100709633522E-2"/>
          <c:y val="0.90213640080196222"/>
          <c:w val="0.87311740546320604"/>
          <c:h val="8.6483798344552595E-2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3.823, Hajonta: 1.01) (Vastauksia: 1476)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0.02</c:v>
                </c:pt>
                <c:pt idx="1">
                  <c:v>0.08</c:v>
                </c:pt>
                <c:pt idx="2">
                  <c:v>0.22</c:v>
                </c:pt>
                <c:pt idx="3">
                  <c:v>0.39</c:v>
                </c:pt>
                <c:pt idx="4">
                  <c:v>0.28000000000000003</c:v>
                </c:pt>
                <c:pt idx="5">
                  <c:v>0.01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3.584, Hajonta: 1.076)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0.03</c:v>
                </c:pt>
                <c:pt idx="1">
                  <c:v>0.15</c:v>
                </c:pt>
                <c:pt idx="2">
                  <c:v>0.2</c:v>
                </c:pt>
                <c:pt idx="3">
                  <c:v>0.4</c:v>
                </c:pt>
                <c:pt idx="4">
                  <c:v>0.2</c:v>
                </c:pt>
                <c:pt idx="5">
                  <c:v>0.02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0.0, Hajonta: 0.0) (Vastauksia: 0 / 0 (0%))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0.0, Hajonta: 0.0) (Vastauksia: 0 / 0 (0%))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6992128"/>
        <c:axId val="36993664"/>
      </c:barChart>
      <c:catAx>
        <c:axId val="3699212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993664"/>
        <c:crosses val="autoZero"/>
        <c:auto val="1"/>
        <c:lblAlgn val="ctr"/>
        <c:lblOffset val="100"/>
        <c:noMultiLvlLbl val="1"/>
      </c:catAx>
      <c:valAx>
        <c:axId val="36993664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992128"/>
        <c:crosses val="autoZero"/>
        <c:crossBetween val="between"/>
        <c:majorUnit val="0.2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1.7128414503742632E-3"/>
          <c:y val="0.90213640080196222"/>
          <c:w val="0.87311740546320604"/>
          <c:h val="8.6483798344552595E-2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3.781, Hajonta: 1.14) (Vastauksia: 1476)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0.05</c:v>
                </c:pt>
                <c:pt idx="1">
                  <c:v>0.09</c:v>
                </c:pt>
                <c:pt idx="2">
                  <c:v>0.18</c:v>
                </c:pt>
                <c:pt idx="3">
                  <c:v>0.34</c:v>
                </c:pt>
                <c:pt idx="4">
                  <c:v>0.3</c:v>
                </c:pt>
                <c:pt idx="5">
                  <c:v>0.04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3.885, Hajonta: 1.112)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0.05</c:v>
                </c:pt>
                <c:pt idx="1">
                  <c:v>7.0000000000000007E-2</c:v>
                </c:pt>
                <c:pt idx="2">
                  <c:v>0.14000000000000001</c:v>
                </c:pt>
                <c:pt idx="3">
                  <c:v>0.38</c:v>
                </c:pt>
                <c:pt idx="4">
                  <c:v>0.32</c:v>
                </c:pt>
                <c:pt idx="5">
                  <c:v>0.03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3.673, Hajonta: 1.157) (Vastauksia: 1243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0.05</c:v>
                </c:pt>
                <c:pt idx="1">
                  <c:v>0.11</c:v>
                </c:pt>
                <c:pt idx="2">
                  <c:v>0.19</c:v>
                </c:pt>
                <c:pt idx="3">
                  <c:v>0.33</c:v>
                </c:pt>
                <c:pt idx="4">
                  <c:v>0.26</c:v>
                </c:pt>
                <c:pt idx="5">
                  <c:v>0.06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3.658, Hajonta: 1.158) (Vastauksia: 207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0.06</c:v>
                </c:pt>
                <c:pt idx="1">
                  <c:v>0.08</c:v>
                </c:pt>
                <c:pt idx="2">
                  <c:v>0.21</c:v>
                </c:pt>
                <c:pt idx="3">
                  <c:v>0.33</c:v>
                </c:pt>
                <c:pt idx="4">
                  <c:v>0.25</c:v>
                </c:pt>
                <c:pt idx="5">
                  <c:v>7.0000000000000007E-2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6327808"/>
        <c:axId val="36329344"/>
      </c:barChart>
      <c:catAx>
        <c:axId val="3632780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329344"/>
        <c:crosses val="autoZero"/>
        <c:auto val="1"/>
        <c:lblAlgn val="ctr"/>
        <c:lblOffset val="100"/>
        <c:noMultiLvlLbl val="1"/>
      </c:catAx>
      <c:valAx>
        <c:axId val="36329344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327808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1.3348157869155191E-3"/>
          <c:y val="0.72362249526775013"/>
          <c:w val="0.880046417808885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3.354, Hajonta: 1.177) (Vastauksia: 1476)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0.18</c:v>
                </c:pt>
                <c:pt idx="2">
                  <c:v>0.24</c:v>
                </c:pt>
                <c:pt idx="3">
                  <c:v>0.32</c:v>
                </c:pt>
                <c:pt idx="4">
                  <c:v>0.17</c:v>
                </c:pt>
                <c:pt idx="5">
                  <c:v>0.02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3.442, Hajonta: 1.17)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0.06</c:v>
                </c:pt>
                <c:pt idx="1">
                  <c:v>0.18</c:v>
                </c:pt>
                <c:pt idx="2">
                  <c:v>0.23</c:v>
                </c:pt>
                <c:pt idx="3">
                  <c:v>0.32</c:v>
                </c:pt>
                <c:pt idx="4">
                  <c:v>0.2</c:v>
                </c:pt>
                <c:pt idx="5">
                  <c:v>0.02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3.252, Hajonta: 1.203) (Vastauksia: 1248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0.1</c:v>
                </c:pt>
                <c:pt idx="1">
                  <c:v>0.17</c:v>
                </c:pt>
                <c:pt idx="2">
                  <c:v>0.24</c:v>
                </c:pt>
                <c:pt idx="3">
                  <c:v>0.31</c:v>
                </c:pt>
                <c:pt idx="4">
                  <c:v>0.15</c:v>
                </c:pt>
                <c:pt idx="5">
                  <c:v>0.04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3.177, Hajonta: 1.202) (Vastauksia: 208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0.09</c:v>
                </c:pt>
                <c:pt idx="1">
                  <c:v>0.21</c:v>
                </c:pt>
                <c:pt idx="2">
                  <c:v>0.25</c:v>
                </c:pt>
                <c:pt idx="3">
                  <c:v>0.26</c:v>
                </c:pt>
                <c:pt idx="4">
                  <c:v>0.14000000000000001</c:v>
                </c:pt>
                <c:pt idx="5">
                  <c:v>0.05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6366976"/>
        <c:axId val="37048704"/>
      </c:barChart>
      <c:catAx>
        <c:axId val="3636697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048704"/>
        <c:crosses val="autoZero"/>
        <c:auto val="1"/>
        <c:lblAlgn val="ctr"/>
        <c:lblOffset val="100"/>
        <c:noMultiLvlLbl val="1"/>
      </c:catAx>
      <c:valAx>
        <c:axId val="37048704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366976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1.3348157869155191E-3"/>
          <c:y val="0.73784724633460652"/>
          <c:w val="0.880046417808885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3.651, Hajonta: 1.181) (Vastauksia: 1477)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0.06</c:v>
                </c:pt>
                <c:pt idx="1">
                  <c:v>0.12</c:v>
                </c:pt>
                <c:pt idx="2">
                  <c:v>0.2</c:v>
                </c:pt>
                <c:pt idx="3">
                  <c:v>0.33</c:v>
                </c:pt>
                <c:pt idx="4">
                  <c:v>0.28000000000000003</c:v>
                </c:pt>
                <c:pt idx="5">
                  <c:v>0.02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3.685, Hajonta: 1.195)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0.06</c:v>
                </c:pt>
                <c:pt idx="1">
                  <c:v>0.14000000000000001</c:v>
                </c:pt>
                <c:pt idx="2">
                  <c:v>0.16</c:v>
                </c:pt>
                <c:pt idx="3">
                  <c:v>0.35</c:v>
                </c:pt>
                <c:pt idx="4">
                  <c:v>0.28999999999999998</c:v>
                </c:pt>
                <c:pt idx="5">
                  <c:v>0.01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3.65, Hajonta: 1.179) (Vastauksia: 1247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0.1</c:v>
                </c:pt>
                <c:pt idx="2">
                  <c:v>0.19</c:v>
                </c:pt>
                <c:pt idx="3">
                  <c:v>0.35</c:v>
                </c:pt>
                <c:pt idx="4">
                  <c:v>0.26</c:v>
                </c:pt>
                <c:pt idx="5">
                  <c:v>0.04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3.551, Hajonta: 1.155) (Vastauksia: 209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0.06</c:v>
                </c:pt>
                <c:pt idx="1">
                  <c:v>0.12</c:v>
                </c:pt>
                <c:pt idx="2">
                  <c:v>0.21</c:v>
                </c:pt>
                <c:pt idx="3">
                  <c:v>0.35</c:v>
                </c:pt>
                <c:pt idx="4">
                  <c:v>0.21</c:v>
                </c:pt>
                <c:pt idx="5">
                  <c:v>0.05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7106816"/>
        <c:axId val="37108352"/>
      </c:barChart>
      <c:catAx>
        <c:axId val="3710681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108352"/>
        <c:crosses val="autoZero"/>
        <c:auto val="1"/>
        <c:lblAlgn val="ctr"/>
        <c:lblOffset val="100"/>
        <c:noMultiLvlLbl val="1"/>
      </c:catAx>
      <c:valAx>
        <c:axId val="37108352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106816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2.0832118207446257E-3"/>
          <c:y val="0.73784724633460652"/>
          <c:w val="0.87546308447555166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3.626, Hajonta: 1.14) (Vastauksia: 1477)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0.06</c:v>
                </c:pt>
                <c:pt idx="1">
                  <c:v>0.1</c:v>
                </c:pt>
                <c:pt idx="2">
                  <c:v>0.2</c:v>
                </c:pt>
                <c:pt idx="3">
                  <c:v>0.35</c:v>
                </c:pt>
                <c:pt idx="4">
                  <c:v>0.22</c:v>
                </c:pt>
                <c:pt idx="5">
                  <c:v>7.0000000000000007E-2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3.74, Hajonta: 1.09)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0.05</c:v>
                </c:pt>
                <c:pt idx="1">
                  <c:v>0.08</c:v>
                </c:pt>
                <c:pt idx="2">
                  <c:v>0.18</c:v>
                </c:pt>
                <c:pt idx="3">
                  <c:v>0.38</c:v>
                </c:pt>
                <c:pt idx="4">
                  <c:v>0.24</c:v>
                </c:pt>
                <c:pt idx="5">
                  <c:v>0.06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3.638, Hajonta: 1.084) (Vastauksia: 1245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0.05</c:v>
                </c:pt>
                <c:pt idx="1">
                  <c:v>0.09</c:v>
                </c:pt>
                <c:pt idx="2">
                  <c:v>0.19</c:v>
                </c:pt>
                <c:pt idx="3">
                  <c:v>0.39</c:v>
                </c:pt>
                <c:pt idx="4">
                  <c:v>0.19</c:v>
                </c:pt>
                <c:pt idx="5">
                  <c:v>0.09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3.571, Hajonta: 1.084) (Vastauksia: 208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0.05</c:v>
                </c:pt>
                <c:pt idx="1">
                  <c:v>0.1</c:v>
                </c:pt>
                <c:pt idx="2">
                  <c:v>0.18</c:v>
                </c:pt>
                <c:pt idx="3">
                  <c:v>0.4</c:v>
                </c:pt>
                <c:pt idx="4">
                  <c:v>0.15</c:v>
                </c:pt>
                <c:pt idx="5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6736384"/>
        <c:axId val="36746368"/>
      </c:barChart>
      <c:catAx>
        <c:axId val="36736384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746368"/>
        <c:crosses val="autoZero"/>
        <c:auto val="1"/>
        <c:lblAlgn val="ctr"/>
        <c:lblOffset val="100"/>
        <c:noMultiLvlLbl val="1"/>
      </c:catAx>
      <c:valAx>
        <c:axId val="36746368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736384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1.3348157869155191E-3"/>
          <c:y val="0.73784724633460652"/>
          <c:w val="0.880046417808885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4.157, Hajonta: 0.932) (Vastauksia: 1478)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0.02</c:v>
                </c:pt>
                <c:pt idx="1">
                  <c:v>0.04</c:v>
                </c:pt>
                <c:pt idx="2">
                  <c:v>0.12</c:v>
                </c:pt>
                <c:pt idx="3">
                  <c:v>0.37</c:v>
                </c:pt>
                <c:pt idx="4">
                  <c:v>0.4</c:v>
                </c:pt>
                <c:pt idx="5">
                  <c:v>0.06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4.172, Hajonta: 0.943)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0.01</c:v>
                </c:pt>
                <c:pt idx="1">
                  <c:v>0.06</c:v>
                </c:pt>
                <c:pt idx="2">
                  <c:v>0.1</c:v>
                </c:pt>
                <c:pt idx="3">
                  <c:v>0.35</c:v>
                </c:pt>
                <c:pt idx="4">
                  <c:v>0.42</c:v>
                </c:pt>
                <c:pt idx="5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4.035, Hajonta: 0.969) (Vastauksia: 1248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0.03</c:v>
                </c:pt>
                <c:pt idx="1">
                  <c:v>0.04</c:v>
                </c:pt>
                <c:pt idx="2">
                  <c:v>0.13</c:v>
                </c:pt>
                <c:pt idx="3">
                  <c:v>0.39</c:v>
                </c:pt>
                <c:pt idx="4">
                  <c:v>0.32</c:v>
                </c:pt>
                <c:pt idx="5">
                  <c:v>0.1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3.885, Hajonta: 1.012) (Vastauksia: 209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0.04</c:v>
                </c:pt>
                <c:pt idx="1">
                  <c:v>0.03</c:v>
                </c:pt>
                <c:pt idx="2">
                  <c:v>0.17</c:v>
                </c:pt>
                <c:pt idx="3">
                  <c:v>0.42</c:v>
                </c:pt>
                <c:pt idx="4">
                  <c:v>0.26</c:v>
                </c:pt>
                <c:pt idx="5">
                  <c:v>0.08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6804480"/>
        <c:axId val="36806016"/>
      </c:barChart>
      <c:catAx>
        <c:axId val="3680448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806016"/>
        <c:crosses val="autoZero"/>
        <c:auto val="1"/>
        <c:lblAlgn val="ctr"/>
        <c:lblOffset val="100"/>
        <c:noMultiLvlLbl val="1"/>
      </c:catAx>
      <c:valAx>
        <c:axId val="36806016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804480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"/>
          <c:y val="0.72362249526775013"/>
          <c:w val="0.880046417808885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3.311, Hajonta: 1.135) (Vastauksia: 1469)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0.08</c:v>
                </c:pt>
                <c:pt idx="1">
                  <c:v>0.14000000000000001</c:v>
                </c:pt>
                <c:pt idx="2">
                  <c:v>0.28999999999999998</c:v>
                </c:pt>
                <c:pt idx="3">
                  <c:v>0.31</c:v>
                </c:pt>
                <c:pt idx="4">
                  <c:v>0.14000000000000001</c:v>
                </c:pt>
                <c:pt idx="5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3.251, Hajonta: 1.138) (Vastauksia: 260)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0.17</c:v>
                </c:pt>
                <c:pt idx="2">
                  <c:v>0.3</c:v>
                </c:pt>
                <c:pt idx="3">
                  <c:v>0.27</c:v>
                </c:pt>
                <c:pt idx="4">
                  <c:v>0.14000000000000001</c:v>
                </c:pt>
                <c:pt idx="5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3.259, Hajonta: 1.148) (Vastauksia: 1246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0.08</c:v>
                </c:pt>
                <c:pt idx="1">
                  <c:v>0.17</c:v>
                </c:pt>
                <c:pt idx="2">
                  <c:v>0.25</c:v>
                </c:pt>
                <c:pt idx="3">
                  <c:v>0.34</c:v>
                </c:pt>
                <c:pt idx="4">
                  <c:v>0.12</c:v>
                </c:pt>
                <c:pt idx="5">
                  <c:v>0.04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3.318, Hajonta: 1.131) (Vastauksia: 209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0.06</c:v>
                </c:pt>
                <c:pt idx="1">
                  <c:v>0.18</c:v>
                </c:pt>
                <c:pt idx="2">
                  <c:v>0.25</c:v>
                </c:pt>
                <c:pt idx="3">
                  <c:v>0.3</c:v>
                </c:pt>
                <c:pt idx="4">
                  <c:v>0.14000000000000001</c:v>
                </c:pt>
                <c:pt idx="5">
                  <c:v>7.0000000000000007E-2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6831616"/>
        <c:axId val="36833152"/>
      </c:barChart>
      <c:catAx>
        <c:axId val="3683161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833152"/>
        <c:crosses val="autoZero"/>
        <c:auto val="1"/>
        <c:lblAlgn val="ctr"/>
        <c:lblOffset val="100"/>
        <c:noMultiLvlLbl val="1"/>
      </c:catAx>
      <c:valAx>
        <c:axId val="36833152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831616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1.3348157869155191E-3"/>
          <c:y val="0.72362249526775013"/>
          <c:w val="0.880046417808885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4.213, Hajonta: 1.119) (Vastauksia: 1476)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0.05</c:v>
                </c:pt>
                <c:pt idx="1">
                  <c:v>0.05</c:v>
                </c:pt>
                <c:pt idx="2">
                  <c:v>0.1</c:v>
                </c:pt>
                <c:pt idx="3">
                  <c:v>0.22</c:v>
                </c:pt>
                <c:pt idx="4">
                  <c:v>0.53</c:v>
                </c:pt>
                <c:pt idx="5">
                  <c:v>0.06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4.11, Hajonta: 1.202)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0.05</c:v>
                </c:pt>
                <c:pt idx="2">
                  <c:v>0.1</c:v>
                </c:pt>
                <c:pt idx="3">
                  <c:v>0.25</c:v>
                </c:pt>
                <c:pt idx="4">
                  <c:v>0.51</c:v>
                </c:pt>
                <c:pt idx="5">
                  <c:v>0.03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3.752, Hajonta: 1.182) (Vastauksia: 1247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0.05</c:v>
                </c:pt>
                <c:pt idx="1">
                  <c:v>0.11</c:v>
                </c:pt>
                <c:pt idx="2">
                  <c:v>0.16</c:v>
                </c:pt>
                <c:pt idx="3">
                  <c:v>0.32</c:v>
                </c:pt>
                <c:pt idx="4">
                  <c:v>0.31</c:v>
                </c:pt>
                <c:pt idx="5">
                  <c:v>0.05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3.577, Hajonta: 1.189) (Vastauksia: 209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0.05</c:v>
                </c:pt>
                <c:pt idx="1">
                  <c:v>0.16</c:v>
                </c:pt>
                <c:pt idx="2">
                  <c:v>0.18</c:v>
                </c:pt>
                <c:pt idx="3">
                  <c:v>0.31</c:v>
                </c:pt>
                <c:pt idx="4">
                  <c:v>0.24</c:v>
                </c:pt>
                <c:pt idx="5">
                  <c:v>0.06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6883072"/>
        <c:axId val="36884864"/>
      </c:barChart>
      <c:catAx>
        <c:axId val="3688307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884864"/>
        <c:crosses val="autoZero"/>
        <c:auto val="1"/>
        <c:lblAlgn val="ctr"/>
        <c:lblOffset val="100"/>
        <c:noMultiLvlLbl val="1"/>
      </c:catAx>
      <c:valAx>
        <c:axId val="36884864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883072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1.0594075046174779E-2"/>
          <c:y val="0.72362249526775013"/>
          <c:w val="0.880046417808885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3.444, Hajonta: 1.259) (Vastauksia: 1476)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0.09</c:v>
                </c:pt>
                <c:pt idx="1">
                  <c:v>0.13</c:v>
                </c:pt>
                <c:pt idx="2">
                  <c:v>0.21</c:v>
                </c:pt>
                <c:pt idx="3">
                  <c:v>0.28000000000000003</c:v>
                </c:pt>
                <c:pt idx="4">
                  <c:v>0.22</c:v>
                </c:pt>
                <c:pt idx="5">
                  <c:v>7.0000000000000007E-2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3.316, Hajonta: 1.287)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</c:v>
                </c:pt>
                <c:pt idx="1">
                  <c:v>0.18</c:v>
                </c:pt>
                <c:pt idx="2">
                  <c:v>0.2</c:v>
                </c:pt>
                <c:pt idx="3">
                  <c:v>0.27</c:v>
                </c:pt>
                <c:pt idx="4">
                  <c:v>0.2</c:v>
                </c:pt>
                <c:pt idx="5">
                  <c:v>0.06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0.0, Hajonta: 0.0) (Vastauksia: 0 / 0 (0%))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0.0, Hajonta: 0.0) (Vastauksia: 0 / 0 (0%))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7454208"/>
        <c:axId val="37455744"/>
      </c:barChart>
      <c:catAx>
        <c:axId val="3745420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455744"/>
        <c:crosses val="autoZero"/>
        <c:auto val="1"/>
        <c:lblAlgn val="ctr"/>
        <c:lblOffset val="100"/>
        <c:noMultiLvlLbl val="1"/>
      </c:catAx>
      <c:valAx>
        <c:axId val="37455744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454208"/>
        <c:crosses val="autoZero"/>
        <c:crossBetween val="between"/>
        <c:majorUnit val="0.2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1.7128414503742632E-3"/>
          <c:y val="0.90213640080196222"/>
          <c:w val="0.87311740546320604"/>
          <c:h val="8.6483798344552595E-2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41518421308447"/>
          <c:y val="0"/>
          <c:w val="0.83056709925148242"/>
          <c:h val="0.6261119387103638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3.316, Hajonta: 1.202) (Vastauksia: 1470)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0.08</c:v>
                </c:pt>
                <c:pt idx="1">
                  <c:v>0.18</c:v>
                </c:pt>
                <c:pt idx="2">
                  <c:v>0.22</c:v>
                </c:pt>
                <c:pt idx="3">
                  <c:v>0.31</c:v>
                </c:pt>
                <c:pt idx="4">
                  <c:v>0.17</c:v>
                </c:pt>
                <c:pt idx="5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3.124, Hajonta: 1.237)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</c:v>
                </c:pt>
                <c:pt idx="1">
                  <c:v>0.23</c:v>
                </c:pt>
                <c:pt idx="2">
                  <c:v>0.21</c:v>
                </c:pt>
                <c:pt idx="3">
                  <c:v>0.28000000000000003</c:v>
                </c:pt>
                <c:pt idx="4">
                  <c:v>0.14000000000000001</c:v>
                </c:pt>
                <c:pt idx="5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3.156, Hajonta: 1.213) (Vastauksia: 1249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0.1</c:v>
                </c:pt>
                <c:pt idx="1">
                  <c:v>0.18</c:v>
                </c:pt>
                <c:pt idx="2">
                  <c:v>0.22</c:v>
                </c:pt>
                <c:pt idx="3">
                  <c:v>0.28999999999999998</c:v>
                </c:pt>
                <c:pt idx="4">
                  <c:v>0.12</c:v>
                </c:pt>
                <c:pt idx="5">
                  <c:v>0.09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2.979, Hajonta: 1.184) (Vastauksia: 209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0.12</c:v>
                </c:pt>
                <c:pt idx="1">
                  <c:v>0.22</c:v>
                </c:pt>
                <c:pt idx="2">
                  <c:v>0.23</c:v>
                </c:pt>
                <c:pt idx="3">
                  <c:v>0.28000000000000003</c:v>
                </c:pt>
                <c:pt idx="4">
                  <c:v>0.08</c:v>
                </c:pt>
                <c:pt idx="5">
                  <c:v>0.08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3459200"/>
        <c:axId val="33473280"/>
      </c:barChart>
      <c:catAx>
        <c:axId val="3345920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3473280"/>
        <c:crosses val="autoZero"/>
        <c:auto val="1"/>
        <c:lblAlgn val="ctr"/>
        <c:lblOffset val="100"/>
        <c:noMultiLvlLbl val="1"/>
      </c:catAx>
      <c:valAx>
        <c:axId val="33473280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3459200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1.3348157869155191E-3"/>
          <c:y val="0.72646744548112141"/>
          <c:w val="0.880046417808885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3.288, Hajonta: 1.192) (Vastauksia: 1476)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0.09</c:v>
                </c:pt>
                <c:pt idx="1">
                  <c:v>0.15</c:v>
                </c:pt>
                <c:pt idx="2">
                  <c:v>0.25</c:v>
                </c:pt>
                <c:pt idx="3">
                  <c:v>0.28999999999999998</c:v>
                </c:pt>
                <c:pt idx="4">
                  <c:v>0.16</c:v>
                </c:pt>
                <c:pt idx="5">
                  <c:v>0.06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3.288, Hajonta: 1.224)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</c:v>
                </c:pt>
                <c:pt idx="1">
                  <c:v>0.14000000000000001</c:v>
                </c:pt>
                <c:pt idx="2">
                  <c:v>0.26</c:v>
                </c:pt>
                <c:pt idx="3">
                  <c:v>0.27</c:v>
                </c:pt>
                <c:pt idx="4">
                  <c:v>0.17</c:v>
                </c:pt>
                <c:pt idx="5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0.0, Hajonta: 0.0) (Vastauksia: 0 / 0 (0%))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0.0, Hajonta: 0.0) (Vastauksia: 0 / 0 (0%))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7530240"/>
        <c:axId val="37540224"/>
      </c:barChart>
      <c:catAx>
        <c:axId val="3753024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540224"/>
        <c:crosses val="autoZero"/>
        <c:auto val="1"/>
        <c:lblAlgn val="ctr"/>
        <c:lblOffset val="100"/>
        <c:noMultiLvlLbl val="1"/>
      </c:catAx>
      <c:valAx>
        <c:axId val="37540224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530240"/>
        <c:crosses val="autoZero"/>
        <c:crossBetween val="between"/>
        <c:majorUnit val="0.2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1.0972100709633522E-2"/>
          <c:y val="0.90213640080196222"/>
          <c:w val="0.87311740546320604"/>
          <c:h val="8.6483798344552595E-2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2.303, Hajonta: 1.094) (Vastauksia: 1475)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0.22</c:v>
                </c:pt>
                <c:pt idx="1">
                  <c:v>0.25</c:v>
                </c:pt>
                <c:pt idx="2">
                  <c:v>0.2</c:v>
                </c:pt>
                <c:pt idx="3">
                  <c:v>0.09</c:v>
                </c:pt>
                <c:pt idx="4">
                  <c:v>0.02</c:v>
                </c:pt>
                <c:pt idx="5">
                  <c:v>0.22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2.231, Hajonta: 1.101) (Vastauksia: 261)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0.26</c:v>
                </c:pt>
                <c:pt idx="1">
                  <c:v>0.25</c:v>
                </c:pt>
                <c:pt idx="2">
                  <c:v>0.19</c:v>
                </c:pt>
                <c:pt idx="3">
                  <c:v>0.09</c:v>
                </c:pt>
                <c:pt idx="4">
                  <c:v>0.02</c:v>
                </c:pt>
                <c:pt idx="5">
                  <c:v>0.19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2.385, Hajonta: 0.996) (Vastauksia: 1241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0.18</c:v>
                </c:pt>
                <c:pt idx="1">
                  <c:v>0.31</c:v>
                </c:pt>
                <c:pt idx="2">
                  <c:v>0.27</c:v>
                </c:pt>
                <c:pt idx="3">
                  <c:v>0.1</c:v>
                </c:pt>
                <c:pt idx="4">
                  <c:v>0.02</c:v>
                </c:pt>
                <c:pt idx="5">
                  <c:v>0.13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2.26, Hajonta: 0.95) (Vastauksia: 207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0.19</c:v>
                </c:pt>
                <c:pt idx="1">
                  <c:v>0.32</c:v>
                </c:pt>
                <c:pt idx="2">
                  <c:v>0.25</c:v>
                </c:pt>
                <c:pt idx="3">
                  <c:v>0.06</c:v>
                </c:pt>
                <c:pt idx="4">
                  <c:v>0.01</c:v>
                </c:pt>
                <c:pt idx="5">
                  <c:v>0.16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7193600"/>
        <c:axId val="37195136"/>
      </c:barChart>
      <c:catAx>
        <c:axId val="3719360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195136"/>
        <c:crosses val="autoZero"/>
        <c:auto val="1"/>
        <c:lblAlgn val="ctr"/>
        <c:lblOffset val="100"/>
        <c:noMultiLvlLbl val="1"/>
      </c:catAx>
      <c:valAx>
        <c:axId val="37195136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193600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1.3348157869155191E-3"/>
          <c:y val="0.73784724633460652"/>
          <c:w val="0.880046417808885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2.759, Hajonta: 1.082) (Vastauksia: 1471)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0.11</c:v>
                </c:pt>
                <c:pt idx="1">
                  <c:v>0.23</c:v>
                </c:pt>
                <c:pt idx="2">
                  <c:v>0.27</c:v>
                </c:pt>
                <c:pt idx="3">
                  <c:v>0.18</c:v>
                </c:pt>
                <c:pt idx="4">
                  <c:v>0.04</c:v>
                </c:pt>
                <c:pt idx="5">
                  <c:v>0.18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2.534, Hajonta: 1.042) (Vastauksia: 260)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0.14000000000000001</c:v>
                </c:pt>
                <c:pt idx="1">
                  <c:v>0.3</c:v>
                </c:pt>
                <c:pt idx="2">
                  <c:v>0.25</c:v>
                </c:pt>
                <c:pt idx="3">
                  <c:v>0.12</c:v>
                </c:pt>
                <c:pt idx="4">
                  <c:v>0.03</c:v>
                </c:pt>
                <c:pt idx="5">
                  <c:v>0.15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2.896, Hajonta: 1.02) (Vastauksia: 1242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0.08</c:v>
                </c:pt>
                <c:pt idx="1">
                  <c:v>0.22</c:v>
                </c:pt>
                <c:pt idx="2">
                  <c:v>0.3</c:v>
                </c:pt>
                <c:pt idx="3">
                  <c:v>0.22</c:v>
                </c:pt>
                <c:pt idx="4">
                  <c:v>0.04</c:v>
                </c:pt>
                <c:pt idx="5">
                  <c:v>0.15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2.665, Hajonta: 1.02) (Vastauksia: 208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0.1</c:v>
                </c:pt>
                <c:pt idx="1">
                  <c:v>0.27</c:v>
                </c:pt>
                <c:pt idx="2">
                  <c:v>0.27</c:v>
                </c:pt>
                <c:pt idx="3">
                  <c:v>0.14000000000000001</c:v>
                </c:pt>
                <c:pt idx="4">
                  <c:v>0.03</c:v>
                </c:pt>
                <c:pt idx="5">
                  <c:v>0.18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7290368"/>
        <c:axId val="37291904"/>
      </c:barChart>
      <c:catAx>
        <c:axId val="3729036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291904"/>
        <c:crosses val="autoZero"/>
        <c:auto val="1"/>
        <c:lblAlgn val="ctr"/>
        <c:lblOffset val="100"/>
        <c:noMultiLvlLbl val="1"/>
      </c:catAx>
      <c:valAx>
        <c:axId val="37291904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290368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2.0832118207446257E-3"/>
          <c:y val="0.72362249526775013"/>
          <c:w val="0.87546308447555166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2.911, Hajonta: 1.065) (Vastauksia: 1472)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0.06</c:v>
                </c:pt>
                <c:pt idx="1">
                  <c:v>0.13</c:v>
                </c:pt>
                <c:pt idx="2">
                  <c:v>0.22</c:v>
                </c:pt>
                <c:pt idx="3">
                  <c:v>0.13</c:v>
                </c:pt>
                <c:pt idx="4">
                  <c:v>0.04</c:v>
                </c:pt>
                <c:pt idx="5">
                  <c:v>0.42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2.68, Hajonta: 1.07) (Vastauksia: 260)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0.09</c:v>
                </c:pt>
                <c:pt idx="1">
                  <c:v>0.15</c:v>
                </c:pt>
                <c:pt idx="2">
                  <c:v>0.22</c:v>
                </c:pt>
                <c:pt idx="3">
                  <c:v>0.09</c:v>
                </c:pt>
                <c:pt idx="4">
                  <c:v>0.03</c:v>
                </c:pt>
                <c:pt idx="5">
                  <c:v>0.42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0.0, Hajonta: 0.0) (Vastauksia: 0 / 0 (0%))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0.0, Hajonta: 0.0) (Vastauksia: 0 / 0 (0%))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7328768"/>
        <c:axId val="37330304"/>
      </c:barChart>
      <c:catAx>
        <c:axId val="3732876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330304"/>
        <c:crosses val="autoZero"/>
        <c:auto val="1"/>
        <c:lblAlgn val="ctr"/>
        <c:lblOffset val="100"/>
        <c:noMultiLvlLbl val="1"/>
      </c:catAx>
      <c:valAx>
        <c:axId val="37330304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328768"/>
        <c:crosses val="autoZero"/>
        <c:crossBetween val="between"/>
        <c:majorUnit val="0.2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1.1350247885680955E-2"/>
          <c:y val="0.8857846574299123"/>
          <c:w val="0.85692913385826774"/>
          <c:h val="9.9990591503231377E-2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2.174, Hajonta: 1.061) (Vastauksia: 1475)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0.26</c:v>
                </c:pt>
                <c:pt idx="1">
                  <c:v>0.25</c:v>
                </c:pt>
                <c:pt idx="2">
                  <c:v>0.19</c:v>
                </c:pt>
                <c:pt idx="3">
                  <c:v>7.0000000000000007E-2</c:v>
                </c:pt>
                <c:pt idx="4">
                  <c:v>0.02</c:v>
                </c:pt>
                <c:pt idx="5">
                  <c:v>0.21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2.019, Hajonta: 1.049) (Vastauksia: 261)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0.31</c:v>
                </c:pt>
                <c:pt idx="1">
                  <c:v>0.25</c:v>
                </c:pt>
                <c:pt idx="2">
                  <c:v>0.16</c:v>
                </c:pt>
                <c:pt idx="3">
                  <c:v>0.06</c:v>
                </c:pt>
                <c:pt idx="4">
                  <c:v>0.02</c:v>
                </c:pt>
                <c:pt idx="5">
                  <c:v>0.2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2.169, Hajonta: 0.92) (Vastauksia: 1240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0.23</c:v>
                </c:pt>
                <c:pt idx="1">
                  <c:v>0.36</c:v>
                </c:pt>
                <c:pt idx="2">
                  <c:v>0.24</c:v>
                </c:pt>
                <c:pt idx="3">
                  <c:v>0.06</c:v>
                </c:pt>
                <c:pt idx="4">
                  <c:v>0.01</c:v>
                </c:pt>
                <c:pt idx="5">
                  <c:v>0.11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2.06, Hajonta: 0.911) (Vastauksia: 208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0.27</c:v>
                </c:pt>
                <c:pt idx="1">
                  <c:v>0.34</c:v>
                </c:pt>
                <c:pt idx="2">
                  <c:v>0.22</c:v>
                </c:pt>
                <c:pt idx="3">
                  <c:v>0.04</c:v>
                </c:pt>
                <c:pt idx="4">
                  <c:v>0.01</c:v>
                </c:pt>
                <c:pt idx="5">
                  <c:v>0.13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7389440"/>
        <c:axId val="37390976"/>
      </c:barChart>
      <c:catAx>
        <c:axId val="3738944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390976"/>
        <c:crosses val="autoZero"/>
        <c:auto val="1"/>
        <c:lblAlgn val="ctr"/>
        <c:lblOffset val="100"/>
        <c:noMultiLvlLbl val="1"/>
      </c:catAx>
      <c:valAx>
        <c:axId val="37390976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389440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"/>
          <c:y val="0.72362249526775013"/>
          <c:w val="0.873117405463206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2.851, Hajonta: 1.071) (Vastauksia: 1472)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0.1</c:v>
                </c:pt>
                <c:pt idx="1">
                  <c:v>0.23</c:v>
                </c:pt>
                <c:pt idx="2">
                  <c:v>0.32</c:v>
                </c:pt>
                <c:pt idx="3">
                  <c:v>0.19</c:v>
                </c:pt>
                <c:pt idx="4">
                  <c:v>0.06</c:v>
                </c:pt>
                <c:pt idx="5">
                  <c:v>0.11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2.703, Hajonta: 1.109) (Vastauksia: 260)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0.13</c:v>
                </c:pt>
                <c:pt idx="1">
                  <c:v>0.28999999999999998</c:v>
                </c:pt>
                <c:pt idx="2">
                  <c:v>0.27</c:v>
                </c:pt>
                <c:pt idx="3">
                  <c:v>0.16</c:v>
                </c:pt>
                <c:pt idx="4">
                  <c:v>0.06</c:v>
                </c:pt>
                <c:pt idx="5">
                  <c:v>0.09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0.0, Hajonta: 0.0) (Vastauksia: 0 / 0 (0%))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0.0, Hajonta: 0.0) (Vastauksia: 0 / 0 (0%))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7931648"/>
        <c:axId val="37937536"/>
      </c:barChart>
      <c:catAx>
        <c:axId val="3793164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937536"/>
        <c:crosses val="autoZero"/>
        <c:auto val="1"/>
        <c:lblAlgn val="ctr"/>
        <c:lblOffset val="100"/>
        <c:noMultiLvlLbl val="1"/>
      </c:catAx>
      <c:valAx>
        <c:axId val="37937536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931648"/>
        <c:crosses val="autoZero"/>
        <c:crossBetween val="between"/>
        <c:majorUnit val="0.2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1.0972100709633522E-2"/>
          <c:y val="0.90213640080196222"/>
          <c:w val="0.87311740546320604"/>
          <c:h val="8.6483798344552595E-2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3.443, Hajonta: 1.009) (Vastauksia: 1474)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0.04</c:v>
                </c:pt>
                <c:pt idx="1">
                  <c:v>0.08</c:v>
                </c:pt>
                <c:pt idx="2">
                  <c:v>0.23</c:v>
                </c:pt>
                <c:pt idx="3">
                  <c:v>0.28000000000000003</c:v>
                </c:pt>
                <c:pt idx="4">
                  <c:v>0.1</c:v>
                </c:pt>
                <c:pt idx="5">
                  <c:v>0.28000000000000003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3.213, Hajonta: 1.022)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0.05</c:v>
                </c:pt>
                <c:pt idx="1">
                  <c:v>0.12</c:v>
                </c:pt>
                <c:pt idx="2">
                  <c:v>0.25</c:v>
                </c:pt>
                <c:pt idx="3">
                  <c:v>0.25</c:v>
                </c:pt>
                <c:pt idx="4">
                  <c:v>0.06</c:v>
                </c:pt>
                <c:pt idx="5">
                  <c:v>0.28000000000000003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3.074, Hajonta: 1.029) (Vastauksia: 1240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0.06</c:v>
                </c:pt>
                <c:pt idx="1">
                  <c:v>0.17</c:v>
                </c:pt>
                <c:pt idx="2">
                  <c:v>0.28999999999999998</c:v>
                </c:pt>
                <c:pt idx="3">
                  <c:v>0.25</c:v>
                </c:pt>
                <c:pt idx="4">
                  <c:v>0.05</c:v>
                </c:pt>
                <c:pt idx="5">
                  <c:v>0.18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2.954, Hajonta: 0.941) (Vastauksia: 208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0.04</c:v>
                </c:pt>
                <c:pt idx="1">
                  <c:v>0.19</c:v>
                </c:pt>
                <c:pt idx="2">
                  <c:v>0.28999999999999998</c:v>
                </c:pt>
                <c:pt idx="3">
                  <c:v>0.19</c:v>
                </c:pt>
                <c:pt idx="4">
                  <c:v>0.02</c:v>
                </c:pt>
                <c:pt idx="5">
                  <c:v>0.26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7988224"/>
        <c:axId val="37989760"/>
      </c:barChart>
      <c:catAx>
        <c:axId val="37988224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989760"/>
        <c:crosses val="autoZero"/>
        <c:auto val="1"/>
        <c:lblAlgn val="ctr"/>
        <c:lblOffset val="100"/>
        <c:noMultiLvlLbl val="1"/>
      </c:catAx>
      <c:valAx>
        <c:axId val="37989760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988224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1.0594075046174779E-2"/>
          <c:y val="0.72362249526775013"/>
          <c:w val="0.880046417808885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3.131, Hajonta: 1.187) (Vastauksia: 1471)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0.09</c:v>
                </c:pt>
                <c:pt idx="1">
                  <c:v>0.14000000000000001</c:v>
                </c:pt>
                <c:pt idx="2">
                  <c:v>0.23</c:v>
                </c:pt>
                <c:pt idx="3">
                  <c:v>0.23</c:v>
                </c:pt>
                <c:pt idx="4">
                  <c:v>0.1</c:v>
                </c:pt>
                <c:pt idx="5">
                  <c:v>0.21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3.118, Hajonta: 1.202) (Vastauksia: 261)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0.08</c:v>
                </c:pt>
                <c:pt idx="1">
                  <c:v>0.18</c:v>
                </c:pt>
                <c:pt idx="2">
                  <c:v>0.2</c:v>
                </c:pt>
                <c:pt idx="3">
                  <c:v>0.22</c:v>
                </c:pt>
                <c:pt idx="4">
                  <c:v>0.11</c:v>
                </c:pt>
                <c:pt idx="5">
                  <c:v>0.22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0.0, Hajonta: 0.0) (Vastauksia: 0 / 0 (0%))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0.0, Hajonta: 0.0) (Vastauksia: 0 / 0 (0%))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8026624"/>
        <c:axId val="38036608"/>
      </c:barChart>
      <c:catAx>
        <c:axId val="38026624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8036608"/>
        <c:crosses val="autoZero"/>
        <c:auto val="1"/>
        <c:lblAlgn val="ctr"/>
        <c:lblOffset val="100"/>
        <c:noMultiLvlLbl val="1"/>
      </c:catAx>
      <c:valAx>
        <c:axId val="38036608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8026624"/>
        <c:crosses val="autoZero"/>
        <c:crossBetween val="between"/>
        <c:majorUnit val="0.2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1.7128414503742632E-3"/>
          <c:y val="0.90213640080196222"/>
          <c:w val="0.87311740546320604"/>
          <c:h val="8.6483798344552595E-2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3.417, Hajonta: 1.086) (Vastauksia: 1470)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0.05</c:v>
                </c:pt>
                <c:pt idx="1">
                  <c:v>0.12</c:v>
                </c:pt>
                <c:pt idx="2">
                  <c:v>0.24</c:v>
                </c:pt>
                <c:pt idx="3">
                  <c:v>0.32</c:v>
                </c:pt>
                <c:pt idx="4">
                  <c:v>0.13</c:v>
                </c:pt>
                <c:pt idx="5">
                  <c:v>0.14000000000000001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3.322, Hajonta: 1.081)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0.06</c:v>
                </c:pt>
                <c:pt idx="1">
                  <c:v>0.14000000000000001</c:v>
                </c:pt>
                <c:pt idx="2">
                  <c:v>0.27</c:v>
                </c:pt>
                <c:pt idx="3">
                  <c:v>0.32</c:v>
                </c:pt>
                <c:pt idx="4">
                  <c:v>0.11</c:v>
                </c:pt>
                <c:pt idx="5">
                  <c:v>0.11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3.396, Hajonta: 1.051) (Vastauksia: 1248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0.05</c:v>
                </c:pt>
                <c:pt idx="1">
                  <c:v>0.14000000000000001</c:v>
                </c:pt>
                <c:pt idx="2">
                  <c:v>0.28000000000000003</c:v>
                </c:pt>
                <c:pt idx="3">
                  <c:v>0.34</c:v>
                </c:pt>
                <c:pt idx="4">
                  <c:v>0.13</c:v>
                </c:pt>
                <c:pt idx="5">
                  <c:v>7.0000000000000007E-2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3.232, Hajonta: 1.011) (Vastauksia: 209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0.05</c:v>
                </c:pt>
                <c:pt idx="1">
                  <c:v>0.18</c:v>
                </c:pt>
                <c:pt idx="2">
                  <c:v>0.31</c:v>
                </c:pt>
                <c:pt idx="3">
                  <c:v>0.34</c:v>
                </c:pt>
                <c:pt idx="4">
                  <c:v>0.08</c:v>
                </c:pt>
                <c:pt idx="5">
                  <c:v>0.05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7743232"/>
        <c:axId val="38080896"/>
      </c:barChart>
      <c:catAx>
        <c:axId val="3774323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8080896"/>
        <c:crosses val="autoZero"/>
        <c:auto val="1"/>
        <c:lblAlgn val="ctr"/>
        <c:lblOffset val="100"/>
        <c:noMultiLvlLbl val="1"/>
      </c:catAx>
      <c:valAx>
        <c:axId val="38080896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743232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1.0594075046174779E-2"/>
          <c:y val="0.73784724633460652"/>
          <c:w val="0.880046417808885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1. Tuemme ja kannustamme toisiamme.</c:v>
                </c:pt>
                <c:pt idx="1">
                  <c:v>2. Yksikkömme on kehitysmyönteinen.</c:v>
                </c:pt>
                <c:pt idx="2">
                  <c:v>3. Yksikössämme ei ole yksilöiden välistä haitallista kilpailua.</c:v>
                </c:pt>
                <c:pt idx="3">
                  <c:v>4. Huhut tai juorut eivät häiritse työntekoa.</c:v>
                </c:pt>
              </c:strCache>
            </c:strRef>
          </c:cat>
          <c:val>
            <c:numRef>
              <c:f>T1!$B$2:$B$5</c:f>
              <c:numCache>
                <c:formatCode>General</c:formatCode>
                <c:ptCount val="4"/>
                <c:pt idx="0">
                  <c:v>3.6040000000000001</c:v>
                </c:pt>
                <c:pt idx="1">
                  <c:v>3.6539999999999999</c:v>
                </c:pt>
                <c:pt idx="2">
                  <c:v>3.3159999999999998</c:v>
                </c:pt>
                <c:pt idx="3">
                  <c:v>3.34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1. Tuemme ja kannustamme toisiamme.</c:v>
                </c:pt>
                <c:pt idx="1">
                  <c:v>2. Yksikkömme on kehitysmyönteinen.</c:v>
                </c:pt>
                <c:pt idx="2">
                  <c:v>3. Yksikössämme ei ole yksilöiden välistä haitallista kilpailua.</c:v>
                </c:pt>
                <c:pt idx="3">
                  <c:v>4. Huhut tai juorut eivät häiritse työntekoa.</c:v>
                </c:pt>
              </c:strCache>
            </c:strRef>
          </c:cat>
          <c:val>
            <c:numRef>
              <c:f>T1!$C$2:$C$5</c:f>
              <c:numCache>
                <c:formatCode>General</c:formatCode>
                <c:ptCount val="4"/>
                <c:pt idx="0">
                  <c:v>3.484</c:v>
                </c:pt>
                <c:pt idx="1">
                  <c:v>3.492</c:v>
                </c:pt>
                <c:pt idx="2">
                  <c:v>3.1240000000000001</c:v>
                </c:pt>
                <c:pt idx="3">
                  <c:v>3.403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1. Tuemme ja kannustamme toisiamme.</c:v>
                </c:pt>
                <c:pt idx="1">
                  <c:v>2. Yksikkömme on kehitysmyönteinen.</c:v>
                </c:pt>
                <c:pt idx="2">
                  <c:v>3. Yksikössämme ei ole yksilöiden välistä haitallista kilpailua.</c:v>
                </c:pt>
                <c:pt idx="3">
                  <c:v>4. Huhut tai juorut eivät häiritse työntekoa.</c:v>
                </c:pt>
              </c:strCache>
            </c:strRef>
          </c:cat>
          <c:val>
            <c:numRef>
              <c:f>T1!$D$2:$D$5</c:f>
              <c:numCache>
                <c:formatCode>General</c:formatCode>
                <c:ptCount val="4"/>
                <c:pt idx="0">
                  <c:v>3.488</c:v>
                </c:pt>
                <c:pt idx="1">
                  <c:v>3.581</c:v>
                </c:pt>
                <c:pt idx="2">
                  <c:v>3.1560000000000001</c:v>
                </c:pt>
                <c:pt idx="3">
                  <c:v>3.4620000000000002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1. Tuemme ja kannustamme toisiamme.</c:v>
                </c:pt>
                <c:pt idx="1">
                  <c:v>2. Yksikkömme on kehitysmyönteinen.</c:v>
                </c:pt>
                <c:pt idx="2">
                  <c:v>3. Yksikössämme ei ole yksilöiden välistä haitallista kilpailua.</c:v>
                </c:pt>
                <c:pt idx="3">
                  <c:v>4. Huhut tai juorut eivät häiritse työntekoa.</c:v>
                </c:pt>
              </c:strCache>
            </c:strRef>
          </c:cat>
          <c:val>
            <c:numRef>
              <c:f>T1!$E$2:$E$5</c:f>
              <c:numCache>
                <c:formatCode>General</c:formatCode>
                <c:ptCount val="4"/>
                <c:pt idx="0">
                  <c:v>3.335</c:v>
                </c:pt>
                <c:pt idx="1">
                  <c:v>3.35</c:v>
                </c:pt>
                <c:pt idx="2">
                  <c:v>2.9790000000000001</c:v>
                </c:pt>
                <c:pt idx="3">
                  <c:v>3.5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7749888"/>
        <c:axId val="37751424"/>
      </c:barChart>
      <c:catAx>
        <c:axId val="3774988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751424"/>
        <c:crosses val="autoZero"/>
        <c:auto val="1"/>
        <c:lblAlgn val="ctr"/>
        <c:lblOffset val="100"/>
        <c:noMultiLvlLbl val="1"/>
      </c:catAx>
      <c:valAx>
        <c:axId val="37751424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74988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41518421308447"/>
          <c:y val="2.2759601706970129E-2"/>
          <c:w val="0.83056709925148242"/>
          <c:h val="0.6261119387103638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3.34, Hajonta: 1.255) (Vastauksia: 1472)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0.09</c:v>
                </c:pt>
                <c:pt idx="1">
                  <c:v>0.19</c:v>
                </c:pt>
                <c:pt idx="2">
                  <c:v>0.21</c:v>
                </c:pt>
                <c:pt idx="3">
                  <c:v>0.28000000000000003</c:v>
                </c:pt>
                <c:pt idx="4">
                  <c:v>0.21</c:v>
                </c:pt>
                <c:pt idx="5">
                  <c:v>0.03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3.403, Hajonta: 1.295) (Vastauksia: 261)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0.09</c:v>
                </c:pt>
                <c:pt idx="1">
                  <c:v>0.2</c:v>
                </c:pt>
                <c:pt idx="2">
                  <c:v>0.16</c:v>
                </c:pt>
                <c:pt idx="3">
                  <c:v>0.3</c:v>
                </c:pt>
                <c:pt idx="4">
                  <c:v>0.23</c:v>
                </c:pt>
                <c:pt idx="5">
                  <c:v>0.03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3.462, Hajonta: 1.212) (Vastauksia: 1249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0.08</c:v>
                </c:pt>
                <c:pt idx="1">
                  <c:v>0.13</c:v>
                </c:pt>
                <c:pt idx="2">
                  <c:v>0.23</c:v>
                </c:pt>
                <c:pt idx="3">
                  <c:v>0.32</c:v>
                </c:pt>
                <c:pt idx="4">
                  <c:v>0.21</c:v>
                </c:pt>
                <c:pt idx="5">
                  <c:v>0.03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3.5, Hajonta: 1.16) (Vastauksia: 208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0.06</c:v>
                </c:pt>
                <c:pt idx="1">
                  <c:v>0.14000000000000001</c:v>
                </c:pt>
                <c:pt idx="2">
                  <c:v>0.23</c:v>
                </c:pt>
                <c:pt idx="3">
                  <c:v>0.34</c:v>
                </c:pt>
                <c:pt idx="4">
                  <c:v>0.2</c:v>
                </c:pt>
                <c:pt idx="5">
                  <c:v>0.04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2393088"/>
        <c:axId val="32394624"/>
      </c:barChart>
      <c:catAx>
        <c:axId val="3239308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2394624"/>
        <c:crosses val="autoZero"/>
        <c:auto val="1"/>
        <c:lblAlgn val="ctr"/>
        <c:lblOffset val="100"/>
        <c:noMultiLvlLbl val="1"/>
      </c:catAx>
      <c:valAx>
        <c:axId val="32394624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2393088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"/>
          <c:y val="0.72362249526775013"/>
          <c:w val="0.880046417808885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5. Meillä on toimivat menettelytavat vaikeiden asioiden puheeksi ottamiseksi.</c:v>
                </c:pt>
                <c:pt idx="1">
                  <c:v>6. Osaamista ja tietoa jaetaan työntekijöiden kesken riittävästi.</c:v>
                </c:pt>
                <c:pt idx="2">
                  <c:v>7. Kokouskäytäntömme palvelevat yksikön tavoitteiden saavuttamista.</c:v>
                </c:pt>
                <c:pt idx="3">
                  <c:v>8. Tasa-arvo ja yhdenvertaisuus toteutuvat yksikössämme.</c:v>
                </c:pt>
              </c:strCache>
            </c:strRef>
          </c:cat>
          <c:val>
            <c:numRef>
              <c:f>T1!$B$2:$B$5</c:f>
              <c:numCache>
                <c:formatCode>General</c:formatCode>
                <c:ptCount val="4"/>
                <c:pt idx="0">
                  <c:v>2.806</c:v>
                </c:pt>
                <c:pt idx="1">
                  <c:v>3.278</c:v>
                </c:pt>
                <c:pt idx="2">
                  <c:v>3.2</c:v>
                </c:pt>
                <c:pt idx="3">
                  <c:v>3.3860000000000001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5. Meillä on toimivat menettelytavat vaikeiden asioiden puheeksi ottamiseksi.</c:v>
                </c:pt>
                <c:pt idx="1">
                  <c:v>6. Osaamista ja tietoa jaetaan työntekijöiden kesken riittävästi.</c:v>
                </c:pt>
                <c:pt idx="2">
                  <c:v>7. Kokouskäytäntömme palvelevat yksikön tavoitteiden saavuttamista.</c:v>
                </c:pt>
                <c:pt idx="3">
                  <c:v>8. Tasa-arvo ja yhdenvertaisuus toteutuvat yksikössämme.</c:v>
                </c:pt>
              </c:strCache>
            </c:strRef>
          </c:cat>
          <c:val>
            <c:numRef>
              <c:f>T1!$C$2:$C$5</c:f>
              <c:numCache>
                <c:formatCode>General</c:formatCode>
                <c:ptCount val="4"/>
                <c:pt idx="0">
                  <c:v>2.851</c:v>
                </c:pt>
                <c:pt idx="1">
                  <c:v>3.1920000000000002</c:v>
                </c:pt>
                <c:pt idx="2">
                  <c:v>3.266</c:v>
                </c:pt>
                <c:pt idx="3">
                  <c:v>3.3889999999999998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5. Meillä on toimivat menettelytavat vaikeiden asioiden puheeksi ottamiseksi.</c:v>
                </c:pt>
                <c:pt idx="1">
                  <c:v>6. Osaamista ja tietoa jaetaan työntekijöiden kesken riittävästi.</c:v>
                </c:pt>
                <c:pt idx="2">
                  <c:v>7. Kokouskäytäntömme palvelevat yksikön tavoitteiden saavuttamista.</c:v>
                </c:pt>
                <c:pt idx="3">
                  <c:v>8. Tasa-arvo ja yhdenvertaisuus toteutuvat yksikössämme.</c:v>
                </c:pt>
              </c:strCache>
            </c:strRef>
          </c:cat>
          <c:val>
            <c:numRef>
              <c:f>T1!$D$2:$D$5</c:f>
              <c:numCache>
                <c:formatCode>General</c:formatCode>
                <c:ptCount val="4"/>
                <c:pt idx="0">
                  <c:v>2.6190000000000002</c:v>
                </c:pt>
                <c:pt idx="1">
                  <c:v>3.234</c:v>
                </c:pt>
                <c:pt idx="2">
                  <c:v>3.0640000000000001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5. Meillä on toimivat menettelytavat vaikeiden asioiden puheeksi ottamiseksi.</c:v>
                </c:pt>
                <c:pt idx="1">
                  <c:v>6. Osaamista ja tietoa jaetaan työntekijöiden kesken riittävästi.</c:v>
                </c:pt>
                <c:pt idx="2">
                  <c:v>7. Kokouskäytäntömme palvelevat yksikön tavoitteiden saavuttamista.</c:v>
                </c:pt>
                <c:pt idx="3">
                  <c:v>8. Tasa-arvo ja yhdenvertaisuus toteutuvat yksikössämme.</c:v>
                </c:pt>
              </c:strCache>
            </c:strRef>
          </c:cat>
          <c:val>
            <c:numRef>
              <c:f>T1!$E$2:$E$5</c:f>
              <c:numCache>
                <c:formatCode>General</c:formatCode>
                <c:ptCount val="4"/>
                <c:pt idx="0">
                  <c:v>2.5939999999999999</c:v>
                </c:pt>
                <c:pt idx="1">
                  <c:v>3.19</c:v>
                </c:pt>
                <c:pt idx="2">
                  <c:v>3.028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7780864"/>
        <c:axId val="37803136"/>
      </c:barChart>
      <c:catAx>
        <c:axId val="37780864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803136"/>
        <c:crosses val="autoZero"/>
        <c:auto val="1"/>
        <c:lblAlgn val="ctr"/>
        <c:lblOffset val="100"/>
        <c:noMultiLvlLbl val="1"/>
      </c:catAx>
      <c:valAx>
        <c:axId val="37803136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78086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9. Työtehtäväni ovat mielenkiintoisia ja haastavia.</c:v>
                </c:pt>
                <c:pt idx="1">
                  <c:v>10. Voin vaikuttaa riittävästi omiin työtehtäviini.</c:v>
                </c:pt>
                <c:pt idx="2">
                  <c:v>11. Minulla on mahdollisuus käyttää kekseliäisyyttä/luovuutta työssäni.</c:v>
                </c:pt>
                <c:pt idx="3">
                  <c:v>12. Pystyn hyödyntämään osaamistani tehokkaasti työssäni.</c:v>
                </c:pt>
              </c:strCache>
            </c:strRef>
          </c:cat>
          <c:val>
            <c:numRef>
              <c:f>T1!$B$2:$B$5</c:f>
              <c:numCache>
                <c:formatCode>General</c:formatCode>
                <c:ptCount val="4"/>
                <c:pt idx="0">
                  <c:v>4.2489999999999997</c:v>
                </c:pt>
                <c:pt idx="1">
                  <c:v>3.89</c:v>
                </c:pt>
                <c:pt idx="2">
                  <c:v>4.1980000000000004</c:v>
                </c:pt>
                <c:pt idx="3">
                  <c:v>4.0640000000000001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9. Työtehtäväni ovat mielenkiintoisia ja haastavia.</c:v>
                </c:pt>
                <c:pt idx="1">
                  <c:v>10. Voin vaikuttaa riittävästi omiin työtehtäviini.</c:v>
                </c:pt>
                <c:pt idx="2">
                  <c:v>11. Minulla on mahdollisuus käyttää kekseliäisyyttä/luovuutta työssäni.</c:v>
                </c:pt>
                <c:pt idx="3">
                  <c:v>12. Pystyn hyödyntämään osaamistani tehokkaasti työssäni.</c:v>
                </c:pt>
              </c:strCache>
            </c:strRef>
          </c:cat>
          <c:val>
            <c:numRef>
              <c:f>T1!$C$2:$C$5</c:f>
              <c:numCache>
                <c:formatCode>General</c:formatCode>
                <c:ptCount val="4"/>
                <c:pt idx="0">
                  <c:v>4.2889999999999997</c:v>
                </c:pt>
                <c:pt idx="1">
                  <c:v>3.9580000000000002</c:v>
                </c:pt>
                <c:pt idx="2">
                  <c:v>4.4240000000000004</c:v>
                </c:pt>
                <c:pt idx="3">
                  <c:v>4.1689999999999996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9. Työtehtäväni ovat mielenkiintoisia ja haastavia.</c:v>
                </c:pt>
                <c:pt idx="1">
                  <c:v>10. Voin vaikuttaa riittävästi omiin työtehtäviini.</c:v>
                </c:pt>
                <c:pt idx="2">
                  <c:v>11. Minulla on mahdollisuus käyttää kekseliäisyyttä/luovuutta työssäni.</c:v>
                </c:pt>
                <c:pt idx="3">
                  <c:v>12. Pystyn hyödyntämään osaamistani tehokkaasti työssäni.</c:v>
                </c:pt>
              </c:strCache>
            </c:strRef>
          </c:cat>
          <c:val>
            <c:numRef>
              <c:f>T1!$D$2:$D$5</c:f>
              <c:numCache>
                <c:formatCode>General</c:formatCode>
                <c:ptCount val="4"/>
                <c:pt idx="0">
                  <c:v>4.0640000000000001</c:v>
                </c:pt>
                <c:pt idx="1">
                  <c:v>3.5550000000000002</c:v>
                </c:pt>
                <c:pt idx="2">
                  <c:v>4.1050000000000004</c:v>
                </c:pt>
                <c:pt idx="3">
                  <c:v>3.9079999999999999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9. Työtehtäväni ovat mielenkiintoisia ja haastavia.</c:v>
                </c:pt>
                <c:pt idx="1">
                  <c:v>10. Voin vaikuttaa riittävästi omiin työtehtäviini.</c:v>
                </c:pt>
                <c:pt idx="2">
                  <c:v>11. Minulla on mahdollisuus käyttää kekseliäisyyttä/luovuutta työssäni.</c:v>
                </c:pt>
                <c:pt idx="3">
                  <c:v>12. Pystyn hyödyntämään osaamistani tehokkaasti työssäni.</c:v>
                </c:pt>
              </c:strCache>
            </c:strRef>
          </c:cat>
          <c:val>
            <c:numRef>
              <c:f>T1!$E$2:$E$5</c:f>
              <c:numCache>
                <c:formatCode>General</c:formatCode>
                <c:ptCount val="4"/>
                <c:pt idx="0">
                  <c:v>4.0339999999999998</c:v>
                </c:pt>
                <c:pt idx="1">
                  <c:v>3.5710000000000002</c:v>
                </c:pt>
                <c:pt idx="2">
                  <c:v>4.1310000000000002</c:v>
                </c:pt>
                <c:pt idx="3">
                  <c:v>3.8450000000000002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8479744"/>
        <c:axId val="38481280"/>
      </c:barChart>
      <c:catAx>
        <c:axId val="38479744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8481280"/>
        <c:crosses val="autoZero"/>
        <c:auto val="1"/>
        <c:lblAlgn val="ctr"/>
        <c:lblOffset val="100"/>
        <c:noMultiLvlLbl val="1"/>
      </c:catAx>
      <c:valAx>
        <c:axId val="38481280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847974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T1!$A$2:$A$4</c:f>
              <c:strCache>
                <c:ptCount val="3"/>
                <c:pt idx="0">
                  <c:v>13. Saan riittävästi mahdollisuuksia kehittää osaamistani.</c:v>
                </c:pt>
                <c:pt idx="1">
                  <c:v>14. Minulla on yliopistossa mahdollisuus edetä urallani.</c:v>
                </c:pt>
                <c:pt idx="2">
                  <c:v>15. Perehdyttäminen hoidetaan yksikössämme hyvin.</c:v>
                </c:pt>
              </c:strCache>
            </c:strRef>
          </c:cat>
          <c:val>
            <c:numRef>
              <c:f>T1!$B$2:$B$4</c:f>
              <c:numCache>
                <c:formatCode>General</c:formatCode>
                <c:ptCount val="3"/>
                <c:pt idx="0">
                  <c:v>3.677</c:v>
                </c:pt>
                <c:pt idx="1">
                  <c:v>2.6829999999999998</c:v>
                </c:pt>
                <c:pt idx="2">
                  <c:v>2.8730000000000002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T1!$A$2:$A$4</c:f>
              <c:strCache>
                <c:ptCount val="3"/>
                <c:pt idx="0">
                  <c:v>13. Saan riittävästi mahdollisuuksia kehittää osaamistani.</c:v>
                </c:pt>
                <c:pt idx="1">
                  <c:v>14. Minulla on yliopistossa mahdollisuus edetä urallani.</c:v>
                </c:pt>
                <c:pt idx="2">
                  <c:v>15. Perehdyttäminen hoidetaan yksikössämme hyvin.</c:v>
                </c:pt>
              </c:strCache>
            </c:strRef>
          </c:cat>
          <c:val>
            <c:numRef>
              <c:f>T1!$C$2:$C$4</c:f>
              <c:numCache>
                <c:formatCode>General</c:formatCode>
                <c:ptCount val="3"/>
                <c:pt idx="0">
                  <c:v>3.7469999999999999</c:v>
                </c:pt>
                <c:pt idx="1">
                  <c:v>2.806</c:v>
                </c:pt>
                <c:pt idx="2">
                  <c:v>2.7360000000000002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T1!$A$2:$A$4</c:f>
              <c:strCache>
                <c:ptCount val="3"/>
                <c:pt idx="0">
                  <c:v>13. Saan riittävästi mahdollisuuksia kehittää osaamistani.</c:v>
                </c:pt>
                <c:pt idx="1">
                  <c:v>14. Minulla on yliopistossa mahdollisuus edetä urallani.</c:v>
                </c:pt>
                <c:pt idx="2">
                  <c:v>15. Perehdyttäminen hoidetaan yksikössämme hyvin.</c:v>
                </c:pt>
              </c:strCache>
            </c:strRef>
          </c:cat>
          <c:val>
            <c:numRef>
              <c:f>T1!$D$2:$D$4</c:f>
              <c:numCache>
                <c:formatCode>General</c:formatCode>
                <c:ptCount val="3"/>
                <c:pt idx="0">
                  <c:v>3.6070000000000002</c:v>
                </c:pt>
                <c:pt idx="1">
                  <c:v>2.6440000000000001</c:v>
                </c:pt>
                <c:pt idx="2">
                  <c:v>2.8730000000000002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T1!$A$2:$A$4</c:f>
              <c:strCache>
                <c:ptCount val="3"/>
                <c:pt idx="0">
                  <c:v>13. Saan riittävästi mahdollisuuksia kehittää osaamistani.</c:v>
                </c:pt>
                <c:pt idx="1">
                  <c:v>14. Minulla on yliopistossa mahdollisuus edetä urallani.</c:v>
                </c:pt>
                <c:pt idx="2">
                  <c:v>15. Perehdyttäminen hoidetaan yksikössämme hyvin.</c:v>
                </c:pt>
              </c:strCache>
            </c:strRef>
          </c:cat>
          <c:val>
            <c:numRef>
              <c:f>T1!$E$2:$E$4</c:f>
              <c:numCache>
                <c:formatCode>General</c:formatCode>
                <c:ptCount val="3"/>
                <c:pt idx="0">
                  <c:v>3.524</c:v>
                </c:pt>
                <c:pt idx="1">
                  <c:v>2.637</c:v>
                </c:pt>
                <c:pt idx="2">
                  <c:v>2.601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5983744"/>
        <c:axId val="35985280"/>
      </c:barChart>
      <c:catAx>
        <c:axId val="35983744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5985280"/>
        <c:crosses val="autoZero"/>
        <c:auto val="1"/>
        <c:lblAlgn val="ctr"/>
        <c:lblOffset val="100"/>
        <c:noMultiLvlLbl val="1"/>
      </c:catAx>
      <c:valAx>
        <c:axId val="35985280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598374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16. Minulla on riittävästi aikaa selviytyä työtehtävistäni työaikana.</c:v>
                </c:pt>
                <c:pt idx="1">
                  <c:v>17. Voin keskittyä työhöni ilman liiallisia häiriöitä.</c:v>
                </c:pt>
                <c:pt idx="2">
                  <c:v>18. Muutokset työssäni eivät kuormita jaksamistani.</c:v>
                </c:pt>
                <c:pt idx="3">
                  <c:v>19. En koe työtäni henkisesti raskaaksi.</c:v>
                </c:pt>
              </c:strCache>
            </c:strRef>
          </c:cat>
          <c:val>
            <c:numRef>
              <c:f>T1!$B$2:$B$5</c:f>
              <c:numCache>
                <c:formatCode>General</c:formatCode>
                <c:ptCount val="4"/>
                <c:pt idx="0">
                  <c:v>3.157</c:v>
                </c:pt>
                <c:pt idx="1">
                  <c:v>3.13</c:v>
                </c:pt>
                <c:pt idx="2">
                  <c:v>3.125</c:v>
                </c:pt>
                <c:pt idx="3">
                  <c:v>3.2149999999999999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16. Minulla on riittävästi aikaa selviytyä työtehtävistäni työaikana.</c:v>
                </c:pt>
                <c:pt idx="1">
                  <c:v>17. Voin keskittyä työhöni ilman liiallisia häiriöitä.</c:v>
                </c:pt>
                <c:pt idx="2">
                  <c:v>18. Muutokset työssäni eivät kuormita jaksamistani.</c:v>
                </c:pt>
                <c:pt idx="3">
                  <c:v>19. En koe työtäni henkisesti raskaaksi.</c:v>
                </c:pt>
              </c:strCache>
            </c:strRef>
          </c:cat>
          <c:val>
            <c:numRef>
              <c:f>T1!$C$2:$C$5</c:f>
              <c:numCache>
                <c:formatCode>General</c:formatCode>
                <c:ptCount val="4"/>
                <c:pt idx="0">
                  <c:v>2.863</c:v>
                </c:pt>
                <c:pt idx="1">
                  <c:v>3.0609999999999999</c:v>
                </c:pt>
                <c:pt idx="2">
                  <c:v>3.08</c:v>
                </c:pt>
                <c:pt idx="3">
                  <c:v>3.0190000000000001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16. Minulla on riittävästi aikaa selviytyä työtehtävistäni työaikana.</c:v>
                </c:pt>
                <c:pt idx="1">
                  <c:v>17. Voin keskittyä työhöni ilman liiallisia häiriöitä.</c:v>
                </c:pt>
                <c:pt idx="2">
                  <c:v>18. Muutokset työssäni eivät kuormita jaksamistani.</c:v>
                </c:pt>
                <c:pt idx="3">
                  <c:v>19. En koe työtäni henkisesti raskaaksi.</c:v>
                </c:pt>
              </c:strCache>
            </c:strRef>
          </c:cat>
          <c:val>
            <c:numRef>
              <c:f>T1!$D$2:$D$5</c:f>
              <c:numCache>
                <c:formatCode>General</c:formatCode>
                <c:ptCount val="4"/>
                <c:pt idx="0">
                  <c:v>3.1259999999999999</c:v>
                </c:pt>
                <c:pt idx="1">
                  <c:v>3.0550000000000002</c:v>
                </c:pt>
                <c:pt idx="2">
                  <c:v>3.04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16. Minulla on riittävästi aikaa selviytyä työtehtävistäni työaikana.</c:v>
                </c:pt>
                <c:pt idx="1">
                  <c:v>17. Voin keskittyä työhöni ilman liiallisia häiriöitä.</c:v>
                </c:pt>
                <c:pt idx="2">
                  <c:v>18. Muutokset työssäni eivät kuormita jaksamistani.</c:v>
                </c:pt>
                <c:pt idx="3">
                  <c:v>19. En koe työtäni henkisesti raskaaksi.</c:v>
                </c:pt>
              </c:strCache>
            </c:strRef>
          </c:cat>
          <c:val>
            <c:numRef>
              <c:f>T1!$E$2:$E$5</c:f>
              <c:numCache>
                <c:formatCode>General</c:formatCode>
                <c:ptCount val="4"/>
                <c:pt idx="0">
                  <c:v>2.9569999999999999</c:v>
                </c:pt>
                <c:pt idx="1">
                  <c:v>3</c:v>
                </c:pt>
                <c:pt idx="2">
                  <c:v>3.0390000000000001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6031104"/>
        <c:axId val="36053376"/>
      </c:barChart>
      <c:catAx>
        <c:axId val="36031104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053376"/>
        <c:crosses val="autoZero"/>
        <c:auto val="1"/>
        <c:lblAlgn val="ctr"/>
        <c:lblOffset val="100"/>
        <c:noMultiLvlLbl val="1"/>
      </c:catAx>
      <c:valAx>
        <c:axId val="36053376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03110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T1!$A$2:$A$3</c:f>
              <c:strCache>
                <c:ptCount val="2"/>
                <c:pt idx="0">
                  <c:v>20. Yksikössämme ei ole esiintynyt epäasiallista kohtelua tai työpaikkakiusaamista viimeisen vuoden aikana. (Epäasiallisella kohtelulla tarkoitetaan työyhteisön jäseneen kohdistettua eristämistä, työn mitätöintiä, uhkaamista, selän takana puhumista tai muuta painostamista.)</c:v>
                </c:pt>
                <c:pt idx="1">
                  <c:v>21. Pystyn pitämään työni ja muun elämäni tasapainossa.</c:v>
                </c:pt>
              </c:strCache>
            </c:strRef>
          </c:cat>
          <c:val>
            <c:numRef>
              <c:f>T1!$B$2:$B$3</c:f>
              <c:numCache>
                <c:formatCode>General</c:formatCode>
                <c:ptCount val="2"/>
                <c:pt idx="0">
                  <c:v>3.617</c:v>
                </c:pt>
                <c:pt idx="1">
                  <c:v>3.823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T1!$A$2:$A$3</c:f>
              <c:strCache>
                <c:ptCount val="2"/>
                <c:pt idx="0">
                  <c:v>20. Yksikössämme ei ole esiintynyt epäasiallista kohtelua tai työpaikkakiusaamista viimeisen vuoden aikana. (Epäasiallisella kohtelulla tarkoitetaan työyhteisön jäseneen kohdistettua eristämistä, työn mitätöintiä, uhkaamista, selän takana puhumista tai muuta painostamista.)</c:v>
                </c:pt>
                <c:pt idx="1">
                  <c:v>21. Pystyn pitämään työni ja muun elämäni tasapainossa.</c:v>
                </c:pt>
              </c:strCache>
            </c:strRef>
          </c:cat>
          <c:val>
            <c:numRef>
              <c:f>T1!$C$2:$C$3</c:f>
              <c:numCache>
                <c:formatCode>General</c:formatCode>
                <c:ptCount val="2"/>
                <c:pt idx="0">
                  <c:v>3.6070000000000002</c:v>
                </c:pt>
                <c:pt idx="1">
                  <c:v>3.5840000000000001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T1!$A$2:$A$3</c:f>
              <c:strCache>
                <c:ptCount val="2"/>
                <c:pt idx="0">
                  <c:v>20. Yksikössämme ei ole esiintynyt epäasiallista kohtelua tai työpaikkakiusaamista viimeisen vuoden aikana. (Epäasiallisella kohtelulla tarkoitetaan työyhteisön jäseneen kohdistettua eristämistä, työn mitätöintiä, uhkaamista, selän takana puhumista tai muuta painostamista.)</c:v>
                </c:pt>
                <c:pt idx="1">
                  <c:v>21. Pystyn pitämään työni ja muun elämäni tasapainossa.</c:v>
                </c:pt>
              </c:strCache>
            </c:strRef>
          </c:cat>
          <c:val>
            <c:numRef>
              <c:f>T1!$D$2:$D$3</c:f>
              <c:numCache>
                <c:formatCode>General</c:formatCode>
                <c:ptCount val="2"/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T1!$A$2:$A$3</c:f>
              <c:strCache>
                <c:ptCount val="2"/>
                <c:pt idx="0">
                  <c:v>20. Yksikössämme ei ole esiintynyt epäasiallista kohtelua tai työpaikkakiusaamista viimeisen vuoden aikana. (Epäasiallisella kohtelulla tarkoitetaan työyhteisön jäseneen kohdistettua eristämistä, työn mitätöintiä, uhkaamista, selän takana puhumista tai muuta painostamista.)</c:v>
                </c:pt>
                <c:pt idx="1">
                  <c:v>21. Pystyn pitämään työni ja muun elämäni tasapainossa.</c:v>
                </c:pt>
              </c:strCache>
            </c:strRef>
          </c:cat>
          <c:val>
            <c:numRef>
              <c:f>T1!$E$2:$E$3</c:f>
              <c:numCache>
                <c:formatCode>General</c:formatCode>
                <c:ptCount val="2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6082816"/>
        <c:axId val="36084352"/>
      </c:barChart>
      <c:catAx>
        <c:axId val="3608281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084352"/>
        <c:crosses val="autoZero"/>
        <c:auto val="1"/>
        <c:lblAlgn val="ctr"/>
        <c:lblOffset val="100"/>
        <c:noMultiLvlLbl val="1"/>
      </c:catAx>
      <c:valAx>
        <c:axId val="36084352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6082816"/>
        <c:crosses val="autoZero"/>
        <c:crossBetween val="between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/>
      <c:overlay val="0"/>
      <c:txPr>
        <a:bodyPr/>
        <a:lstStyle/>
        <a:p>
          <a:pPr algn="l">
            <a:defRPr sz="8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22. Esimieheni toimii tasapuolisesti ja oikeudenmukaisesti.</c:v>
                </c:pt>
                <c:pt idx="1">
                  <c:v>23. Saan riittävästi palautetta esimieheltäni.</c:v>
                </c:pt>
                <c:pt idx="2">
                  <c:v>24. Esimieheni rohkaisee tekemään aloitteita, ottamaan vastuuta sekä kehittämään työtäni.</c:v>
                </c:pt>
                <c:pt idx="3">
                  <c:v>25. Esimieheni osaa ottaa huomioon ihmisten erilaisuuden (esim. osaamiseen ja kokemukseen tai toimintakykyyn liittyvät tekijät).</c:v>
                </c:pt>
              </c:strCache>
            </c:strRef>
          </c:cat>
          <c:val>
            <c:numRef>
              <c:f>T1!$B$2:$B$5</c:f>
              <c:numCache>
                <c:formatCode>General</c:formatCode>
                <c:ptCount val="4"/>
                <c:pt idx="0">
                  <c:v>3.7810000000000001</c:v>
                </c:pt>
                <c:pt idx="1">
                  <c:v>3.3540000000000001</c:v>
                </c:pt>
                <c:pt idx="2">
                  <c:v>3.6509999999999998</c:v>
                </c:pt>
                <c:pt idx="3">
                  <c:v>3.6259999999999999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22. Esimieheni toimii tasapuolisesti ja oikeudenmukaisesti.</c:v>
                </c:pt>
                <c:pt idx="1">
                  <c:v>23. Saan riittävästi palautetta esimieheltäni.</c:v>
                </c:pt>
                <c:pt idx="2">
                  <c:v>24. Esimieheni rohkaisee tekemään aloitteita, ottamaan vastuuta sekä kehittämään työtäni.</c:v>
                </c:pt>
                <c:pt idx="3">
                  <c:v>25. Esimieheni osaa ottaa huomioon ihmisten erilaisuuden (esim. osaamiseen ja kokemukseen tai toimintakykyyn liittyvät tekijät).</c:v>
                </c:pt>
              </c:strCache>
            </c:strRef>
          </c:cat>
          <c:val>
            <c:numRef>
              <c:f>T1!$C$2:$C$5</c:f>
              <c:numCache>
                <c:formatCode>General</c:formatCode>
                <c:ptCount val="4"/>
                <c:pt idx="0">
                  <c:v>3.8849999999999998</c:v>
                </c:pt>
                <c:pt idx="1">
                  <c:v>3.4420000000000002</c:v>
                </c:pt>
                <c:pt idx="2">
                  <c:v>3.6850000000000001</c:v>
                </c:pt>
                <c:pt idx="3">
                  <c:v>3.74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22. Esimieheni toimii tasapuolisesti ja oikeudenmukaisesti.</c:v>
                </c:pt>
                <c:pt idx="1">
                  <c:v>23. Saan riittävästi palautetta esimieheltäni.</c:v>
                </c:pt>
                <c:pt idx="2">
                  <c:v>24. Esimieheni rohkaisee tekemään aloitteita, ottamaan vastuuta sekä kehittämään työtäni.</c:v>
                </c:pt>
                <c:pt idx="3">
                  <c:v>25. Esimieheni osaa ottaa huomioon ihmisten erilaisuuden (esim. osaamiseen ja kokemukseen tai toimintakykyyn liittyvät tekijät).</c:v>
                </c:pt>
              </c:strCache>
            </c:strRef>
          </c:cat>
          <c:val>
            <c:numRef>
              <c:f>T1!$D$2:$D$5</c:f>
              <c:numCache>
                <c:formatCode>General</c:formatCode>
                <c:ptCount val="4"/>
                <c:pt idx="0">
                  <c:v>3.673</c:v>
                </c:pt>
                <c:pt idx="1">
                  <c:v>3.2519999999999998</c:v>
                </c:pt>
                <c:pt idx="2">
                  <c:v>3.65</c:v>
                </c:pt>
                <c:pt idx="3">
                  <c:v>3.6379999999999999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22. Esimieheni toimii tasapuolisesti ja oikeudenmukaisesti.</c:v>
                </c:pt>
                <c:pt idx="1">
                  <c:v>23. Saan riittävästi palautetta esimieheltäni.</c:v>
                </c:pt>
                <c:pt idx="2">
                  <c:v>24. Esimieheni rohkaisee tekemään aloitteita, ottamaan vastuuta sekä kehittämään työtäni.</c:v>
                </c:pt>
                <c:pt idx="3">
                  <c:v>25. Esimieheni osaa ottaa huomioon ihmisten erilaisuuden (esim. osaamiseen ja kokemukseen tai toimintakykyyn liittyvät tekijät).</c:v>
                </c:pt>
              </c:strCache>
            </c:strRef>
          </c:cat>
          <c:val>
            <c:numRef>
              <c:f>T1!$E$2:$E$5</c:f>
              <c:numCache>
                <c:formatCode>General</c:formatCode>
                <c:ptCount val="4"/>
                <c:pt idx="0">
                  <c:v>3.6579999999999999</c:v>
                </c:pt>
                <c:pt idx="1">
                  <c:v>3.177</c:v>
                </c:pt>
                <c:pt idx="2">
                  <c:v>3.5510000000000002</c:v>
                </c:pt>
                <c:pt idx="3">
                  <c:v>3.5710000000000002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8797696"/>
        <c:axId val="38799232"/>
      </c:barChart>
      <c:catAx>
        <c:axId val="3879769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8799232"/>
        <c:crosses val="autoZero"/>
        <c:auto val="1"/>
        <c:lblAlgn val="ctr"/>
        <c:lblOffset val="100"/>
        <c:noMultiLvlLbl val="1"/>
      </c:catAx>
      <c:valAx>
        <c:axId val="38799232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879769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26. Esimieheni luottaa minuun.</c:v>
                </c:pt>
                <c:pt idx="1">
                  <c:v>27. Esimieheni varmistaa, että työni tavoitteet ovat selkeät.</c:v>
                </c:pt>
                <c:pt idx="2">
                  <c:v>28. Esimieheni käy kahdenkeskisen kehitys-/tavoitekeskustelun kanssani ainakin kerran vuodessa.</c:v>
                </c:pt>
                <c:pt idx="3">
                  <c:v>29. Koen kanssani käydyt kehitys-/tavoitekeskustelut hyödyllisiksi.</c:v>
                </c:pt>
              </c:strCache>
            </c:strRef>
          </c:cat>
          <c:val>
            <c:numRef>
              <c:f>T1!$B$2:$B$5</c:f>
              <c:numCache>
                <c:formatCode>General</c:formatCode>
                <c:ptCount val="4"/>
                <c:pt idx="0">
                  <c:v>4.157</c:v>
                </c:pt>
                <c:pt idx="1">
                  <c:v>3.3109999999999999</c:v>
                </c:pt>
                <c:pt idx="2">
                  <c:v>4.2130000000000001</c:v>
                </c:pt>
                <c:pt idx="3">
                  <c:v>3.444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26. Esimieheni luottaa minuun.</c:v>
                </c:pt>
                <c:pt idx="1">
                  <c:v>27. Esimieheni varmistaa, että työni tavoitteet ovat selkeät.</c:v>
                </c:pt>
                <c:pt idx="2">
                  <c:v>28. Esimieheni käy kahdenkeskisen kehitys-/tavoitekeskustelun kanssani ainakin kerran vuodessa.</c:v>
                </c:pt>
                <c:pt idx="3">
                  <c:v>29. Koen kanssani käydyt kehitys-/tavoitekeskustelut hyödyllisiksi.</c:v>
                </c:pt>
              </c:strCache>
            </c:strRef>
          </c:cat>
          <c:val>
            <c:numRef>
              <c:f>T1!$C$2:$C$5</c:f>
              <c:numCache>
                <c:formatCode>General</c:formatCode>
                <c:ptCount val="4"/>
                <c:pt idx="0">
                  <c:v>4.1719999999999997</c:v>
                </c:pt>
                <c:pt idx="1">
                  <c:v>3.2509999999999999</c:v>
                </c:pt>
                <c:pt idx="2">
                  <c:v>4.1100000000000003</c:v>
                </c:pt>
                <c:pt idx="3">
                  <c:v>3.3159999999999998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26. Esimieheni luottaa minuun.</c:v>
                </c:pt>
                <c:pt idx="1">
                  <c:v>27. Esimieheni varmistaa, että työni tavoitteet ovat selkeät.</c:v>
                </c:pt>
                <c:pt idx="2">
                  <c:v>28. Esimieheni käy kahdenkeskisen kehitys-/tavoitekeskustelun kanssani ainakin kerran vuodessa.</c:v>
                </c:pt>
                <c:pt idx="3">
                  <c:v>29. Koen kanssani käydyt kehitys-/tavoitekeskustelut hyödyllisiksi.</c:v>
                </c:pt>
              </c:strCache>
            </c:strRef>
          </c:cat>
          <c:val>
            <c:numRef>
              <c:f>T1!$D$2:$D$5</c:f>
              <c:numCache>
                <c:formatCode>General</c:formatCode>
                <c:ptCount val="4"/>
                <c:pt idx="0">
                  <c:v>4.0350000000000001</c:v>
                </c:pt>
                <c:pt idx="1">
                  <c:v>3.2589999999999999</c:v>
                </c:pt>
                <c:pt idx="2">
                  <c:v>3.7519999999999998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26. Esimieheni luottaa minuun.</c:v>
                </c:pt>
                <c:pt idx="1">
                  <c:v>27. Esimieheni varmistaa, että työni tavoitteet ovat selkeät.</c:v>
                </c:pt>
                <c:pt idx="2">
                  <c:v>28. Esimieheni käy kahdenkeskisen kehitys-/tavoitekeskustelun kanssani ainakin kerran vuodessa.</c:v>
                </c:pt>
                <c:pt idx="3">
                  <c:v>29. Koen kanssani käydyt kehitys-/tavoitekeskustelut hyödyllisiksi.</c:v>
                </c:pt>
              </c:strCache>
            </c:strRef>
          </c:cat>
          <c:val>
            <c:numRef>
              <c:f>T1!$E$2:$E$5</c:f>
              <c:numCache>
                <c:formatCode>General</c:formatCode>
                <c:ptCount val="4"/>
                <c:pt idx="0">
                  <c:v>3.8849999999999998</c:v>
                </c:pt>
                <c:pt idx="1">
                  <c:v>3.3180000000000001</c:v>
                </c:pt>
                <c:pt idx="2">
                  <c:v>3.577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8865536"/>
        <c:axId val="38875520"/>
      </c:barChart>
      <c:catAx>
        <c:axId val="3886553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8875520"/>
        <c:crosses val="autoZero"/>
        <c:auto val="1"/>
        <c:lblAlgn val="ctr"/>
        <c:lblOffset val="100"/>
        <c:noMultiLvlLbl val="1"/>
      </c:catAx>
      <c:valAx>
        <c:axId val="38875520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886553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T1!$A$2:$A$2</c:f>
              <c:strCache>
                <c:ptCount val="1"/>
                <c:pt idx="0">
                  <c:v>30. Esimieheni kiinnittää huomiota työni kuormittavuuteen ja jaksamiseeni.</c:v>
                </c:pt>
              </c:strCache>
            </c:strRef>
          </c:cat>
          <c:val>
            <c:numRef>
              <c:f>T1!$B$2:$B$2</c:f>
              <c:numCache>
                <c:formatCode>General</c:formatCode>
                <c:ptCount val="1"/>
                <c:pt idx="0">
                  <c:v>3.2879999999999998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T1!$A$2:$A$2</c:f>
              <c:strCache>
                <c:ptCount val="1"/>
                <c:pt idx="0">
                  <c:v>30. Esimieheni kiinnittää huomiota työni kuormittavuuteen ja jaksamiseeni.</c:v>
                </c:pt>
              </c:strCache>
            </c:strRef>
          </c:cat>
          <c:val>
            <c:numRef>
              <c:f>T1!$C$2:$C$2</c:f>
              <c:numCache>
                <c:formatCode>General</c:formatCode>
                <c:ptCount val="1"/>
                <c:pt idx="0">
                  <c:v>3.2879999999999998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T1!$A$2:$A$2</c:f>
              <c:strCache>
                <c:ptCount val="1"/>
                <c:pt idx="0">
                  <c:v>30. Esimieheni kiinnittää huomiota työni kuormittavuuteen ja jaksamiseeni.</c:v>
                </c:pt>
              </c:strCache>
            </c:strRef>
          </c:cat>
          <c:val>
            <c:numRef>
              <c:f>T1!$D$2:$D$2</c:f>
              <c:numCache>
                <c:formatCode>General</c:formatCode>
                <c:ptCount val="1"/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T1!$A$2:$A$2</c:f>
              <c:strCache>
                <c:ptCount val="1"/>
                <c:pt idx="0">
                  <c:v>30. Esimieheni kiinnittää huomiota työni kuormittavuuteen ja jaksamiseeni.</c:v>
                </c:pt>
              </c:strCache>
            </c:strRef>
          </c:cat>
          <c:val>
            <c:numRef>
              <c:f>T1!$E$2:$E$2</c:f>
              <c:numCache>
                <c:formatCode>General</c:formatCode>
                <c:ptCount val="1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8929536"/>
        <c:axId val="38931072"/>
      </c:barChart>
      <c:catAx>
        <c:axId val="3892953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8931072"/>
        <c:crosses val="autoZero"/>
        <c:auto val="1"/>
        <c:lblAlgn val="ctr"/>
        <c:lblOffset val="100"/>
        <c:noMultiLvlLbl val="1"/>
      </c:catAx>
      <c:valAx>
        <c:axId val="38931072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8929536"/>
        <c:crosses val="autoZero"/>
        <c:crossBetween val="between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1.8757655293088368E-2"/>
          <c:y val="0.90213640080196222"/>
          <c:w val="0.6877933313891319"/>
          <c:h val="8.6483798344552595E-2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31. Yliopiston johto toimii avoimesti päätöksenteossa ja sen valmistelussa.</c:v>
                </c:pt>
                <c:pt idx="1">
                  <c:v>32. Yliopistomme strategia on selkeä ja ymmärrettävä.</c:v>
                </c:pt>
                <c:pt idx="2">
                  <c:v>33. Yliopistotason strategian toteutumista arvioidaan säännöllisesti.</c:v>
                </c:pt>
                <c:pt idx="3">
                  <c:v>34. Henkilöstö voi vaikuttaa yliopiston päätöksentekoon olemassa olevia vaikutuskanavia pitkin.</c:v>
                </c:pt>
              </c:strCache>
            </c:strRef>
          </c:cat>
          <c:val>
            <c:numRef>
              <c:f>T1!$B$2:$B$5</c:f>
              <c:numCache>
                <c:formatCode>General</c:formatCode>
                <c:ptCount val="4"/>
                <c:pt idx="0">
                  <c:v>2.3029999999999999</c:v>
                </c:pt>
                <c:pt idx="1">
                  <c:v>2.7589999999999999</c:v>
                </c:pt>
                <c:pt idx="2">
                  <c:v>2.911</c:v>
                </c:pt>
                <c:pt idx="3">
                  <c:v>2.1739999999999999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31. Yliopiston johto toimii avoimesti päätöksenteossa ja sen valmistelussa.</c:v>
                </c:pt>
                <c:pt idx="1">
                  <c:v>32. Yliopistomme strategia on selkeä ja ymmärrettävä.</c:v>
                </c:pt>
                <c:pt idx="2">
                  <c:v>33. Yliopistotason strategian toteutumista arvioidaan säännöllisesti.</c:v>
                </c:pt>
                <c:pt idx="3">
                  <c:v>34. Henkilöstö voi vaikuttaa yliopiston päätöksentekoon olemassa olevia vaikutuskanavia pitkin.</c:v>
                </c:pt>
              </c:strCache>
            </c:strRef>
          </c:cat>
          <c:val>
            <c:numRef>
              <c:f>T1!$C$2:$C$5</c:f>
              <c:numCache>
                <c:formatCode>General</c:formatCode>
                <c:ptCount val="4"/>
                <c:pt idx="0">
                  <c:v>2.2309999999999999</c:v>
                </c:pt>
                <c:pt idx="1">
                  <c:v>2.5339999999999998</c:v>
                </c:pt>
                <c:pt idx="2">
                  <c:v>2.68</c:v>
                </c:pt>
                <c:pt idx="3">
                  <c:v>2.0190000000000001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31. Yliopiston johto toimii avoimesti päätöksenteossa ja sen valmistelussa.</c:v>
                </c:pt>
                <c:pt idx="1">
                  <c:v>32. Yliopistomme strategia on selkeä ja ymmärrettävä.</c:v>
                </c:pt>
                <c:pt idx="2">
                  <c:v>33. Yliopistotason strategian toteutumista arvioidaan säännöllisesti.</c:v>
                </c:pt>
                <c:pt idx="3">
                  <c:v>34. Henkilöstö voi vaikuttaa yliopiston päätöksentekoon olemassa olevia vaikutuskanavia pitkin.</c:v>
                </c:pt>
              </c:strCache>
            </c:strRef>
          </c:cat>
          <c:val>
            <c:numRef>
              <c:f>T1!$D$2:$D$5</c:f>
              <c:numCache>
                <c:formatCode>General</c:formatCode>
                <c:ptCount val="4"/>
                <c:pt idx="0">
                  <c:v>2.3849999999999998</c:v>
                </c:pt>
                <c:pt idx="1">
                  <c:v>2.8959999999999999</c:v>
                </c:pt>
                <c:pt idx="3">
                  <c:v>2.169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31. Yliopiston johto toimii avoimesti päätöksenteossa ja sen valmistelussa.</c:v>
                </c:pt>
                <c:pt idx="1">
                  <c:v>32. Yliopistomme strategia on selkeä ja ymmärrettävä.</c:v>
                </c:pt>
                <c:pt idx="2">
                  <c:v>33. Yliopistotason strategian toteutumista arvioidaan säännöllisesti.</c:v>
                </c:pt>
                <c:pt idx="3">
                  <c:v>34. Henkilöstö voi vaikuttaa yliopiston päätöksentekoon olemassa olevia vaikutuskanavia pitkin.</c:v>
                </c:pt>
              </c:strCache>
            </c:strRef>
          </c:cat>
          <c:val>
            <c:numRef>
              <c:f>T1!$E$2:$E$5</c:f>
              <c:numCache>
                <c:formatCode>General</c:formatCode>
                <c:ptCount val="4"/>
                <c:pt idx="0">
                  <c:v>2.2599999999999998</c:v>
                </c:pt>
                <c:pt idx="1">
                  <c:v>2.665</c:v>
                </c:pt>
                <c:pt idx="3">
                  <c:v>2.06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8551936"/>
        <c:axId val="38553472"/>
      </c:barChart>
      <c:catAx>
        <c:axId val="3855193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8553472"/>
        <c:crosses val="autoZero"/>
        <c:auto val="1"/>
        <c:lblAlgn val="ctr"/>
        <c:lblOffset val="100"/>
        <c:noMultiLvlLbl val="1"/>
      </c:catAx>
      <c:valAx>
        <c:axId val="38553472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855193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12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T1!$A$2:$A$2</c:f>
              <c:strCache>
                <c:ptCount val="1"/>
                <c:pt idx="0">
                  <c:v>35. Yliopistomme on vetovoimainen työpaikka.</c:v>
                </c:pt>
              </c:strCache>
            </c:strRef>
          </c:cat>
          <c:val>
            <c:numRef>
              <c:f>T1!$B$2:$B$2</c:f>
              <c:numCache>
                <c:formatCode>General</c:formatCode>
                <c:ptCount val="1"/>
                <c:pt idx="0">
                  <c:v>2.851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12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T1!$A$2:$A$2</c:f>
              <c:strCache>
                <c:ptCount val="1"/>
                <c:pt idx="0">
                  <c:v>35. Yliopistomme on vetovoimainen työpaikka.</c:v>
                </c:pt>
              </c:strCache>
            </c:strRef>
          </c:cat>
          <c:val>
            <c:numRef>
              <c:f>T1!$C$2:$C$2</c:f>
              <c:numCache>
                <c:formatCode>General</c:formatCode>
                <c:ptCount val="1"/>
                <c:pt idx="0">
                  <c:v>2.7029999999999998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12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T1!$A$2:$A$2</c:f>
              <c:strCache>
                <c:ptCount val="1"/>
                <c:pt idx="0">
                  <c:v>35. Yliopistomme on vetovoimainen työpaikka.</c:v>
                </c:pt>
              </c:strCache>
            </c:strRef>
          </c:cat>
          <c:val>
            <c:numRef>
              <c:f>T1!$D$2:$D$2</c:f>
              <c:numCache>
                <c:formatCode>General</c:formatCode>
                <c:ptCount val="1"/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12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T1!$A$2:$A$2</c:f>
              <c:strCache>
                <c:ptCount val="1"/>
                <c:pt idx="0">
                  <c:v>35. Yliopistomme on vetovoimainen työpaikka.</c:v>
                </c:pt>
              </c:strCache>
            </c:strRef>
          </c:cat>
          <c:val>
            <c:numRef>
              <c:f>T1!$E$2:$E$2</c:f>
              <c:numCache>
                <c:formatCode>General</c:formatCode>
                <c:ptCount val="1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8611584"/>
        <c:axId val="38633856"/>
      </c:barChart>
      <c:catAx>
        <c:axId val="38611584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12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8633856"/>
        <c:crosses val="autoZero"/>
        <c:auto val="1"/>
        <c:lblAlgn val="ctr"/>
        <c:lblOffset val="100"/>
        <c:noMultiLvlLbl val="1"/>
      </c:catAx>
      <c:valAx>
        <c:axId val="38633856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2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8611584"/>
        <c:crosses val="autoZero"/>
        <c:crossBetween val="between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7.1509186351706028E-2"/>
          <c:y val="0.877519741042327"/>
          <c:w val="0.75667298532127925"/>
          <c:h val="0.10541055767744537"/>
        </c:manualLayout>
      </c:layout>
      <c:overlay val="0"/>
      <c:txPr>
        <a:bodyPr/>
        <a:lstStyle/>
        <a:p>
          <a:pPr algn="l">
            <a:defRPr sz="12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2.806, Hajonta: 1.189) (Vastauksia: 1478)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0.15</c:v>
                </c:pt>
                <c:pt idx="1">
                  <c:v>0.24</c:v>
                </c:pt>
                <c:pt idx="2">
                  <c:v>0.24</c:v>
                </c:pt>
                <c:pt idx="3">
                  <c:v>0.22</c:v>
                </c:pt>
                <c:pt idx="4">
                  <c:v>7.0000000000000007E-2</c:v>
                </c:pt>
                <c:pt idx="5">
                  <c:v>0.09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2.851, Hajonta: 1.192)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0.15</c:v>
                </c:pt>
                <c:pt idx="1">
                  <c:v>0.23</c:v>
                </c:pt>
                <c:pt idx="2">
                  <c:v>0.25</c:v>
                </c:pt>
                <c:pt idx="3">
                  <c:v>0.23</c:v>
                </c:pt>
                <c:pt idx="4">
                  <c:v>7.0000000000000007E-2</c:v>
                </c:pt>
                <c:pt idx="5">
                  <c:v>0.08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2.619, Hajonta: 1.138) (Vastauksia: 1249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0.16</c:v>
                </c:pt>
                <c:pt idx="1">
                  <c:v>0.24</c:v>
                </c:pt>
                <c:pt idx="2">
                  <c:v>0.26</c:v>
                </c:pt>
                <c:pt idx="3">
                  <c:v>0.15</c:v>
                </c:pt>
                <c:pt idx="4">
                  <c:v>0.05</c:v>
                </c:pt>
                <c:pt idx="5">
                  <c:v>0.15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2.594, Hajonta: 1.151) (Vastauksia: 208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0.17</c:v>
                </c:pt>
                <c:pt idx="1">
                  <c:v>0.19</c:v>
                </c:pt>
                <c:pt idx="2">
                  <c:v>0.24</c:v>
                </c:pt>
                <c:pt idx="3">
                  <c:v>0.14000000000000001</c:v>
                </c:pt>
                <c:pt idx="4">
                  <c:v>0.03</c:v>
                </c:pt>
                <c:pt idx="5">
                  <c:v>0.23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3649024"/>
        <c:axId val="33650560"/>
      </c:barChart>
      <c:catAx>
        <c:axId val="33649024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3650560"/>
        <c:crosses val="autoZero"/>
        <c:auto val="1"/>
        <c:lblAlgn val="ctr"/>
        <c:lblOffset val="100"/>
        <c:noMultiLvlLbl val="1"/>
      </c:catAx>
      <c:valAx>
        <c:axId val="33650560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3649024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T1!$A$2:$A$4</c:f>
              <c:strCache>
                <c:ptCount val="3"/>
                <c:pt idx="0">
                  <c:v>36. Yliopiston strategia ohjaa yksikkömme toimintaa ja perustehtävää.</c:v>
                </c:pt>
                <c:pt idx="1">
                  <c:v>37. Yksikkömme tavoitteiden toteutumista arvioidaan yhdessä säännöllisesti.</c:v>
                </c:pt>
                <c:pt idx="2">
                  <c:v>38. Yksikkömme on vetovoimainen asiantuntijayhteisö.</c:v>
                </c:pt>
              </c:strCache>
            </c:strRef>
          </c:cat>
          <c:val>
            <c:numRef>
              <c:f>T1!$B$2:$B$4</c:f>
              <c:numCache>
                <c:formatCode>General</c:formatCode>
                <c:ptCount val="3"/>
                <c:pt idx="0">
                  <c:v>3.4430000000000001</c:v>
                </c:pt>
                <c:pt idx="1">
                  <c:v>3.1309999999999998</c:v>
                </c:pt>
                <c:pt idx="2">
                  <c:v>3.4169999999999998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T1!$A$2:$A$4</c:f>
              <c:strCache>
                <c:ptCount val="3"/>
                <c:pt idx="0">
                  <c:v>36. Yliopiston strategia ohjaa yksikkömme toimintaa ja perustehtävää.</c:v>
                </c:pt>
                <c:pt idx="1">
                  <c:v>37. Yksikkömme tavoitteiden toteutumista arvioidaan yhdessä säännöllisesti.</c:v>
                </c:pt>
                <c:pt idx="2">
                  <c:v>38. Yksikkömme on vetovoimainen asiantuntijayhteisö.</c:v>
                </c:pt>
              </c:strCache>
            </c:strRef>
          </c:cat>
          <c:val>
            <c:numRef>
              <c:f>T1!$C$2:$C$4</c:f>
              <c:numCache>
                <c:formatCode>General</c:formatCode>
                <c:ptCount val="3"/>
                <c:pt idx="0">
                  <c:v>3.2130000000000001</c:v>
                </c:pt>
                <c:pt idx="1">
                  <c:v>3.1179999999999999</c:v>
                </c:pt>
                <c:pt idx="2">
                  <c:v>3.3220000000000001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T1!$A$2:$A$4</c:f>
              <c:strCache>
                <c:ptCount val="3"/>
                <c:pt idx="0">
                  <c:v>36. Yliopiston strategia ohjaa yksikkömme toimintaa ja perustehtävää.</c:v>
                </c:pt>
                <c:pt idx="1">
                  <c:v>37. Yksikkömme tavoitteiden toteutumista arvioidaan yhdessä säännöllisesti.</c:v>
                </c:pt>
                <c:pt idx="2">
                  <c:v>38. Yksikkömme on vetovoimainen asiantuntijayhteisö.</c:v>
                </c:pt>
              </c:strCache>
            </c:strRef>
          </c:cat>
          <c:val>
            <c:numRef>
              <c:f>T1!$D$2:$D$4</c:f>
              <c:numCache>
                <c:formatCode>General</c:formatCode>
                <c:ptCount val="3"/>
                <c:pt idx="0">
                  <c:v>3.0739999999999998</c:v>
                </c:pt>
                <c:pt idx="2">
                  <c:v>3.3959999999999999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T1!$A$2:$A$4</c:f>
              <c:strCache>
                <c:ptCount val="3"/>
                <c:pt idx="0">
                  <c:v>36. Yliopiston strategia ohjaa yksikkömme toimintaa ja perustehtävää.</c:v>
                </c:pt>
                <c:pt idx="1">
                  <c:v>37. Yksikkömme tavoitteiden toteutumista arvioidaan yhdessä säännöllisesti.</c:v>
                </c:pt>
                <c:pt idx="2">
                  <c:v>38. Yksikkömme on vetovoimainen asiantuntijayhteisö.</c:v>
                </c:pt>
              </c:strCache>
            </c:strRef>
          </c:cat>
          <c:val>
            <c:numRef>
              <c:f>T1!$E$2:$E$4</c:f>
              <c:numCache>
                <c:formatCode>General</c:formatCode>
                <c:ptCount val="3"/>
                <c:pt idx="0">
                  <c:v>2.9540000000000002</c:v>
                </c:pt>
                <c:pt idx="2">
                  <c:v>3.2320000000000002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8778752"/>
        <c:axId val="38780288"/>
      </c:barChart>
      <c:catAx>
        <c:axId val="3877875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8780288"/>
        <c:crosses val="autoZero"/>
        <c:auto val="1"/>
        <c:lblAlgn val="ctr"/>
        <c:lblOffset val="100"/>
        <c:noMultiLvlLbl val="1"/>
      </c:catAx>
      <c:valAx>
        <c:axId val="38780288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877875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T1!$A$2:$A$8</c:f>
              <c:strCache>
                <c:ptCount val="7"/>
                <c:pt idx="0">
                  <c:v>Yhteisöllisyys yksikössämme</c:v>
                </c:pt>
                <c:pt idx="1">
                  <c:v>Oman työn sisältö ja osaaminen</c:v>
                </c:pt>
                <c:pt idx="2">
                  <c:v>Työolot</c:v>
                </c:pt>
                <c:pt idx="3">
                  <c:v>Lähiesimiestyö</c:v>
                </c:pt>
                <c:pt idx="4">
                  <c:v>Strateginen johtaminen,  Yliopistotaso (rehtoraatti, dekanaatti, hallinnon johto)</c:v>
                </c:pt>
                <c:pt idx="5">
                  <c:v>Strateginen johtaminen, t iedekunta / laitos / yksikkö</c:v>
                </c:pt>
                <c:pt idx="6">
                  <c:v>KESKIARVOT</c:v>
                </c:pt>
              </c:strCache>
            </c:strRef>
          </c:cat>
          <c:val>
            <c:numRef>
              <c:f>T1!$B$2:$B$8</c:f>
              <c:numCache>
                <c:formatCode>General</c:formatCode>
                <c:ptCount val="7"/>
                <c:pt idx="0">
                  <c:v>3.323</c:v>
                </c:pt>
                <c:pt idx="1">
                  <c:v>3.6619999999999999</c:v>
                </c:pt>
                <c:pt idx="2">
                  <c:v>3.3439999999999999</c:v>
                </c:pt>
                <c:pt idx="3">
                  <c:v>3.6469999999999998</c:v>
                </c:pt>
                <c:pt idx="4">
                  <c:v>2.6</c:v>
                </c:pt>
                <c:pt idx="5">
                  <c:v>3.33</c:v>
                </c:pt>
                <c:pt idx="6">
                  <c:v>3.3180000000000001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T1!$A$2:$A$8</c:f>
              <c:strCache>
                <c:ptCount val="7"/>
                <c:pt idx="0">
                  <c:v>Yhteisöllisyys yksikössämme</c:v>
                </c:pt>
                <c:pt idx="1">
                  <c:v>Oman työn sisältö ja osaaminen</c:v>
                </c:pt>
                <c:pt idx="2">
                  <c:v>Työolot</c:v>
                </c:pt>
                <c:pt idx="3">
                  <c:v>Lähiesimiestyö</c:v>
                </c:pt>
                <c:pt idx="4">
                  <c:v>Strateginen johtaminen,  Yliopistotaso (rehtoraatti, dekanaatti, hallinnon johto)</c:v>
                </c:pt>
                <c:pt idx="5">
                  <c:v>Strateginen johtaminen, t iedekunta / laitos / yksikkö</c:v>
                </c:pt>
                <c:pt idx="6">
                  <c:v>KESKIARVOT</c:v>
                </c:pt>
              </c:strCache>
            </c:strRef>
          </c:cat>
          <c:val>
            <c:numRef>
              <c:f>T1!$C$2:$C$8</c:f>
              <c:numCache>
                <c:formatCode>General</c:formatCode>
                <c:ptCount val="7"/>
                <c:pt idx="0">
                  <c:v>3.2749999999999999</c:v>
                </c:pt>
                <c:pt idx="1">
                  <c:v>3.7330000000000001</c:v>
                </c:pt>
                <c:pt idx="2">
                  <c:v>3.202</c:v>
                </c:pt>
                <c:pt idx="3">
                  <c:v>3.6539999999999999</c:v>
                </c:pt>
                <c:pt idx="4">
                  <c:v>2.4340000000000002</c:v>
                </c:pt>
                <c:pt idx="5">
                  <c:v>3.2170000000000001</c:v>
                </c:pt>
                <c:pt idx="6">
                  <c:v>3.2530000000000001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T1!$A$2:$A$8</c:f>
              <c:strCache>
                <c:ptCount val="7"/>
                <c:pt idx="0">
                  <c:v>Yhteisöllisyys yksikössämme</c:v>
                </c:pt>
                <c:pt idx="1">
                  <c:v>Oman työn sisältö ja osaaminen</c:v>
                </c:pt>
                <c:pt idx="2">
                  <c:v>Työolot</c:v>
                </c:pt>
                <c:pt idx="3">
                  <c:v>Lähiesimiestyö</c:v>
                </c:pt>
                <c:pt idx="4">
                  <c:v>Strateginen johtaminen,  Yliopistotaso (rehtoraatti, dekanaatti, hallinnon johto)</c:v>
                </c:pt>
                <c:pt idx="5">
                  <c:v>Strateginen johtaminen, t iedekunta / laitos / yksikkö</c:v>
                </c:pt>
                <c:pt idx="6">
                  <c:v>KESKIARVOT</c:v>
                </c:pt>
              </c:strCache>
            </c:strRef>
          </c:cat>
          <c:val>
            <c:numRef>
              <c:f>T1!$D$2:$D$8</c:f>
              <c:numCache>
                <c:formatCode>General</c:formatCode>
                <c:ptCount val="7"/>
                <c:pt idx="0">
                  <c:v>3.2290000000000001</c:v>
                </c:pt>
                <c:pt idx="1">
                  <c:v>3.5369999999999999</c:v>
                </c:pt>
                <c:pt idx="2">
                  <c:v>3.0739999999999998</c:v>
                </c:pt>
                <c:pt idx="3">
                  <c:v>3.6080000000000001</c:v>
                </c:pt>
                <c:pt idx="4">
                  <c:v>2.484</c:v>
                </c:pt>
                <c:pt idx="5">
                  <c:v>3.2349999999999999</c:v>
                </c:pt>
                <c:pt idx="6">
                  <c:v>3.194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T1!$A$2:$A$8</c:f>
              <c:strCache>
                <c:ptCount val="7"/>
                <c:pt idx="0">
                  <c:v>Yhteisöllisyys yksikössämme</c:v>
                </c:pt>
                <c:pt idx="1">
                  <c:v>Oman työn sisältö ja osaaminen</c:v>
                </c:pt>
                <c:pt idx="2">
                  <c:v>Työolot</c:v>
                </c:pt>
                <c:pt idx="3">
                  <c:v>Lähiesimiestyö</c:v>
                </c:pt>
                <c:pt idx="4">
                  <c:v>Strateginen johtaminen,  Yliopistotaso (rehtoraatti, dekanaatti, hallinnon johto)</c:v>
                </c:pt>
                <c:pt idx="5">
                  <c:v>Strateginen johtaminen, t iedekunta / laitos / yksikkö</c:v>
                </c:pt>
                <c:pt idx="6">
                  <c:v>KESKIARVOT</c:v>
                </c:pt>
              </c:strCache>
            </c:strRef>
          </c:cat>
          <c:val>
            <c:numRef>
              <c:f>T1!$E$2:$E$8</c:f>
              <c:numCache>
                <c:formatCode>General</c:formatCode>
                <c:ptCount val="7"/>
                <c:pt idx="0">
                  <c:v>3.1389999999999998</c:v>
                </c:pt>
                <c:pt idx="1">
                  <c:v>3.4780000000000002</c:v>
                </c:pt>
                <c:pt idx="2">
                  <c:v>2.9990000000000001</c:v>
                </c:pt>
                <c:pt idx="3">
                  <c:v>3.5339999999999998</c:v>
                </c:pt>
                <c:pt idx="4">
                  <c:v>2.3279999999999998</c:v>
                </c:pt>
                <c:pt idx="5">
                  <c:v>3.093</c:v>
                </c:pt>
                <c:pt idx="6">
                  <c:v>3.0950000000000002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43450752"/>
        <c:axId val="43452288"/>
      </c:barChart>
      <c:catAx>
        <c:axId val="4345075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2700000"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43452288"/>
        <c:crosses val="autoZero"/>
        <c:auto val="1"/>
        <c:lblAlgn val="ctr"/>
        <c:lblOffset val="100"/>
        <c:noMultiLvlLbl val="1"/>
      </c:catAx>
      <c:valAx>
        <c:axId val="43452288"/>
        <c:scaling>
          <c:orientation val="minMax"/>
          <c:max val="5"/>
          <c:min val="1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4345075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8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T1!$A$2:$A$8</c:f>
              <c:strCache>
                <c:ptCount val="7"/>
                <c:pt idx="0">
                  <c:v>Oman työn sisältö ja osaaminen</c:v>
                </c:pt>
                <c:pt idx="1">
                  <c:v>Lähiesimiestyö</c:v>
                </c:pt>
                <c:pt idx="2">
                  <c:v>Työolot</c:v>
                </c:pt>
                <c:pt idx="3">
                  <c:v>Strateginen johtaminen, t iedekunta / laitos / yksikkö</c:v>
                </c:pt>
                <c:pt idx="4">
                  <c:v>Yhteisöllisyys yksikössämme</c:v>
                </c:pt>
                <c:pt idx="5">
                  <c:v>Strateginen johtaminen,  Yliopistotaso (rehtoraatti, dekanaatti, hallinnon johto)</c:v>
                </c:pt>
                <c:pt idx="6">
                  <c:v>KESKIARVOT</c:v>
                </c:pt>
              </c:strCache>
            </c:strRef>
          </c:cat>
          <c:val>
            <c:numRef>
              <c:f>T1!$B$2:$B$8</c:f>
              <c:numCache>
                <c:formatCode>General</c:formatCode>
                <c:ptCount val="7"/>
                <c:pt idx="0">
                  <c:v>3.6619999999999999</c:v>
                </c:pt>
                <c:pt idx="1">
                  <c:v>3.6469999999999998</c:v>
                </c:pt>
                <c:pt idx="2">
                  <c:v>3.3439999999999999</c:v>
                </c:pt>
                <c:pt idx="3">
                  <c:v>3.33</c:v>
                </c:pt>
                <c:pt idx="4">
                  <c:v>3.323</c:v>
                </c:pt>
                <c:pt idx="5">
                  <c:v>2.6</c:v>
                </c:pt>
                <c:pt idx="6">
                  <c:v>3.3180000000000001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8693888"/>
        <c:axId val="43479808"/>
      </c:barChart>
      <c:catAx>
        <c:axId val="3869388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2700000"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43479808"/>
        <c:crosses val="autoZero"/>
        <c:auto val="1"/>
        <c:lblAlgn val="ctr"/>
        <c:lblOffset val="100"/>
        <c:noMultiLvlLbl val="1"/>
      </c:catAx>
      <c:valAx>
        <c:axId val="43479808"/>
        <c:scaling>
          <c:orientation val="minMax"/>
          <c:max val="5"/>
          <c:min val="1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869388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8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5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T1!$A$2:$A$8</c:f>
              <c:strCache>
                <c:ptCount val="7"/>
                <c:pt idx="0">
                  <c:v>Oman työn sisältö ja osaaminen</c:v>
                </c:pt>
                <c:pt idx="1">
                  <c:v>Lähiesimiestyö</c:v>
                </c:pt>
                <c:pt idx="2">
                  <c:v>Yhteisöllisyys yksikössämme</c:v>
                </c:pt>
                <c:pt idx="3">
                  <c:v>Strateginen johtaminen, t iedekunta / laitos / yksikkö</c:v>
                </c:pt>
                <c:pt idx="4">
                  <c:v>Työolot</c:v>
                </c:pt>
                <c:pt idx="5">
                  <c:v>Strateginen johtaminen,  Yliopistotaso (rehtoraatti, dekanaatti, hallinnon johto)</c:v>
                </c:pt>
                <c:pt idx="6">
                  <c:v>KESKIARVOT</c:v>
                </c:pt>
              </c:strCache>
            </c:strRef>
          </c:cat>
          <c:val>
            <c:numRef>
              <c:f>T1!$B$2:$B$8</c:f>
              <c:numCache>
                <c:formatCode>General</c:formatCode>
                <c:ptCount val="7"/>
                <c:pt idx="0">
                  <c:v>3.7330000000000001</c:v>
                </c:pt>
                <c:pt idx="1">
                  <c:v>3.6539999999999999</c:v>
                </c:pt>
                <c:pt idx="2">
                  <c:v>3.2749999999999999</c:v>
                </c:pt>
                <c:pt idx="3">
                  <c:v>3.2170000000000001</c:v>
                </c:pt>
                <c:pt idx="4">
                  <c:v>3.202</c:v>
                </c:pt>
                <c:pt idx="5">
                  <c:v>2.4340000000000002</c:v>
                </c:pt>
                <c:pt idx="6">
                  <c:v>3.2530000000000001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43603840"/>
        <c:axId val="43605376"/>
      </c:barChart>
      <c:catAx>
        <c:axId val="4360384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2700000"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43605376"/>
        <c:crosses val="autoZero"/>
        <c:auto val="1"/>
        <c:lblAlgn val="ctr"/>
        <c:lblOffset val="100"/>
        <c:noMultiLvlLbl val="1"/>
      </c:catAx>
      <c:valAx>
        <c:axId val="43605376"/>
        <c:scaling>
          <c:orientation val="minMax"/>
          <c:max val="5"/>
          <c:min val="1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4360384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8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5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 Yliopistojen työhyvinvointikysely 2011 - Oulun yliopisto_26.9.2011 (Kaikki vastaajat)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T1!$A$2:$A$8</c:f>
              <c:strCache>
                <c:ptCount val="7"/>
                <c:pt idx="0">
                  <c:v>Lähiesimiestyö</c:v>
                </c:pt>
                <c:pt idx="1">
                  <c:v>Oman työn sisältö ja osaaminen</c:v>
                </c:pt>
                <c:pt idx="2">
                  <c:v>Strateginen johtaminen, t iedekunta / laitos / yksikkö</c:v>
                </c:pt>
                <c:pt idx="3">
                  <c:v>Yhteisöllisyys yksikössämme</c:v>
                </c:pt>
                <c:pt idx="4">
                  <c:v>Työolot</c:v>
                </c:pt>
                <c:pt idx="5">
                  <c:v>Strateginen johtaminen,  Yliopistotaso (rehtoraatti, dekanaatti, hallinnon johto)</c:v>
                </c:pt>
                <c:pt idx="6">
                  <c:v>KESKIARVOT</c:v>
                </c:pt>
              </c:strCache>
            </c:strRef>
          </c:cat>
          <c:val>
            <c:numRef>
              <c:f>T1!$B$2:$B$8</c:f>
              <c:numCache>
                <c:formatCode>General</c:formatCode>
                <c:ptCount val="7"/>
                <c:pt idx="0">
                  <c:v>3.6080000000000001</c:v>
                </c:pt>
                <c:pt idx="1">
                  <c:v>3.5369999999999999</c:v>
                </c:pt>
                <c:pt idx="2">
                  <c:v>3.2349999999999999</c:v>
                </c:pt>
                <c:pt idx="3">
                  <c:v>3.2290000000000001</c:v>
                </c:pt>
                <c:pt idx="4">
                  <c:v>3.0739999999999998</c:v>
                </c:pt>
                <c:pt idx="5">
                  <c:v>2.484</c:v>
                </c:pt>
                <c:pt idx="6">
                  <c:v>3.194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43651840"/>
        <c:axId val="43653376"/>
      </c:barChart>
      <c:catAx>
        <c:axId val="4365184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2700000"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43653376"/>
        <c:crosses val="autoZero"/>
        <c:auto val="1"/>
        <c:lblAlgn val="ctr"/>
        <c:lblOffset val="100"/>
        <c:noMultiLvlLbl val="1"/>
      </c:catAx>
      <c:valAx>
        <c:axId val="43653376"/>
        <c:scaling>
          <c:orientation val="minMax"/>
          <c:max val="5"/>
          <c:min val="1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4365184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8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5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 Yliopistojen työhyvinvointikysely 2011 - Oulun yliopisto_26.9.2011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T1!$A$2:$A$8</c:f>
              <c:strCache>
                <c:ptCount val="7"/>
                <c:pt idx="0">
                  <c:v>Lähiesimiestyö</c:v>
                </c:pt>
                <c:pt idx="1">
                  <c:v>Oman työn sisältö ja osaaminen</c:v>
                </c:pt>
                <c:pt idx="2">
                  <c:v>Yhteisöllisyys yksikössämme</c:v>
                </c:pt>
                <c:pt idx="3">
                  <c:v>Strateginen johtaminen, t iedekunta / laitos / yksikkö</c:v>
                </c:pt>
                <c:pt idx="4">
                  <c:v>Työolot</c:v>
                </c:pt>
                <c:pt idx="5">
                  <c:v>Strateginen johtaminen,  Yliopistotaso (rehtoraatti, dekanaatti, hallinnon johto)</c:v>
                </c:pt>
                <c:pt idx="6">
                  <c:v>KESKIARVOT</c:v>
                </c:pt>
              </c:strCache>
            </c:strRef>
          </c:cat>
          <c:val>
            <c:numRef>
              <c:f>T1!$B$2:$B$8</c:f>
              <c:numCache>
                <c:formatCode>General</c:formatCode>
                <c:ptCount val="7"/>
                <c:pt idx="0">
                  <c:v>3.5339999999999998</c:v>
                </c:pt>
                <c:pt idx="1">
                  <c:v>3.4780000000000002</c:v>
                </c:pt>
                <c:pt idx="2">
                  <c:v>3.1389999999999998</c:v>
                </c:pt>
                <c:pt idx="3">
                  <c:v>3.093</c:v>
                </c:pt>
                <c:pt idx="4">
                  <c:v>2.9990000000000001</c:v>
                </c:pt>
                <c:pt idx="5">
                  <c:v>2.3279999999999998</c:v>
                </c:pt>
                <c:pt idx="6">
                  <c:v>3.0950000000000002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43666816"/>
        <c:axId val="43693184"/>
      </c:barChart>
      <c:catAx>
        <c:axId val="4366681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2700000"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43693184"/>
        <c:crosses val="autoZero"/>
        <c:auto val="1"/>
        <c:lblAlgn val="ctr"/>
        <c:lblOffset val="100"/>
        <c:noMultiLvlLbl val="1"/>
      </c:catAx>
      <c:valAx>
        <c:axId val="43693184"/>
        <c:scaling>
          <c:orientation val="minMax"/>
          <c:max val="5"/>
          <c:min val="1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4366681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8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3.278, Hajonta: 1.114) (Vastauksia: 1471)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0.19</c:v>
                </c:pt>
                <c:pt idx="2">
                  <c:v>0.26</c:v>
                </c:pt>
                <c:pt idx="3">
                  <c:v>0.35</c:v>
                </c:pt>
                <c:pt idx="4">
                  <c:v>0.12</c:v>
                </c:pt>
                <c:pt idx="5">
                  <c:v>0.02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3.192, Hajonta: 1.153) (Vastauksia: 259)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0.24</c:v>
                </c:pt>
                <c:pt idx="2">
                  <c:v>0.22</c:v>
                </c:pt>
                <c:pt idx="3">
                  <c:v>0.32</c:v>
                </c:pt>
                <c:pt idx="4">
                  <c:v>0.12</c:v>
                </c:pt>
                <c:pt idx="5">
                  <c:v>0.02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3.234, Hajonta: 1.055) (Vastauksia: 1246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0.06</c:v>
                </c:pt>
                <c:pt idx="1">
                  <c:v>0.17</c:v>
                </c:pt>
                <c:pt idx="2">
                  <c:v>0.28999999999999998</c:v>
                </c:pt>
                <c:pt idx="3">
                  <c:v>0.3</c:v>
                </c:pt>
                <c:pt idx="4">
                  <c:v>0.09</c:v>
                </c:pt>
                <c:pt idx="5">
                  <c:v>0.1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3.19, Hajonta: 1.046) (Vastauksia: 209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0.04</c:v>
                </c:pt>
                <c:pt idx="1">
                  <c:v>0.2</c:v>
                </c:pt>
                <c:pt idx="2">
                  <c:v>0.28999999999999998</c:v>
                </c:pt>
                <c:pt idx="3">
                  <c:v>0.25</c:v>
                </c:pt>
                <c:pt idx="4">
                  <c:v>0.1</c:v>
                </c:pt>
                <c:pt idx="5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3565312"/>
        <c:axId val="33579392"/>
      </c:barChart>
      <c:catAx>
        <c:axId val="3356531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3579392"/>
        <c:crosses val="autoZero"/>
        <c:auto val="1"/>
        <c:lblAlgn val="ctr"/>
        <c:lblOffset val="100"/>
        <c:noMultiLvlLbl val="1"/>
      </c:catAx>
      <c:valAx>
        <c:axId val="33579392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3565312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3.2, Hajonta: 1.123) (Vastauksia: 1478)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0.08</c:v>
                </c:pt>
                <c:pt idx="1">
                  <c:v>0.17</c:v>
                </c:pt>
                <c:pt idx="2">
                  <c:v>0.26</c:v>
                </c:pt>
                <c:pt idx="3">
                  <c:v>0.32</c:v>
                </c:pt>
                <c:pt idx="4">
                  <c:v>0.1</c:v>
                </c:pt>
                <c:pt idx="5">
                  <c:v>0.08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3.266, Hajonta: 1.121)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0.06</c:v>
                </c:pt>
                <c:pt idx="1">
                  <c:v>0.17</c:v>
                </c:pt>
                <c:pt idx="2">
                  <c:v>0.26</c:v>
                </c:pt>
                <c:pt idx="3">
                  <c:v>0.27</c:v>
                </c:pt>
                <c:pt idx="4">
                  <c:v>0.13</c:v>
                </c:pt>
                <c:pt idx="5">
                  <c:v>0.11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3.064, Hajonta: 1.114) (Vastauksia: 1237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0.08</c:v>
                </c:pt>
                <c:pt idx="1">
                  <c:v>0.15</c:v>
                </c:pt>
                <c:pt idx="2">
                  <c:v>0.27</c:v>
                </c:pt>
                <c:pt idx="3">
                  <c:v>0.23</c:v>
                </c:pt>
                <c:pt idx="4">
                  <c:v>7.0000000000000007E-2</c:v>
                </c:pt>
                <c:pt idx="5">
                  <c:v>0.19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3.028, Hajonta: 1.156) (Vastauksia: 207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0.09</c:v>
                </c:pt>
                <c:pt idx="1">
                  <c:v>0.12</c:v>
                </c:pt>
                <c:pt idx="2">
                  <c:v>0.25</c:v>
                </c:pt>
                <c:pt idx="3">
                  <c:v>0.16</c:v>
                </c:pt>
                <c:pt idx="4">
                  <c:v>7.0000000000000007E-2</c:v>
                </c:pt>
                <c:pt idx="5">
                  <c:v>0.31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4153600"/>
        <c:axId val="34155136"/>
      </c:barChart>
      <c:catAx>
        <c:axId val="3415360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4155136"/>
        <c:crosses val="autoZero"/>
        <c:auto val="1"/>
        <c:lblAlgn val="ctr"/>
        <c:lblOffset val="100"/>
        <c:noMultiLvlLbl val="1"/>
      </c:catAx>
      <c:valAx>
        <c:axId val="34155136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4153600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5.9976791095557494E-2"/>
          <c:y val="0.73784724633460652"/>
          <c:w val="0.880046417808885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3.386, Hajonta: 1.233) (Vastauksia: 1476)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0.09</c:v>
                </c:pt>
                <c:pt idx="1">
                  <c:v>0.15</c:v>
                </c:pt>
                <c:pt idx="2">
                  <c:v>0.21</c:v>
                </c:pt>
                <c:pt idx="3">
                  <c:v>0.31</c:v>
                </c:pt>
                <c:pt idx="4">
                  <c:v>0.19</c:v>
                </c:pt>
                <c:pt idx="5">
                  <c:v>0.04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3.389, Hajonta: 1.278)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</c:v>
                </c:pt>
                <c:pt idx="1">
                  <c:v>0.18</c:v>
                </c:pt>
                <c:pt idx="2">
                  <c:v>0.14000000000000001</c:v>
                </c:pt>
                <c:pt idx="3">
                  <c:v>0.34</c:v>
                </c:pt>
                <c:pt idx="4">
                  <c:v>0.2</c:v>
                </c:pt>
                <c:pt idx="5">
                  <c:v>0.04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0.0, Hajonta: 0.0) (Vastauksia: 0 / 0 (0%))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0.0, Hajonta: 0.0) (Vastauksia: 0 / 0 (0%))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3913472"/>
        <c:axId val="33919360"/>
      </c:barChart>
      <c:catAx>
        <c:axId val="3391347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3919360"/>
        <c:crosses val="autoZero"/>
        <c:auto val="1"/>
        <c:lblAlgn val="ctr"/>
        <c:lblOffset val="100"/>
        <c:noMultiLvlLbl val="1"/>
      </c:catAx>
      <c:valAx>
        <c:axId val="33919360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3913472"/>
        <c:crosses val="autoZero"/>
        <c:crossBetween val="between"/>
        <c:majorUnit val="0.2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2.0231359968892779E-2"/>
          <c:y val="0.90213640080196222"/>
          <c:w val="0.87311740546320604"/>
          <c:h val="8.6483798344552595E-2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(Kaikki vastaajat) (KA: 4.249, Hajonta: 0.824) (Vastauksia: 1480)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0.01</c:v>
                </c:pt>
                <c:pt idx="1">
                  <c:v>0.03</c:v>
                </c:pt>
                <c:pt idx="2">
                  <c:v>0.12</c:v>
                </c:pt>
                <c:pt idx="3">
                  <c:v>0.4</c:v>
                </c:pt>
                <c:pt idx="4">
                  <c:v>0.45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4.289, Hajonta: 0.852)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0.01</c:v>
                </c:pt>
                <c:pt idx="1">
                  <c:v>0.03</c:v>
                </c:pt>
                <c:pt idx="2">
                  <c:v>0.11</c:v>
                </c:pt>
                <c:pt idx="3">
                  <c:v>0.37</c:v>
                </c:pt>
                <c:pt idx="4">
                  <c:v>0.49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 Yliopistojen työhyvinvointikysely 2011 - Oulun yliopisto_26.9.2011 (Kaikki vastaajat) (KA: 4.064, Hajonta: 0.894) (Vastauksia: 1246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0.01</c:v>
                </c:pt>
                <c:pt idx="1">
                  <c:v>0.05</c:v>
                </c:pt>
                <c:pt idx="2">
                  <c:v>0.15</c:v>
                </c:pt>
                <c:pt idx="3">
                  <c:v>0.44</c:v>
                </c:pt>
                <c:pt idx="4">
                  <c:v>0.35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 Yliopistojen työhyvinvointikysely 2011 - Oulun yliopisto_26.9.2011 (Luonnontieteellinen tiedekunta ) (KA: 4.034, Hajonta: 0.95) (Vastauksia: 209 / 0 (0%))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0.01</c:v>
                </c:pt>
                <c:pt idx="1">
                  <c:v>7.0000000000000007E-2</c:v>
                </c:pt>
                <c:pt idx="2">
                  <c:v>0.14000000000000001</c:v>
                </c:pt>
                <c:pt idx="3">
                  <c:v>0.42</c:v>
                </c:pt>
                <c:pt idx="4">
                  <c:v>0.35</c:v>
                </c:pt>
                <c:pt idx="5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1281152"/>
        <c:axId val="31283456"/>
      </c:barChart>
      <c:catAx>
        <c:axId val="3128115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1283456"/>
        <c:crosses val="autoZero"/>
        <c:auto val="1"/>
        <c:lblAlgn val="ctr"/>
        <c:lblOffset val="100"/>
        <c:noMultiLvlLbl val="1"/>
      </c:catAx>
      <c:valAx>
        <c:axId val="31283456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1281152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"/>
          <c:y val="0.72362249526775013"/>
          <c:w val="0.88004641780888504"/>
          <c:h val="0.2621527536653935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B59B259-99CE-4BDA-8910-9063C5C69A03}" type="datetimeFigureOut">
              <a:rPr lang="fi-FI"/>
              <a:pPr>
                <a:defRPr/>
              </a:pPr>
              <a:t>22.11.2013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3C845D8-9646-4660-B904-22E76C16240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147113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7929D2E-48E9-451A-9116-D3C20B5467D8}" type="datetimeFigureOut">
              <a:rPr lang="fi-FI"/>
              <a:pPr>
                <a:defRPr/>
              </a:pPr>
              <a:t>22.11.2013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2ED368E-8816-4E15-A29D-3D66094BAB9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285314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717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06" b="22906"/>
          <a:stretch>
            <a:fillRect/>
          </a:stretch>
        </p:blipFill>
        <p:spPr bwMode="auto">
          <a:xfrm>
            <a:off x="95250" y="1509713"/>
            <a:ext cx="8972550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01968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59B6B-9404-45B8-9102-A0551951F5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6" name="Footer Placeholder 101"/>
          <p:cNvSpPr>
            <a:spLocks noGrp="1"/>
          </p:cNvSpPr>
          <p:nvPr>
            <p:ph type="ftr" sz="quarter" idx="16"/>
          </p:nvPr>
        </p:nvSpPr>
        <p:spPr>
          <a:xfrm>
            <a:off x="303213" y="6343650"/>
            <a:ext cx="7346950" cy="365125"/>
          </a:xfrm>
        </p:spPr>
        <p:txBody>
          <a:bodyPr/>
          <a:lstStyle>
            <a:lvl1pPr algn="l"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7" name="Date Placeholder 8"/>
          <p:cNvSpPr>
            <a:spLocks noGrp="1"/>
          </p:cNvSpPr>
          <p:nvPr>
            <p:ph type="dt" sz="half" idx="17"/>
          </p:nvPr>
        </p:nvSpPr>
        <p:spPr>
          <a:xfrm>
            <a:off x="7788275" y="6343650"/>
            <a:ext cx="1071563" cy="365125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fld id="{84AD54A7-9CFF-4821-9007-44D56F55E896}" type="datetime1">
              <a:rPr lang="fi-FI"/>
              <a:pPr>
                <a:defRPr/>
              </a:pPr>
              <a:t>22.11.2013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4312675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22.11.2013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457200" y="3780000"/>
            <a:ext cx="8229600" cy="1143000"/>
          </a:xfrm>
        </p:spPr>
        <p:txBody>
          <a:bodyPr/>
          <a:lstStyle>
            <a:lvl1pPr>
              <a:defRPr baseline="0"/>
            </a:lvl1pPr>
          </a:lstStyle>
          <a:p>
            <a:endParaRPr lang="fi-FI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5013176"/>
            <a:ext cx="8229600" cy="720725"/>
          </a:xfrm>
        </p:spPr>
        <p:txBody>
          <a:bodyPr/>
          <a:lstStyle>
            <a:lvl1pPr marL="0" indent="0" algn="r">
              <a:buNone/>
              <a:defRPr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8142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Placeholder 4"/>
          <p:cNvSpPr>
            <a:spLocks noGrp="1"/>
          </p:cNvSpPr>
          <p:nvPr>
            <p:ph type="title"/>
          </p:nvPr>
        </p:nvSpPr>
        <p:spPr>
          <a:xfrm>
            <a:off x="298449" y="282575"/>
            <a:ext cx="8583536" cy="1143000"/>
          </a:xfrm>
          <a:prstGeom prst="rect">
            <a:avLst/>
          </a:prstGeom>
        </p:spPr>
        <p:txBody>
          <a:bodyPr/>
          <a:lstStyle>
            <a:lvl1pPr>
              <a:defRPr sz="3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23" name="Content Placeholder 22"/>
          <p:cNvSpPr>
            <a:spLocks noGrp="1"/>
          </p:cNvSpPr>
          <p:nvPr>
            <p:ph sz="quarter" idx="13"/>
          </p:nvPr>
        </p:nvSpPr>
        <p:spPr>
          <a:xfrm>
            <a:off x="298449" y="1511300"/>
            <a:ext cx="8589964" cy="4318000"/>
          </a:xfrm>
        </p:spPr>
        <p:txBody>
          <a:bodyPr/>
          <a:lstStyle>
            <a:lvl1pPr indent="-180000">
              <a:defRPr/>
            </a:lvl1pPr>
            <a:lvl2pPr indent="-180000">
              <a:defRPr/>
            </a:lvl2pPr>
            <a:lvl3pPr indent="-180000">
              <a:defRPr/>
            </a:lvl3pPr>
            <a:lvl4pPr indent="-180000">
              <a:defRPr/>
            </a:lvl4pPr>
            <a:lvl5pPr indent="-180000">
              <a:defRPr/>
            </a:lvl5pPr>
          </a:lstStyle>
          <a:p>
            <a:pPr lvl="0"/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text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styles</a:t>
            </a:r>
            <a:endParaRPr lang="fi-FI" noProof="0" dirty="0" smtClean="0"/>
          </a:p>
          <a:p>
            <a:pPr lvl="1"/>
            <a:r>
              <a:rPr lang="fi-FI" noProof="0" dirty="0" smtClean="0"/>
              <a:t>Second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2"/>
            <a:r>
              <a:rPr lang="fi-FI" noProof="0" dirty="0" smtClean="0"/>
              <a:t>Third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3"/>
            <a:r>
              <a:rPr lang="fi-FI" noProof="0" dirty="0" err="1" smtClean="0"/>
              <a:t>Fourth</a:t>
            </a:r>
            <a:r>
              <a:rPr lang="fi-FI" noProof="0" dirty="0" smtClean="0"/>
              <a:t>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4"/>
            <a:r>
              <a:rPr lang="fi-FI" noProof="0" dirty="0" err="1" smtClean="0"/>
              <a:t>Fifth</a:t>
            </a:r>
            <a:r>
              <a:rPr lang="fi-FI" noProof="0" dirty="0" smtClean="0"/>
              <a:t> </a:t>
            </a:r>
            <a:r>
              <a:rPr lang="fi-FI" noProof="0" dirty="0" err="1" smtClean="0"/>
              <a:t>level</a:t>
            </a:r>
            <a:endParaRPr lang="fi-FI" noProof="0" dirty="0"/>
          </a:p>
        </p:txBody>
      </p:sp>
      <p:sp>
        <p:nvSpPr>
          <p:cNvPr id="4" name="Date Placeholder 10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4EF16-CCCC-4141-9646-F0BD25A3B5A7}" type="datetime1">
              <a:rPr lang="fi-FI"/>
              <a:pPr>
                <a:defRPr/>
              </a:pPr>
              <a:t>22.11.2013</a:t>
            </a:fld>
            <a:endParaRPr lang="fi-FI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329C0-A9E3-4D23-B14C-C6E48C439D4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2786191"/>
      </p:ext>
    </p:extLst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22.11.2013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on paikkamerkki 1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fi-FI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3059999"/>
            <a:ext cx="8229600" cy="1620000"/>
          </a:xfrm>
        </p:spPr>
        <p:txBody>
          <a:bodyPr/>
          <a:lstStyle/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6833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Placeholder 4"/>
          <p:cNvSpPr>
            <a:spLocks noGrp="1"/>
          </p:cNvSpPr>
          <p:nvPr>
            <p:ph type="title"/>
          </p:nvPr>
        </p:nvSpPr>
        <p:spPr>
          <a:xfrm>
            <a:off x="298449" y="282575"/>
            <a:ext cx="8583536" cy="1143000"/>
          </a:xfrm>
          <a:prstGeom prst="rect">
            <a:avLst/>
          </a:prstGeom>
        </p:spPr>
        <p:txBody>
          <a:bodyPr/>
          <a:lstStyle>
            <a:lvl1pPr>
              <a:defRPr sz="3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23" name="Content Placeholder 22"/>
          <p:cNvSpPr>
            <a:spLocks noGrp="1"/>
          </p:cNvSpPr>
          <p:nvPr>
            <p:ph sz="quarter" idx="13"/>
          </p:nvPr>
        </p:nvSpPr>
        <p:spPr>
          <a:xfrm>
            <a:off x="298449" y="1511300"/>
            <a:ext cx="8589964" cy="431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  <p:sp>
        <p:nvSpPr>
          <p:cNvPr id="4" name="Date Placeholder 10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F1425-85B0-485A-A6F4-CD847833F93E}" type="datetime1">
              <a:rPr lang="fi-FI"/>
              <a:pPr>
                <a:defRPr/>
              </a:pPr>
              <a:t>22.11.2013</a:t>
            </a:fld>
            <a:endParaRPr lang="fi-FI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941A9-B04C-4CD7-B5F8-F92A9678BB91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22065947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 bwMode="gray">
          <a:xfrm>
            <a:off x="95250" y="1509714"/>
            <a:ext cx="8972550" cy="32403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fi-FI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01968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5C20E-AA8F-47BD-9B38-3AACB0357100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6" name="Footer Placeholder 101"/>
          <p:cNvSpPr>
            <a:spLocks noGrp="1"/>
          </p:cNvSpPr>
          <p:nvPr>
            <p:ph type="ftr" sz="quarter" idx="16"/>
          </p:nvPr>
        </p:nvSpPr>
        <p:spPr>
          <a:xfrm>
            <a:off x="303213" y="6343650"/>
            <a:ext cx="7346950" cy="365125"/>
          </a:xfrm>
        </p:spPr>
        <p:txBody>
          <a:bodyPr/>
          <a:lstStyle>
            <a:lvl1pPr algn="l"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7" name="Date Placeholder 8"/>
          <p:cNvSpPr>
            <a:spLocks noGrp="1"/>
          </p:cNvSpPr>
          <p:nvPr>
            <p:ph type="dt" sz="half" idx="17"/>
          </p:nvPr>
        </p:nvSpPr>
        <p:spPr>
          <a:xfrm>
            <a:off x="7788275" y="6343650"/>
            <a:ext cx="1071563" cy="365125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fld id="{454DE732-E989-4819-900B-B798805B27DE}" type="datetime1">
              <a:rPr lang="fi-FI"/>
              <a:pPr>
                <a:defRPr/>
              </a:pPr>
              <a:t>22.11.2013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29304599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22.11.2013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on paikkamerkki 1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3059999"/>
            <a:ext cx="8229600" cy="162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42166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22.11.2013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7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Kaavion paikkamerkki 9"/>
          <p:cNvSpPr>
            <a:spLocks noGrp="1"/>
          </p:cNvSpPr>
          <p:nvPr>
            <p:ph type="chart" sz="quarter" idx="14"/>
          </p:nvPr>
        </p:nvSpPr>
        <p:spPr>
          <a:xfrm>
            <a:off x="457200" y="1773238"/>
            <a:ext cx="8229600" cy="44640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icon to add chart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7649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22.11.2013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457200" y="3780000"/>
            <a:ext cx="8229600" cy="1143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5013176"/>
            <a:ext cx="8229600" cy="720725"/>
          </a:xfrm>
        </p:spPr>
        <p:txBody>
          <a:bodyPr/>
          <a:lstStyle>
            <a:lvl1pPr marL="0" indent="0" algn="r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8142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717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06" b="22906"/>
          <a:stretch>
            <a:fillRect/>
          </a:stretch>
        </p:blipFill>
        <p:spPr bwMode="auto">
          <a:xfrm>
            <a:off x="95250" y="1511300"/>
            <a:ext cx="8972550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901968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0859A-82BB-420F-AD05-3B967895F70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Footer Placeholder 101"/>
          <p:cNvSpPr>
            <a:spLocks noGrp="1"/>
          </p:cNvSpPr>
          <p:nvPr>
            <p:ph type="ftr" sz="quarter" idx="16"/>
          </p:nvPr>
        </p:nvSpPr>
        <p:spPr>
          <a:xfrm>
            <a:off x="303213" y="6343650"/>
            <a:ext cx="7346950" cy="365125"/>
          </a:xfrm>
        </p:spPr>
        <p:txBody>
          <a:bodyPr/>
          <a:lstStyle>
            <a:lvl1pPr algn="l"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8" name="Date Placeholder 8"/>
          <p:cNvSpPr>
            <a:spLocks noGrp="1"/>
          </p:cNvSpPr>
          <p:nvPr>
            <p:ph type="dt" sz="half" idx="17"/>
          </p:nvPr>
        </p:nvSpPr>
        <p:spPr>
          <a:xfrm>
            <a:off x="7788275" y="6343650"/>
            <a:ext cx="1071563" cy="365125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fld id="{D62F77A3-9AA7-4A94-BC56-3E33E848E3F0}" type="datetime1">
              <a:rPr lang="fi-FI"/>
              <a:pPr>
                <a:defRPr/>
              </a:pPr>
              <a:t>22.11.2013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0667410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0"/>
          </p:nvPr>
        </p:nvSpPr>
        <p:spPr bwMode="gray">
          <a:xfrm>
            <a:off x="95250" y="1509714"/>
            <a:ext cx="8972550" cy="32403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lvl="0"/>
            <a:endParaRPr lang="fi-FI" noProof="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901967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0B64A-CBB4-4707-B818-038996E7F972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Footer Placeholder 101"/>
          <p:cNvSpPr>
            <a:spLocks noGrp="1"/>
          </p:cNvSpPr>
          <p:nvPr>
            <p:ph type="ftr" sz="quarter" idx="16"/>
          </p:nvPr>
        </p:nvSpPr>
        <p:spPr>
          <a:xfrm>
            <a:off x="303213" y="6343650"/>
            <a:ext cx="7346950" cy="365125"/>
          </a:xfrm>
        </p:spPr>
        <p:txBody>
          <a:bodyPr/>
          <a:lstStyle>
            <a:lvl1pPr algn="l"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8" name="Date Placeholder 8"/>
          <p:cNvSpPr>
            <a:spLocks noGrp="1"/>
          </p:cNvSpPr>
          <p:nvPr>
            <p:ph type="dt" sz="half" idx="17"/>
          </p:nvPr>
        </p:nvSpPr>
        <p:spPr>
          <a:xfrm>
            <a:off x="7788275" y="6343650"/>
            <a:ext cx="1071563" cy="365125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fld id="{77794BFC-48C9-4CBE-8D0D-9245FEC48FA4}" type="datetime1">
              <a:rPr lang="fi-FI"/>
              <a:pPr>
                <a:defRPr/>
              </a:pPr>
              <a:t>22.11.2013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2766318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22.11.2013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on paikkamerkki 1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fi-FI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3059999"/>
            <a:ext cx="8229600" cy="1620000"/>
          </a:xfrm>
        </p:spPr>
        <p:txBody>
          <a:bodyPr/>
          <a:lstStyle/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42166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22.11.2013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7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sp>
        <p:nvSpPr>
          <p:cNvPr id="8" name="Kaavion paikkamerkki 9"/>
          <p:cNvSpPr>
            <a:spLocks noGrp="1"/>
          </p:cNvSpPr>
          <p:nvPr>
            <p:ph type="chart" sz="quarter" idx="14"/>
          </p:nvPr>
        </p:nvSpPr>
        <p:spPr>
          <a:xfrm>
            <a:off x="457200" y="1773238"/>
            <a:ext cx="8229600" cy="446405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7649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7" name="Rectangle 48"/>
          <p:cNvSpPr>
            <a:spLocks noChangeArrowheads="1"/>
          </p:cNvSpPr>
          <p:nvPr/>
        </p:nvSpPr>
        <p:spPr bwMode="auto">
          <a:xfrm>
            <a:off x="-295275" y="85725"/>
            <a:ext cx="8975725" cy="668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8" name="Rectangle 50"/>
          <p:cNvSpPr>
            <a:spLocks noChangeArrowheads="1"/>
          </p:cNvSpPr>
          <p:nvPr/>
        </p:nvSpPr>
        <p:spPr bwMode="ltGray">
          <a:xfrm>
            <a:off x="89789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9" name="Rectangle 51"/>
          <p:cNvSpPr>
            <a:spLocks noChangeArrowheads="1"/>
          </p:cNvSpPr>
          <p:nvPr/>
        </p:nvSpPr>
        <p:spPr bwMode="ltGray">
          <a:xfrm>
            <a:off x="8885238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ltGray">
          <a:xfrm>
            <a:off x="8701088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1" name="Rectangle 53"/>
          <p:cNvSpPr>
            <a:spLocks noChangeArrowheads="1"/>
          </p:cNvSpPr>
          <p:nvPr/>
        </p:nvSpPr>
        <p:spPr bwMode="ltGray">
          <a:xfrm>
            <a:off x="842327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ltGray">
          <a:xfrm>
            <a:off x="8329613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3" name="Rectangle 55"/>
          <p:cNvSpPr>
            <a:spLocks noChangeArrowheads="1"/>
          </p:cNvSpPr>
          <p:nvPr/>
        </p:nvSpPr>
        <p:spPr bwMode="ltGray">
          <a:xfrm>
            <a:off x="8235950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ltGray">
          <a:xfrm>
            <a:off x="8145463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5" name="Rectangle 57"/>
          <p:cNvSpPr>
            <a:spLocks noChangeArrowheads="1"/>
          </p:cNvSpPr>
          <p:nvPr/>
        </p:nvSpPr>
        <p:spPr bwMode="ltGray">
          <a:xfrm>
            <a:off x="7961313" y="1419225"/>
            <a:ext cx="92075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ltGray">
          <a:xfrm>
            <a:off x="7867650" y="1419225"/>
            <a:ext cx="93663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7" name="Rectangle 59"/>
          <p:cNvSpPr>
            <a:spLocks noChangeArrowheads="1"/>
          </p:cNvSpPr>
          <p:nvPr/>
        </p:nvSpPr>
        <p:spPr bwMode="ltGray">
          <a:xfrm>
            <a:off x="7775575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ltGray">
          <a:xfrm>
            <a:off x="759142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9" name="Rectangle 61"/>
          <p:cNvSpPr>
            <a:spLocks noChangeArrowheads="1"/>
          </p:cNvSpPr>
          <p:nvPr/>
        </p:nvSpPr>
        <p:spPr bwMode="ltGray">
          <a:xfrm>
            <a:off x="74993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ltGray">
          <a:xfrm>
            <a:off x="74056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1" name="Rectangle 63"/>
          <p:cNvSpPr>
            <a:spLocks noChangeArrowheads="1"/>
          </p:cNvSpPr>
          <p:nvPr/>
        </p:nvSpPr>
        <p:spPr bwMode="ltGray">
          <a:xfrm>
            <a:off x="72199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ltGray">
          <a:xfrm>
            <a:off x="71262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3" name="Rectangle 65"/>
          <p:cNvSpPr>
            <a:spLocks noChangeArrowheads="1"/>
          </p:cNvSpPr>
          <p:nvPr/>
        </p:nvSpPr>
        <p:spPr bwMode="ltGray">
          <a:xfrm>
            <a:off x="70358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ltGray">
          <a:xfrm>
            <a:off x="6850063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4"/>
          </p:nvPr>
        </p:nvSpPr>
        <p:spPr>
          <a:xfrm>
            <a:off x="8183563" y="282575"/>
            <a:ext cx="6985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bg2"/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425A0E08-D782-4813-B1C4-4F0C6A2D9B9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grpSp>
        <p:nvGrpSpPr>
          <p:cNvPr id="1046" name="Group 2"/>
          <p:cNvGrpSpPr>
            <a:grpSpLocks/>
          </p:cNvGrpSpPr>
          <p:nvPr/>
        </p:nvGrpSpPr>
        <p:grpSpPr bwMode="auto">
          <a:xfrm>
            <a:off x="3692525" y="382588"/>
            <a:ext cx="1771650" cy="771525"/>
            <a:chOff x="3692160" y="382588"/>
            <a:chExt cx="1772379" cy="771001"/>
          </a:xfrm>
        </p:grpSpPr>
        <p:sp>
          <p:nvSpPr>
            <p:cNvPr id="1051" name="Rectangle 171"/>
            <p:cNvSpPr>
              <a:spLocks noChangeArrowheads="1"/>
            </p:cNvSpPr>
            <p:nvPr/>
          </p:nvSpPr>
          <p:spPr bwMode="gray">
            <a:xfrm>
              <a:off x="4378595" y="382588"/>
              <a:ext cx="399508" cy="38649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2" name="Freeform 172"/>
            <p:cNvSpPr>
              <a:spLocks noEditPoints="1"/>
            </p:cNvSpPr>
            <p:nvPr/>
          </p:nvSpPr>
          <p:spPr bwMode="gray">
            <a:xfrm>
              <a:off x="4378595" y="382588"/>
              <a:ext cx="399508" cy="386497"/>
            </a:xfrm>
            <a:custGeom>
              <a:avLst/>
              <a:gdLst>
                <a:gd name="T0" fmla="*/ 285 w 401"/>
                <a:gd name="T1" fmla="*/ 388 h 388"/>
                <a:gd name="T2" fmla="*/ 297 w 401"/>
                <a:gd name="T3" fmla="*/ 324 h 388"/>
                <a:gd name="T4" fmla="*/ 378 w 401"/>
                <a:gd name="T5" fmla="*/ 347 h 388"/>
                <a:gd name="T6" fmla="*/ 351 w 401"/>
                <a:gd name="T7" fmla="*/ 388 h 388"/>
                <a:gd name="T8" fmla="*/ 401 w 401"/>
                <a:gd name="T9" fmla="*/ 0 h 388"/>
                <a:gd name="T10" fmla="*/ 387 w 401"/>
                <a:gd name="T11" fmla="*/ 143 h 388"/>
                <a:gd name="T12" fmla="*/ 394 w 401"/>
                <a:gd name="T13" fmla="*/ 64 h 388"/>
                <a:gd name="T14" fmla="*/ 338 w 401"/>
                <a:gd name="T15" fmla="*/ 0 h 388"/>
                <a:gd name="T16" fmla="*/ 333 w 401"/>
                <a:gd name="T17" fmla="*/ 83 h 388"/>
                <a:gd name="T18" fmla="*/ 401 w 401"/>
                <a:gd name="T19" fmla="*/ 152 h 388"/>
                <a:gd name="T20" fmla="*/ 369 w 401"/>
                <a:gd name="T21" fmla="*/ 388 h 388"/>
                <a:gd name="T22" fmla="*/ 399 w 401"/>
                <a:gd name="T23" fmla="*/ 353 h 388"/>
                <a:gd name="T24" fmla="*/ 276 w 401"/>
                <a:gd name="T25" fmla="*/ 319 h 388"/>
                <a:gd name="T26" fmla="*/ 254 w 401"/>
                <a:gd name="T27" fmla="*/ 388 h 388"/>
                <a:gd name="T28" fmla="*/ 227 w 401"/>
                <a:gd name="T29" fmla="*/ 374 h 388"/>
                <a:gd name="T30" fmla="*/ 230 w 401"/>
                <a:gd name="T31" fmla="*/ 311 h 388"/>
                <a:gd name="T32" fmla="*/ 189 w 401"/>
                <a:gd name="T33" fmla="*/ 311 h 388"/>
                <a:gd name="T34" fmla="*/ 195 w 401"/>
                <a:gd name="T35" fmla="*/ 250 h 388"/>
                <a:gd name="T36" fmla="*/ 151 w 401"/>
                <a:gd name="T37" fmla="*/ 247 h 388"/>
                <a:gd name="T38" fmla="*/ 235 w 401"/>
                <a:gd name="T39" fmla="*/ 253 h 388"/>
                <a:gd name="T40" fmla="*/ 263 w 401"/>
                <a:gd name="T41" fmla="*/ 125 h 388"/>
                <a:gd name="T42" fmla="*/ 190 w 401"/>
                <a:gd name="T43" fmla="*/ 89 h 388"/>
                <a:gd name="T44" fmla="*/ 229 w 401"/>
                <a:gd name="T45" fmla="*/ 109 h 388"/>
                <a:gd name="T46" fmla="*/ 253 w 401"/>
                <a:gd name="T47" fmla="*/ 51 h 388"/>
                <a:gd name="T48" fmla="*/ 292 w 401"/>
                <a:gd name="T49" fmla="*/ 71 h 388"/>
                <a:gd name="T50" fmla="*/ 316 w 401"/>
                <a:gd name="T51" fmla="*/ 13 h 388"/>
                <a:gd name="T52" fmla="*/ 0 w 401"/>
                <a:gd name="T53" fmla="*/ 388 h 388"/>
                <a:gd name="T54" fmla="*/ 308 w 401"/>
                <a:gd name="T55" fmla="*/ 0 h 388"/>
                <a:gd name="T56" fmla="*/ 315 w 401"/>
                <a:gd name="T57" fmla="*/ 40 h 388"/>
                <a:gd name="T58" fmla="*/ 278 w 401"/>
                <a:gd name="T59" fmla="*/ 18 h 388"/>
                <a:gd name="T60" fmla="*/ 252 w 401"/>
                <a:gd name="T61" fmla="*/ 78 h 388"/>
                <a:gd name="T62" fmla="*/ 215 w 401"/>
                <a:gd name="T63" fmla="*/ 56 h 388"/>
                <a:gd name="T64" fmla="*/ 220 w 401"/>
                <a:gd name="T65" fmla="*/ 169 h 388"/>
                <a:gd name="T66" fmla="*/ 290 w 401"/>
                <a:gd name="T67" fmla="*/ 201 h 388"/>
                <a:gd name="T68" fmla="*/ 216 w 401"/>
                <a:gd name="T69" fmla="*/ 189 h 388"/>
                <a:gd name="T70" fmla="*/ 158 w 401"/>
                <a:gd name="T71" fmla="*/ 290 h 388"/>
                <a:gd name="T72" fmla="*/ 198 w 401"/>
                <a:gd name="T73" fmla="*/ 287 h 388"/>
                <a:gd name="T74" fmla="*/ 195 w 401"/>
                <a:gd name="T75" fmla="*/ 352 h 388"/>
                <a:gd name="T76" fmla="*/ 236 w 401"/>
                <a:gd name="T77" fmla="*/ 351 h 388"/>
                <a:gd name="T78" fmla="*/ 216 w 401"/>
                <a:gd name="T79" fmla="*/ 388 h 38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01" h="388">
                  <a:moveTo>
                    <a:pt x="351" y="388"/>
                  </a:moveTo>
                  <a:lnTo>
                    <a:pt x="285" y="388"/>
                  </a:lnTo>
                  <a:lnTo>
                    <a:pt x="322" y="366"/>
                  </a:lnTo>
                  <a:lnTo>
                    <a:pt x="297" y="324"/>
                  </a:lnTo>
                  <a:lnTo>
                    <a:pt x="346" y="294"/>
                  </a:lnTo>
                  <a:lnTo>
                    <a:pt x="378" y="347"/>
                  </a:lnTo>
                  <a:lnTo>
                    <a:pt x="340" y="370"/>
                  </a:lnTo>
                  <a:lnTo>
                    <a:pt x="351" y="388"/>
                  </a:lnTo>
                  <a:close/>
                  <a:moveTo>
                    <a:pt x="356" y="0"/>
                  </a:moveTo>
                  <a:lnTo>
                    <a:pt x="401" y="0"/>
                  </a:lnTo>
                  <a:lnTo>
                    <a:pt x="401" y="135"/>
                  </a:lnTo>
                  <a:lnTo>
                    <a:pt x="387" y="143"/>
                  </a:lnTo>
                  <a:lnTo>
                    <a:pt x="353" y="88"/>
                  </a:lnTo>
                  <a:lnTo>
                    <a:pt x="394" y="64"/>
                  </a:lnTo>
                  <a:lnTo>
                    <a:pt x="356" y="0"/>
                  </a:lnTo>
                  <a:close/>
                  <a:moveTo>
                    <a:pt x="338" y="0"/>
                  </a:moveTo>
                  <a:lnTo>
                    <a:pt x="374" y="59"/>
                  </a:lnTo>
                  <a:lnTo>
                    <a:pt x="333" y="83"/>
                  </a:lnTo>
                  <a:lnTo>
                    <a:pt x="382" y="164"/>
                  </a:lnTo>
                  <a:lnTo>
                    <a:pt x="401" y="152"/>
                  </a:lnTo>
                  <a:lnTo>
                    <a:pt x="401" y="388"/>
                  </a:lnTo>
                  <a:lnTo>
                    <a:pt x="369" y="388"/>
                  </a:lnTo>
                  <a:lnTo>
                    <a:pt x="362" y="376"/>
                  </a:lnTo>
                  <a:lnTo>
                    <a:pt x="399" y="353"/>
                  </a:lnTo>
                  <a:lnTo>
                    <a:pt x="351" y="274"/>
                  </a:lnTo>
                  <a:lnTo>
                    <a:pt x="276" y="319"/>
                  </a:lnTo>
                  <a:lnTo>
                    <a:pt x="301" y="360"/>
                  </a:lnTo>
                  <a:lnTo>
                    <a:pt x="254" y="388"/>
                  </a:lnTo>
                  <a:lnTo>
                    <a:pt x="234" y="388"/>
                  </a:lnTo>
                  <a:lnTo>
                    <a:pt x="227" y="374"/>
                  </a:lnTo>
                  <a:lnTo>
                    <a:pt x="258" y="355"/>
                  </a:lnTo>
                  <a:lnTo>
                    <a:pt x="230" y="311"/>
                  </a:lnTo>
                  <a:lnTo>
                    <a:pt x="201" y="330"/>
                  </a:lnTo>
                  <a:lnTo>
                    <a:pt x="189" y="311"/>
                  </a:lnTo>
                  <a:lnTo>
                    <a:pt x="220" y="293"/>
                  </a:lnTo>
                  <a:lnTo>
                    <a:pt x="195" y="250"/>
                  </a:lnTo>
                  <a:lnTo>
                    <a:pt x="164" y="268"/>
                  </a:lnTo>
                  <a:lnTo>
                    <a:pt x="151" y="247"/>
                  </a:lnTo>
                  <a:lnTo>
                    <a:pt x="210" y="211"/>
                  </a:lnTo>
                  <a:lnTo>
                    <a:pt x="235" y="253"/>
                  </a:lnTo>
                  <a:lnTo>
                    <a:pt x="312" y="206"/>
                  </a:lnTo>
                  <a:lnTo>
                    <a:pt x="263" y="125"/>
                  </a:lnTo>
                  <a:lnTo>
                    <a:pt x="226" y="148"/>
                  </a:lnTo>
                  <a:lnTo>
                    <a:pt x="190" y="89"/>
                  </a:lnTo>
                  <a:lnTo>
                    <a:pt x="209" y="77"/>
                  </a:lnTo>
                  <a:lnTo>
                    <a:pt x="229" y="109"/>
                  </a:lnTo>
                  <a:lnTo>
                    <a:pt x="273" y="83"/>
                  </a:lnTo>
                  <a:lnTo>
                    <a:pt x="253" y="51"/>
                  </a:lnTo>
                  <a:lnTo>
                    <a:pt x="273" y="39"/>
                  </a:lnTo>
                  <a:lnTo>
                    <a:pt x="292" y="71"/>
                  </a:lnTo>
                  <a:lnTo>
                    <a:pt x="337" y="45"/>
                  </a:lnTo>
                  <a:lnTo>
                    <a:pt x="316" y="13"/>
                  </a:lnTo>
                  <a:lnTo>
                    <a:pt x="338" y="0"/>
                  </a:lnTo>
                  <a:close/>
                  <a:moveTo>
                    <a:pt x="0" y="388"/>
                  </a:moveTo>
                  <a:lnTo>
                    <a:pt x="0" y="0"/>
                  </a:lnTo>
                  <a:lnTo>
                    <a:pt x="308" y="0"/>
                  </a:lnTo>
                  <a:lnTo>
                    <a:pt x="296" y="7"/>
                  </a:lnTo>
                  <a:lnTo>
                    <a:pt x="315" y="40"/>
                  </a:lnTo>
                  <a:lnTo>
                    <a:pt x="298" y="51"/>
                  </a:lnTo>
                  <a:lnTo>
                    <a:pt x="278" y="18"/>
                  </a:lnTo>
                  <a:lnTo>
                    <a:pt x="232" y="45"/>
                  </a:lnTo>
                  <a:lnTo>
                    <a:pt x="252" y="78"/>
                  </a:lnTo>
                  <a:lnTo>
                    <a:pt x="234" y="89"/>
                  </a:lnTo>
                  <a:lnTo>
                    <a:pt x="215" y="56"/>
                  </a:lnTo>
                  <a:lnTo>
                    <a:pt x="168" y="83"/>
                  </a:lnTo>
                  <a:lnTo>
                    <a:pt x="220" y="169"/>
                  </a:lnTo>
                  <a:lnTo>
                    <a:pt x="257" y="146"/>
                  </a:lnTo>
                  <a:lnTo>
                    <a:pt x="290" y="201"/>
                  </a:lnTo>
                  <a:lnTo>
                    <a:pt x="241" y="231"/>
                  </a:lnTo>
                  <a:lnTo>
                    <a:pt x="216" y="189"/>
                  </a:lnTo>
                  <a:lnTo>
                    <a:pt x="129" y="242"/>
                  </a:lnTo>
                  <a:lnTo>
                    <a:pt x="158" y="290"/>
                  </a:lnTo>
                  <a:lnTo>
                    <a:pt x="189" y="272"/>
                  </a:lnTo>
                  <a:lnTo>
                    <a:pt x="198" y="287"/>
                  </a:lnTo>
                  <a:lnTo>
                    <a:pt x="168" y="306"/>
                  </a:lnTo>
                  <a:lnTo>
                    <a:pt x="195" y="352"/>
                  </a:lnTo>
                  <a:lnTo>
                    <a:pt x="226" y="333"/>
                  </a:lnTo>
                  <a:lnTo>
                    <a:pt x="236" y="351"/>
                  </a:lnTo>
                  <a:lnTo>
                    <a:pt x="205" y="368"/>
                  </a:lnTo>
                  <a:lnTo>
                    <a:pt x="216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3" name="Freeform 173"/>
            <p:cNvSpPr>
              <a:spLocks noEditPoints="1"/>
            </p:cNvSpPr>
            <p:nvPr/>
          </p:nvSpPr>
          <p:spPr bwMode="gray">
            <a:xfrm>
              <a:off x="3692160" y="894597"/>
              <a:ext cx="1772379" cy="258992"/>
            </a:xfrm>
            <a:custGeom>
              <a:avLst/>
              <a:gdLst>
                <a:gd name="T0" fmla="*/ 1122 w 1492"/>
                <a:gd name="T1" fmla="*/ 163 h 218"/>
                <a:gd name="T2" fmla="*/ 1162 w 1492"/>
                <a:gd name="T3" fmla="*/ 163 h 218"/>
                <a:gd name="T4" fmla="*/ 1077 w 1492"/>
                <a:gd name="T5" fmla="*/ 218 h 218"/>
                <a:gd name="T6" fmla="*/ 1057 w 1492"/>
                <a:gd name="T7" fmla="*/ 193 h 218"/>
                <a:gd name="T8" fmla="*/ 1018 w 1492"/>
                <a:gd name="T9" fmla="*/ 194 h 218"/>
                <a:gd name="T10" fmla="*/ 966 w 1492"/>
                <a:gd name="T11" fmla="*/ 169 h 218"/>
                <a:gd name="T12" fmla="*/ 966 w 1492"/>
                <a:gd name="T13" fmla="*/ 218 h 218"/>
                <a:gd name="T14" fmla="*/ 910 w 1492"/>
                <a:gd name="T15" fmla="*/ 170 h 218"/>
                <a:gd name="T16" fmla="*/ 902 w 1492"/>
                <a:gd name="T17" fmla="*/ 186 h 218"/>
                <a:gd name="T18" fmla="*/ 884 w 1492"/>
                <a:gd name="T19" fmla="*/ 186 h 218"/>
                <a:gd name="T20" fmla="*/ 910 w 1492"/>
                <a:gd name="T21" fmla="*/ 164 h 218"/>
                <a:gd name="T22" fmla="*/ 865 w 1492"/>
                <a:gd name="T23" fmla="*/ 200 h 218"/>
                <a:gd name="T24" fmla="*/ 871 w 1492"/>
                <a:gd name="T25" fmla="*/ 200 h 218"/>
                <a:gd name="T26" fmla="*/ 782 w 1492"/>
                <a:gd name="T27" fmla="*/ 189 h 218"/>
                <a:gd name="T28" fmla="*/ 809 w 1492"/>
                <a:gd name="T29" fmla="*/ 163 h 218"/>
                <a:gd name="T30" fmla="*/ 727 w 1492"/>
                <a:gd name="T31" fmla="*/ 218 h 218"/>
                <a:gd name="T32" fmla="*/ 753 w 1492"/>
                <a:gd name="T33" fmla="*/ 169 h 218"/>
                <a:gd name="T34" fmla="*/ 693 w 1492"/>
                <a:gd name="T35" fmla="*/ 218 h 218"/>
                <a:gd name="T36" fmla="*/ 648 w 1492"/>
                <a:gd name="T37" fmla="*/ 184 h 218"/>
                <a:gd name="T38" fmla="*/ 639 w 1492"/>
                <a:gd name="T39" fmla="*/ 214 h 218"/>
                <a:gd name="T40" fmla="*/ 659 w 1492"/>
                <a:gd name="T41" fmla="*/ 196 h 218"/>
                <a:gd name="T42" fmla="*/ 667 w 1492"/>
                <a:gd name="T43" fmla="*/ 166 h 218"/>
                <a:gd name="T44" fmla="*/ 599 w 1492"/>
                <a:gd name="T45" fmla="*/ 169 h 218"/>
                <a:gd name="T46" fmla="*/ 610 w 1492"/>
                <a:gd name="T47" fmla="*/ 191 h 218"/>
                <a:gd name="T48" fmla="*/ 598 w 1492"/>
                <a:gd name="T49" fmla="*/ 193 h 218"/>
                <a:gd name="T50" fmla="*/ 600 w 1492"/>
                <a:gd name="T51" fmla="*/ 163 h 218"/>
                <a:gd name="T52" fmla="*/ 568 w 1492"/>
                <a:gd name="T53" fmla="*/ 193 h 218"/>
                <a:gd name="T54" fmla="*/ 538 w 1492"/>
                <a:gd name="T55" fmla="*/ 218 h 218"/>
                <a:gd name="T56" fmla="*/ 499 w 1492"/>
                <a:gd name="T57" fmla="*/ 218 h 218"/>
                <a:gd name="T58" fmla="*/ 525 w 1492"/>
                <a:gd name="T59" fmla="*/ 163 h 218"/>
                <a:gd name="T60" fmla="*/ 463 w 1492"/>
                <a:gd name="T61" fmla="*/ 163 h 218"/>
                <a:gd name="T62" fmla="*/ 393 w 1492"/>
                <a:gd name="T63" fmla="*/ 218 h 218"/>
                <a:gd name="T64" fmla="*/ 430 w 1492"/>
                <a:gd name="T65" fmla="*/ 163 h 218"/>
                <a:gd name="T66" fmla="*/ 347 w 1492"/>
                <a:gd name="T67" fmla="*/ 218 h 218"/>
                <a:gd name="T68" fmla="*/ 347 w 1492"/>
                <a:gd name="T69" fmla="*/ 213 h 218"/>
                <a:gd name="T70" fmla="*/ 1435 w 1492"/>
                <a:gd name="T71" fmla="*/ 104 h 218"/>
                <a:gd name="T72" fmla="*/ 1434 w 1492"/>
                <a:gd name="T73" fmla="*/ 0 h 218"/>
                <a:gd name="T74" fmla="*/ 1279 w 1492"/>
                <a:gd name="T75" fmla="*/ 2 h 218"/>
                <a:gd name="T76" fmla="*/ 1328 w 1492"/>
                <a:gd name="T77" fmla="*/ 9 h 218"/>
                <a:gd name="T78" fmla="*/ 1200 w 1492"/>
                <a:gd name="T79" fmla="*/ 29 h 218"/>
                <a:gd name="T80" fmla="*/ 1229 w 1492"/>
                <a:gd name="T81" fmla="*/ 111 h 218"/>
                <a:gd name="T82" fmla="*/ 1256 w 1492"/>
                <a:gd name="T83" fmla="*/ 7 h 218"/>
                <a:gd name="T84" fmla="*/ 1165 w 1492"/>
                <a:gd name="T85" fmla="*/ 2 h 218"/>
                <a:gd name="T86" fmla="*/ 1068 w 1492"/>
                <a:gd name="T87" fmla="*/ 52 h 218"/>
                <a:gd name="T88" fmla="*/ 1068 w 1492"/>
                <a:gd name="T89" fmla="*/ 59 h 218"/>
                <a:gd name="T90" fmla="*/ 1018 w 1492"/>
                <a:gd name="T91" fmla="*/ 56 h 218"/>
                <a:gd name="T92" fmla="*/ 1027 w 1492"/>
                <a:gd name="T93" fmla="*/ 56 h 218"/>
                <a:gd name="T94" fmla="*/ 877 w 1492"/>
                <a:gd name="T95" fmla="*/ 2 h 218"/>
                <a:gd name="T96" fmla="*/ 787 w 1492"/>
                <a:gd name="T97" fmla="*/ 2 h 218"/>
                <a:gd name="T98" fmla="*/ 787 w 1492"/>
                <a:gd name="T99" fmla="*/ 103 h 218"/>
                <a:gd name="T100" fmla="*/ 667 w 1492"/>
                <a:gd name="T101" fmla="*/ 2 h 218"/>
                <a:gd name="T102" fmla="*/ 708 w 1492"/>
                <a:gd name="T103" fmla="*/ 52 h 218"/>
                <a:gd name="T104" fmla="*/ 502 w 1492"/>
                <a:gd name="T105" fmla="*/ 2 h 218"/>
                <a:gd name="T106" fmla="*/ 586 w 1492"/>
                <a:gd name="T107" fmla="*/ 110 h 218"/>
                <a:gd name="T108" fmla="*/ 411 w 1492"/>
                <a:gd name="T109" fmla="*/ 104 h 218"/>
                <a:gd name="T110" fmla="*/ 411 w 1492"/>
                <a:gd name="T111" fmla="*/ 111 h 218"/>
                <a:gd name="T112" fmla="*/ 278 w 1492"/>
                <a:gd name="T113" fmla="*/ 2 h 218"/>
                <a:gd name="T114" fmla="*/ 287 w 1492"/>
                <a:gd name="T115" fmla="*/ 2 h 218"/>
                <a:gd name="T116" fmla="*/ 157 w 1492"/>
                <a:gd name="T117" fmla="*/ 2 h 218"/>
                <a:gd name="T118" fmla="*/ 240 w 1492"/>
                <a:gd name="T119" fmla="*/ 2 h 218"/>
                <a:gd name="T120" fmla="*/ 58 w 1492"/>
                <a:gd name="T121" fmla="*/ 8 h 218"/>
                <a:gd name="T122" fmla="*/ 58 w 1492"/>
                <a:gd name="T123" fmla="*/ 111 h 21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2" h="218">
                  <a:moveTo>
                    <a:pt x="1168" y="163"/>
                  </a:moveTo>
                  <a:cubicBezTo>
                    <a:pt x="1168" y="193"/>
                    <a:pt x="1168" y="193"/>
                    <a:pt x="1168" y="193"/>
                  </a:cubicBezTo>
                  <a:cubicBezTo>
                    <a:pt x="1168" y="211"/>
                    <a:pt x="1156" y="218"/>
                    <a:pt x="1145" y="218"/>
                  </a:cubicBezTo>
                  <a:cubicBezTo>
                    <a:pt x="1133" y="218"/>
                    <a:pt x="1122" y="210"/>
                    <a:pt x="1122" y="194"/>
                  </a:cubicBezTo>
                  <a:cubicBezTo>
                    <a:pt x="1122" y="163"/>
                    <a:pt x="1122" y="163"/>
                    <a:pt x="1122" y="163"/>
                  </a:cubicBezTo>
                  <a:cubicBezTo>
                    <a:pt x="1128" y="163"/>
                    <a:pt x="1128" y="163"/>
                    <a:pt x="1128" y="163"/>
                  </a:cubicBezTo>
                  <a:cubicBezTo>
                    <a:pt x="1128" y="194"/>
                    <a:pt x="1128" y="194"/>
                    <a:pt x="1128" y="194"/>
                  </a:cubicBezTo>
                  <a:cubicBezTo>
                    <a:pt x="1128" y="207"/>
                    <a:pt x="1136" y="213"/>
                    <a:pt x="1145" y="213"/>
                  </a:cubicBezTo>
                  <a:cubicBezTo>
                    <a:pt x="1154" y="213"/>
                    <a:pt x="1162" y="207"/>
                    <a:pt x="1162" y="193"/>
                  </a:cubicBezTo>
                  <a:cubicBezTo>
                    <a:pt x="1162" y="163"/>
                    <a:pt x="1162" y="163"/>
                    <a:pt x="1162" y="163"/>
                  </a:cubicBezTo>
                  <a:lnTo>
                    <a:pt x="1168" y="163"/>
                  </a:lnTo>
                  <a:close/>
                  <a:moveTo>
                    <a:pt x="1083" y="212"/>
                  </a:moveTo>
                  <a:cubicBezTo>
                    <a:pt x="1109" y="212"/>
                    <a:pt x="1109" y="212"/>
                    <a:pt x="1109" y="212"/>
                  </a:cubicBezTo>
                  <a:cubicBezTo>
                    <a:pt x="1109" y="218"/>
                    <a:pt x="1109" y="218"/>
                    <a:pt x="1109" y="218"/>
                  </a:cubicBezTo>
                  <a:cubicBezTo>
                    <a:pt x="1077" y="218"/>
                    <a:pt x="1077" y="218"/>
                    <a:pt x="1077" y="218"/>
                  </a:cubicBezTo>
                  <a:cubicBezTo>
                    <a:pt x="1077" y="163"/>
                    <a:pt x="1077" y="163"/>
                    <a:pt x="1077" y="163"/>
                  </a:cubicBezTo>
                  <a:cubicBezTo>
                    <a:pt x="1083" y="163"/>
                    <a:pt x="1083" y="163"/>
                    <a:pt x="1083" y="163"/>
                  </a:cubicBezTo>
                  <a:lnTo>
                    <a:pt x="1083" y="212"/>
                  </a:lnTo>
                  <a:close/>
                  <a:moveTo>
                    <a:pt x="1057" y="163"/>
                  </a:moveTo>
                  <a:cubicBezTo>
                    <a:pt x="1057" y="193"/>
                    <a:pt x="1057" y="193"/>
                    <a:pt x="1057" y="193"/>
                  </a:cubicBezTo>
                  <a:cubicBezTo>
                    <a:pt x="1057" y="211"/>
                    <a:pt x="1046" y="218"/>
                    <a:pt x="1034" y="218"/>
                  </a:cubicBezTo>
                  <a:cubicBezTo>
                    <a:pt x="1022" y="218"/>
                    <a:pt x="1012" y="210"/>
                    <a:pt x="1012" y="194"/>
                  </a:cubicBezTo>
                  <a:cubicBezTo>
                    <a:pt x="1012" y="163"/>
                    <a:pt x="1012" y="163"/>
                    <a:pt x="1012" y="163"/>
                  </a:cubicBezTo>
                  <a:cubicBezTo>
                    <a:pt x="1018" y="163"/>
                    <a:pt x="1018" y="163"/>
                    <a:pt x="1018" y="163"/>
                  </a:cubicBezTo>
                  <a:cubicBezTo>
                    <a:pt x="1018" y="194"/>
                    <a:pt x="1018" y="194"/>
                    <a:pt x="1018" y="194"/>
                  </a:cubicBezTo>
                  <a:cubicBezTo>
                    <a:pt x="1018" y="207"/>
                    <a:pt x="1026" y="213"/>
                    <a:pt x="1034" y="213"/>
                  </a:cubicBezTo>
                  <a:cubicBezTo>
                    <a:pt x="1043" y="213"/>
                    <a:pt x="1051" y="207"/>
                    <a:pt x="1051" y="193"/>
                  </a:cubicBezTo>
                  <a:cubicBezTo>
                    <a:pt x="1051" y="163"/>
                    <a:pt x="1051" y="163"/>
                    <a:pt x="1051" y="163"/>
                  </a:cubicBezTo>
                  <a:lnTo>
                    <a:pt x="1057" y="163"/>
                  </a:lnTo>
                  <a:close/>
                  <a:moveTo>
                    <a:pt x="966" y="169"/>
                  </a:moveTo>
                  <a:cubicBezTo>
                    <a:pt x="953" y="169"/>
                    <a:pt x="943" y="178"/>
                    <a:pt x="943" y="191"/>
                  </a:cubicBezTo>
                  <a:cubicBezTo>
                    <a:pt x="943" y="203"/>
                    <a:pt x="953" y="213"/>
                    <a:pt x="966" y="213"/>
                  </a:cubicBezTo>
                  <a:cubicBezTo>
                    <a:pt x="978" y="213"/>
                    <a:pt x="988" y="203"/>
                    <a:pt x="988" y="191"/>
                  </a:cubicBezTo>
                  <a:cubicBezTo>
                    <a:pt x="988" y="178"/>
                    <a:pt x="978" y="169"/>
                    <a:pt x="966" y="169"/>
                  </a:cubicBezTo>
                  <a:close/>
                  <a:moveTo>
                    <a:pt x="966" y="218"/>
                  </a:moveTo>
                  <a:cubicBezTo>
                    <a:pt x="950" y="218"/>
                    <a:pt x="937" y="206"/>
                    <a:pt x="937" y="191"/>
                  </a:cubicBezTo>
                  <a:cubicBezTo>
                    <a:pt x="937" y="175"/>
                    <a:pt x="950" y="163"/>
                    <a:pt x="966" y="163"/>
                  </a:cubicBezTo>
                  <a:cubicBezTo>
                    <a:pt x="982" y="163"/>
                    <a:pt x="994" y="175"/>
                    <a:pt x="994" y="191"/>
                  </a:cubicBezTo>
                  <a:cubicBezTo>
                    <a:pt x="994" y="206"/>
                    <a:pt x="982" y="218"/>
                    <a:pt x="966" y="218"/>
                  </a:cubicBezTo>
                  <a:close/>
                  <a:moveTo>
                    <a:pt x="910" y="170"/>
                  </a:moveTo>
                  <a:cubicBezTo>
                    <a:pt x="906" y="169"/>
                    <a:pt x="905" y="168"/>
                    <a:pt x="903" y="168"/>
                  </a:cubicBezTo>
                  <a:cubicBezTo>
                    <a:pt x="898" y="168"/>
                    <a:pt x="896" y="171"/>
                    <a:pt x="896" y="178"/>
                  </a:cubicBezTo>
                  <a:cubicBezTo>
                    <a:pt x="896" y="181"/>
                    <a:pt x="896" y="181"/>
                    <a:pt x="896" y="181"/>
                  </a:cubicBezTo>
                  <a:cubicBezTo>
                    <a:pt x="902" y="181"/>
                    <a:pt x="902" y="181"/>
                    <a:pt x="902" y="181"/>
                  </a:cubicBezTo>
                  <a:cubicBezTo>
                    <a:pt x="902" y="186"/>
                    <a:pt x="902" y="186"/>
                    <a:pt x="902" y="186"/>
                  </a:cubicBezTo>
                  <a:cubicBezTo>
                    <a:pt x="896" y="186"/>
                    <a:pt x="896" y="186"/>
                    <a:pt x="896" y="186"/>
                  </a:cubicBezTo>
                  <a:cubicBezTo>
                    <a:pt x="896" y="218"/>
                    <a:pt x="896" y="218"/>
                    <a:pt x="896" y="218"/>
                  </a:cubicBezTo>
                  <a:cubicBezTo>
                    <a:pt x="890" y="218"/>
                    <a:pt x="890" y="218"/>
                    <a:pt x="890" y="218"/>
                  </a:cubicBezTo>
                  <a:cubicBezTo>
                    <a:pt x="890" y="186"/>
                    <a:pt x="890" y="186"/>
                    <a:pt x="890" y="186"/>
                  </a:cubicBezTo>
                  <a:cubicBezTo>
                    <a:pt x="884" y="186"/>
                    <a:pt x="884" y="186"/>
                    <a:pt x="884" y="186"/>
                  </a:cubicBezTo>
                  <a:cubicBezTo>
                    <a:pt x="884" y="181"/>
                    <a:pt x="884" y="181"/>
                    <a:pt x="884" y="181"/>
                  </a:cubicBezTo>
                  <a:cubicBezTo>
                    <a:pt x="890" y="181"/>
                    <a:pt x="890" y="181"/>
                    <a:pt x="890" y="181"/>
                  </a:cubicBezTo>
                  <a:cubicBezTo>
                    <a:pt x="890" y="177"/>
                    <a:pt x="890" y="177"/>
                    <a:pt x="890" y="177"/>
                  </a:cubicBezTo>
                  <a:cubicBezTo>
                    <a:pt x="890" y="167"/>
                    <a:pt x="897" y="163"/>
                    <a:pt x="903" y="163"/>
                  </a:cubicBezTo>
                  <a:cubicBezTo>
                    <a:pt x="905" y="163"/>
                    <a:pt x="907" y="163"/>
                    <a:pt x="910" y="164"/>
                  </a:cubicBezTo>
                  <a:lnTo>
                    <a:pt x="910" y="170"/>
                  </a:lnTo>
                  <a:close/>
                  <a:moveTo>
                    <a:pt x="852" y="186"/>
                  </a:moveTo>
                  <a:cubicBezTo>
                    <a:pt x="845" y="186"/>
                    <a:pt x="840" y="192"/>
                    <a:pt x="840" y="200"/>
                  </a:cubicBezTo>
                  <a:cubicBezTo>
                    <a:pt x="840" y="207"/>
                    <a:pt x="845" y="213"/>
                    <a:pt x="852" y="213"/>
                  </a:cubicBezTo>
                  <a:cubicBezTo>
                    <a:pt x="859" y="213"/>
                    <a:pt x="865" y="207"/>
                    <a:pt x="865" y="200"/>
                  </a:cubicBezTo>
                  <a:cubicBezTo>
                    <a:pt x="865" y="192"/>
                    <a:pt x="859" y="186"/>
                    <a:pt x="852" y="186"/>
                  </a:cubicBezTo>
                  <a:close/>
                  <a:moveTo>
                    <a:pt x="852" y="218"/>
                  </a:moveTo>
                  <a:cubicBezTo>
                    <a:pt x="842" y="218"/>
                    <a:pt x="834" y="210"/>
                    <a:pt x="834" y="200"/>
                  </a:cubicBezTo>
                  <a:cubicBezTo>
                    <a:pt x="834" y="189"/>
                    <a:pt x="842" y="181"/>
                    <a:pt x="852" y="181"/>
                  </a:cubicBezTo>
                  <a:cubicBezTo>
                    <a:pt x="863" y="181"/>
                    <a:pt x="871" y="189"/>
                    <a:pt x="871" y="200"/>
                  </a:cubicBezTo>
                  <a:cubicBezTo>
                    <a:pt x="871" y="210"/>
                    <a:pt x="863" y="218"/>
                    <a:pt x="852" y="218"/>
                  </a:cubicBezTo>
                  <a:close/>
                  <a:moveTo>
                    <a:pt x="788" y="189"/>
                  </a:moveTo>
                  <a:cubicBezTo>
                    <a:pt x="788" y="218"/>
                    <a:pt x="788" y="218"/>
                    <a:pt x="788" y="218"/>
                  </a:cubicBezTo>
                  <a:cubicBezTo>
                    <a:pt x="782" y="218"/>
                    <a:pt x="782" y="218"/>
                    <a:pt x="782" y="218"/>
                  </a:cubicBezTo>
                  <a:cubicBezTo>
                    <a:pt x="782" y="189"/>
                    <a:pt x="782" y="189"/>
                    <a:pt x="782" y="189"/>
                  </a:cubicBezTo>
                  <a:cubicBezTo>
                    <a:pt x="760" y="163"/>
                    <a:pt x="760" y="163"/>
                    <a:pt x="760" y="163"/>
                  </a:cubicBezTo>
                  <a:cubicBezTo>
                    <a:pt x="768" y="163"/>
                    <a:pt x="768" y="163"/>
                    <a:pt x="768" y="163"/>
                  </a:cubicBezTo>
                  <a:cubicBezTo>
                    <a:pt x="785" y="184"/>
                    <a:pt x="785" y="184"/>
                    <a:pt x="785" y="184"/>
                  </a:cubicBezTo>
                  <a:cubicBezTo>
                    <a:pt x="802" y="163"/>
                    <a:pt x="802" y="163"/>
                    <a:pt x="802" y="163"/>
                  </a:cubicBezTo>
                  <a:cubicBezTo>
                    <a:pt x="809" y="163"/>
                    <a:pt x="809" y="163"/>
                    <a:pt x="809" y="163"/>
                  </a:cubicBezTo>
                  <a:lnTo>
                    <a:pt x="788" y="189"/>
                  </a:lnTo>
                  <a:close/>
                  <a:moveTo>
                    <a:pt x="753" y="169"/>
                  </a:moveTo>
                  <a:cubicBezTo>
                    <a:pt x="733" y="169"/>
                    <a:pt x="733" y="169"/>
                    <a:pt x="733" y="169"/>
                  </a:cubicBezTo>
                  <a:cubicBezTo>
                    <a:pt x="733" y="218"/>
                    <a:pt x="733" y="218"/>
                    <a:pt x="733" y="218"/>
                  </a:cubicBezTo>
                  <a:cubicBezTo>
                    <a:pt x="727" y="218"/>
                    <a:pt x="727" y="218"/>
                    <a:pt x="727" y="218"/>
                  </a:cubicBezTo>
                  <a:cubicBezTo>
                    <a:pt x="727" y="169"/>
                    <a:pt x="727" y="169"/>
                    <a:pt x="727" y="169"/>
                  </a:cubicBezTo>
                  <a:cubicBezTo>
                    <a:pt x="707" y="169"/>
                    <a:pt x="707" y="169"/>
                    <a:pt x="707" y="169"/>
                  </a:cubicBezTo>
                  <a:cubicBezTo>
                    <a:pt x="707" y="163"/>
                    <a:pt x="707" y="163"/>
                    <a:pt x="707" y="163"/>
                  </a:cubicBezTo>
                  <a:cubicBezTo>
                    <a:pt x="753" y="163"/>
                    <a:pt x="753" y="163"/>
                    <a:pt x="753" y="163"/>
                  </a:cubicBezTo>
                  <a:lnTo>
                    <a:pt x="753" y="169"/>
                  </a:lnTo>
                  <a:close/>
                  <a:moveTo>
                    <a:pt x="693" y="218"/>
                  </a:moveTo>
                  <a:cubicBezTo>
                    <a:pt x="687" y="218"/>
                    <a:pt x="687" y="218"/>
                    <a:pt x="687" y="218"/>
                  </a:cubicBezTo>
                  <a:cubicBezTo>
                    <a:pt x="687" y="163"/>
                    <a:pt x="687" y="163"/>
                    <a:pt x="687" y="163"/>
                  </a:cubicBezTo>
                  <a:cubicBezTo>
                    <a:pt x="693" y="163"/>
                    <a:pt x="693" y="163"/>
                    <a:pt x="693" y="163"/>
                  </a:cubicBezTo>
                  <a:lnTo>
                    <a:pt x="693" y="218"/>
                  </a:lnTo>
                  <a:close/>
                  <a:moveTo>
                    <a:pt x="667" y="173"/>
                  </a:moveTo>
                  <a:cubicBezTo>
                    <a:pt x="666" y="172"/>
                    <a:pt x="666" y="172"/>
                    <a:pt x="666" y="172"/>
                  </a:cubicBezTo>
                  <a:cubicBezTo>
                    <a:pt x="660" y="169"/>
                    <a:pt x="658" y="169"/>
                    <a:pt x="654" y="169"/>
                  </a:cubicBezTo>
                  <a:cubicBezTo>
                    <a:pt x="649" y="169"/>
                    <a:pt x="644" y="172"/>
                    <a:pt x="644" y="177"/>
                  </a:cubicBezTo>
                  <a:cubicBezTo>
                    <a:pt x="644" y="181"/>
                    <a:pt x="646" y="182"/>
                    <a:pt x="648" y="184"/>
                  </a:cubicBezTo>
                  <a:cubicBezTo>
                    <a:pt x="649" y="185"/>
                    <a:pt x="650" y="185"/>
                    <a:pt x="652" y="186"/>
                  </a:cubicBezTo>
                  <a:cubicBezTo>
                    <a:pt x="653" y="187"/>
                    <a:pt x="655" y="187"/>
                    <a:pt x="656" y="188"/>
                  </a:cubicBezTo>
                  <a:cubicBezTo>
                    <a:pt x="662" y="190"/>
                    <a:pt x="669" y="193"/>
                    <a:pt x="669" y="203"/>
                  </a:cubicBezTo>
                  <a:cubicBezTo>
                    <a:pt x="669" y="212"/>
                    <a:pt x="662" y="218"/>
                    <a:pt x="653" y="218"/>
                  </a:cubicBezTo>
                  <a:cubicBezTo>
                    <a:pt x="649" y="218"/>
                    <a:pt x="644" y="217"/>
                    <a:pt x="639" y="214"/>
                  </a:cubicBezTo>
                  <a:cubicBezTo>
                    <a:pt x="639" y="206"/>
                    <a:pt x="639" y="206"/>
                    <a:pt x="639" y="206"/>
                  </a:cubicBezTo>
                  <a:cubicBezTo>
                    <a:pt x="640" y="207"/>
                    <a:pt x="640" y="207"/>
                    <a:pt x="640" y="207"/>
                  </a:cubicBezTo>
                  <a:cubicBezTo>
                    <a:pt x="646" y="211"/>
                    <a:pt x="649" y="213"/>
                    <a:pt x="653" y="213"/>
                  </a:cubicBezTo>
                  <a:cubicBezTo>
                    <a:pt x="659" y="213"/>
                    <a:pt x="663" y="208"/>
                    <a:pt x="663" y="203"/>
                  </a:cubicBezTo>
                  <a:cubicBezTo>
                    <a:pt x="663" y="200"/>
                    <a:pt x="661" y="198"/>
                    <a:pt x="659" y="196"/>
                  </a:cubicBezTo>
                  <a:cubicBezTo>
                    <a:pt x="658" y="195"/>
                    <a:pt x="657" y="195"/>
                    <a:pt x="656" y="194"/>
                  </a:cubicBezTo>
                  <a:cubicBezTo>
                    <a:pt x="654" y="193"/>
                    <a:pt x="653" y="193"/>
                    <a:pt x="651" y="192"/>
                  </a:cubicBezTo>
                  <a:cubicBezTo>
                    <a:pt x="645" y="190"/>
                    <a:pt x="638" y="187"/>
                    <a:pt x="638" y="178"/>
                  </a:cubicBezTo>
                  <a:cubicBezTo>
                    <a:pt x="638" y="169"/>
                    <a:pt x="645" y="163"/>
                    <a:pt x="654" y="163"/>
                  </a:cubicBezTo>
                  <a:cubicBezTo>
                    <a:pt x="658" y="163"/>
                    <a:pt x="662" y="164"/>
                    <a:pt x="667" y="166"/>
                  </a:cubicBezTo>
                  <a:lnTo>
                    <a:pt x="667" y="173"/>
                  </a:lnTo>
                  <a:close/>
                  <a:moveTo>
                    <a:pt x="592" y="187"/>
                  </a:moveTo>
                  <a:cubicBezTo>
                    <a:pt x="600" y="187"/>
                    <a:pt x="600" y="187"/>
                    <a:pt x="600" y="187"/>
                  </a:cubicBezTo>
                  <a:cubicBezTo>
                    <a:pt x="608" y="187"/>
                    <a:pt x="612" y="184"/>
                    <a:pt x="612" y="178"/>
                  </a:cubicBezTo>
                  <a:cubicBezTo>
                    <a:pt x="612" y="173"/>
                    <a:pt x="609" y="169"/>
                    <a:pt x="599" y="169"/>
                  </a:cubicBezTo>
                  <a:cubicBezTo>
                    <a:pt x="592" y="169"/>
                    <a:pt x="592" y="169"/>
                    <a:pt x="592" y="169"/>
                  </a:cubicBezTo>
                  <a:lnTo>
                    <a:pt x="592" y="187"/>
                  </a:lnTo>
                  <a:close/>
                  <a:moveTo>
                    <a:pt x="600" y="163"/>
                  </a:moveTo>
                  <a:cubicBezTo>
                    <a:pt x="614" y="163"/>
                    <a:pt x="619" y="170"/>
                    <a:pt x="619" y="178"/>
                  </a:cubicBezTo>
                  <a:cubicBezTo>
                    <a:pt x="619" y="184"/>
                    <a:pt x="616" y="188"/>
                    <a:pt x="610" y="191"/>
                  </a:cubicBezTo>
                  <a:cubicBezTo>
                    <a:pt x="612" y="193"/>
                    <a:pt x="614" y="195"/>
                    <a:pt x="615" y="198"/>
                  </a:cubicBezTo>
                  <a:cubicBezTo>
                    <a:pt x="628" y="218"/>
                    <a:pt x="628" y="218"/>
                    <a:pt x="628" y="218"/>
                  </a:cubicBezTo>
                  <a:cubicBezTo>
                    <a:pt x="621" y="218"/>
                    <a:pt x="621" y="218"/>
                    <a:pt x="621" y="218"/>
                  </a:cubicBezTo>
                  <a:cubicBezTo>
                    <a:pt x="612" y="203"/>
                    <a:pt x="612" y="203"/>
                    <a:pt x="612" y="203"/>
                  </a:cubicBezTo>
                  <a:cubicBezTo>
                    <a:pt x="606" y="193"/>
                    <a:pt x="604" y="193"/>
                    <a:pt x="598" y="193"/>
                  </a:cubicBezTo>
                  <a:cubicBezTo>
                    <a:pt x="592" y="193"/>
                    <a:pt x="592" y="193"/>
                    <a:pt x="592" y="193"/>
                  </a:cubicBezTo>
                  <a:cubicBezTo>
                    <a:pt x="592" y="218"/>
                    <a:pt x="592" y="218"/>
                    <a:pt x="592" y="218"/>
                  </a:cubicBezTo>
                  <a:cubicBezTo>
                    <a:pt x="586" y="218"/>
                    <a:pt x="586" y="218"/>
                    <a:pt x="586" y="218"/>
                  </a:cubicBezTo>
                  <a:cubicBezTo>
                    <a:pt x="586" y="163"/>
                    <a:pt x="586" y="163"/>
                    <a:pt x="586" y="163"/>
                  </a:cubicBezTo>
                  <a:lnTo>
                    <a:pt x="600" y="163"/>
                  </a:lnTo>
                  <a:close/>
                  <a:moveTo>
                    <a:pt x="568" y="169"/>
                  </a:moveTo>
                  <a:cubicBezTo>
                    <a:pt x="544" y="169"/>
                    <a:pt x="544" y="169"/>
                    <a:pt x="544" y="169"/>
                  </a:cubicBezTo>
                  <a:cubicBezTo>
                    <a:pt x="544" y="188"/>
                    <a:pt x="544" y="188"/>
                    <a:pt x="544" y="188"/>
                  </a:cubicBezTo>
                  <a:cubicBezTo>
                    <a:pt x="568" y="188"/>
                    <a:pt x="568" y="188"/>
                    <a:pt x="568" y="188"/>
                  </a:cubicBezTo>
                  <a:cubicBezTo>
                    <a:pt x="568" y="193"/>
                    <a:pt x="568" y="193"/>
                    <a:pt x="568" y="193"/>
                  </a:cubicBezTo>
                  <a:cubicBezTo>
                    <a:pt x="544" y="193"/>
                    <a:pt x="544" y="193"/>
                    <a:pt x="544" y="193"/>
                  </a:cubicBezTo>
                  <a:cubicBezTo>
                    <a:pt x="544" y="212"/>
                    <a:pt x="544" y="212"/>
                    <a:pt x="544" y="212"/>
                  </a:cubicBezTo>
                  <a:cubicBezTo>
                    <a:pt x="569" y="212"/>
                    <a:pt x="569" y="212"/>
                    <a:pt x="569" y="212"/>
                  </a:cubicBezTo>
                  <a:cubicBezTo>
                    <a:pt x="569" y="218"/>
                    <a:pt x="569" y="218"/>
                    <a:pt x="569" y="218"/>
                  </a:cubicBezTo>
                  <a:cubicBezTo>
                    <a:pt x="538" y="218"/>
                    <a:pt x="538" y="218"/>
                    <a:pt x="538" y="218"/>
                  </a:cubicBezTo>
                  <a:cubicBezTo>
                    <a:pt x="538" y="163"/>
                    <a:pt x="538" y="163"/>
                    <a:pt x="538" y="163"/>
                  </a:cubicBezTo>
                  <a:cubicBezTo>
                    <a:pt x="568" y="163"/>
                    <a:pt x="568" y="163"/>
                    <a:pt x="568" y="163"/>
                  </a:cubicBezTo>
                  <a:lnTo>
                    <a:pt x="568" y="169"/>
                  </a:lnTo>
                  <a:close/>
                  <a:moveTo>
                    <a:pt x="502" y="218"/>
                  </a:moveTo>
                  <a:cubicBezTo>
                    <a:pt x="499" y="218"/>
                    <a:pt x="499" y="218"/>
                    <a:pt x="499" y="218"/>
                  </a:cubicBezTo>
                  <a:cubicBezTo>
                    <a:pt x="476" y="163"/>
                    <a:pt x="476" y="163"/>
                    <a:pt x="476" y="163"/>
                  </a:cubicBezTo>
                  <a:cubicBezTo>
                    <a:pt x="483" y="163"/>
                    <a:pt x="483" y="163"/>
                    <a:pt x="483" y="163"/>
                  </a:cubicBezTo>
                  <a:cubicBezTo>
                    <a:pt x="501" y="206"/>
                    <a:pt x="501" y="206"/>
                    <a:pt x="501" y="206"/>
                  </a:cubicBezTo>
                  <a:cubicBezTo>
                    <a:pt x="518" y="163"/>
                    <a:pt x="518" y="163"/>
                    <a:pt x="518" y="163"/>
                  </a:cubicBezTo>
                  <a:cubicBezTo>
                    <a:pt x="525" y="163"/>
                    <a:pt x="525" y="163"/>
                    <a:pt x="525" y="163"/>
                  </a:cubicBezTo>
                  <a:lnTo>
                    <a:pt x="502" y="218"/>
                  </a:lnTo>
                  <a:close/>
                  <a:moveTo>
                    <a:pt x="463" y="218"/>
                  </a:moveTo>
                  <a:cubicBezTo>
                    <a:pt x="457" y="218"/>
                    <a:pt x="457" y="218"/>
                    <a:pt x="457" y="218"/>
                  </a:cubicBezTo>
                  <a:cubicBezTo>
                    <a:pt x="457" y="163"/>
                    <a:pt x="457" y="163"/>
                    <a:pt x="457" y="163"/>
                  </a:cubicBezTo>
                  <a:cubicBezTo>
                    <a:pt x="463" y="163"/>
                    <a:pt x="463" y="163"/>
                    <a:pt x="463" y="163"/>
                  </a:cubicBezTo>
                  <a:lnTo>
                    <a:pt x="463" y="218"/>
                  </a:lnTo>
                  <a:close/>
                  <a:moveTo>
                    <a:pt x="436" y="218"/>
                  </a:moveTo>
                  <a:cubicBezTo>
                    <a:pt x="431" y="218"/>
                    <a:pt x="431" y="218"/>
                    <a:pt x="431" y="218"/>
                  </a:cubicBezTo>
                  <a:cubicBezTo>
                    <a:pt x="393" y="174"/>
                    <a:pt x="393" y="174"/>
                    <a:pt x="393" y="174"/>
                  </a:cubicBezTo>
                  <a:cubicBezTo>
                    <a:pt x="393" y="218"/>
                    <a:pt x="393" y="218"/>
                    <a:pt x="393" y="218"/>
                  </a:cubicBezTo>
                  <a:cubicBezTo>
                    <a:pt x="387" y="218"/>
                    <a:pt x="387" y="218"/>
                    <a:pt x="387" y="218"/>
                  </a:cubicBezTo>
                  <a:cubicBezTo>
                    <a:pt x="387" y="163"/>
                    <a:pt x="387" y="163"/>
                    <a:pt x="387" y="163"/>
                  </a:cubicBezTo>
                  <a:cubicBezTo>
                    <a:pt x="392" y="163"/>
                    <a:pt x="392" y="163"/>
                    <a:pt x="392" y="163"/>
                  </a:cubicBezTo>
                  <a:cubicBezTo>
                    <a:pt x="430" y="207"/>
                    <a:pt x="430" y="207"/>
                    <a:pt x="430" y="207"/>
                  </a:cubicBezTo>
                  <a:cubicBezTo>
                    <a:pt x="430" y="163"/>
                    <a:pt x="430" y="163"/>
                    <a:pt x="430" y="163"/>
                  </a:cubicBezTo>
                  <a:cubicBezTo>
                    <a:pt x="436" y="163"/>
                    <a:pt x="436" y="163"/>
                    <a:pt x="436" y="163"/>
                  </a:cubicBezTo>
                  <a:lnTo>
                    <a:pt x="436" y="218"/>
                  </a:lnTo>
                  <a:close/>
                  <a:moveTo>
                    <a:pt x="370" y="163"/>
                  </a:moveTo>
                  <a:cubicBezTo>
                    <a:pt x="370" y="193"/>
                    <a:pt x="370" y="193"/>
                    <a:pt x="370" y="193"/>
                  </a:cubicBezTo>
                  <a:cubicBezTo>
                    <a:pt x="370" y="211"/>
                    <a:pt x="358" y="218"/>
                    <a:pt x="347" y="218"/>
                  </a:cubicBezTo>
                  <a:cubicBezTo>
                    <a:pt x="335" y="218"/>
                    <a:pt x="324" y="210"/>
                    <a:pt x="324" y="194"/>
                  </a:cubicBezTo>
                  <a:cubicBezTo>
                    <a:pt x="324" y="163"/>
                    <a:pt x="324" y="163"/>
                    <a:pt x="324" y="163"/>
                  </a:cubicBezTo>
                  <a:cubicBezTo>
                    <a:pt x="330" y="163"/>
                    <a:pt x="330" y="163"/>
                    <a:pt x="330" y="163"/>
                  </a:cubicBezTo>
                  <a:cubicBezTo>
                    <a:pt x="330" y="194"/>
                    <a:pt x="330" y="194"/>
                    <a:pt x="330" y="194"/>
                  </a:cubicBezTo>
                  <a:cubicBezTo>
                    <a:pt x="330" y="207"/>
                    <a:pt x="338" y="213"/>
                    <a:pt x="347" y="213"/>
                  </a:cubicBezTo>
                  <a:cubicBezTo>
                    <a:pt x="355" y="213"/>
                    <a:pt x="364" y="207"/>
                    <a:pt x="364" y="193"/>
                  </a:cubicBezTo>
                  <a:cubicBezTo>
                    <a:pt x="364" y="163"/>
                    <a:pt x="364" y="163"/>
                    <a:pt x="364" y="163"/>
                  </a:cubicBezTo>
                  <a:lnTo>
                    <a:pt x="370" y="163"/>
                  </a:lnTo>
                  <a:close/>
                  <a:moveTo>
                    <a:pt x="1483" y="56"/>
                  </a:moveTo>
                  <a:cubicBezTo>
                    <a:pt x="1483" y="83"/>
                    <a:pt x="1462" y="104"/>
                    <a:pt x="1435" y="104"/>
                  </a:cubicBezTo>
                  <a:cubicBezTo>
                    <a:pt x="1407" y="104"/>
                    <a:pt x="1386" y="83"/>
                    <a:pt x="1386" y="56"/>
                  </a:cubicBezTo>
                  <a:cubicBezTo>
                    <a:pt x="1386" y="29"/>
                    <a:pt x="1407" y="8"/>
                    <a:pt x="1435" y="8"/>
                  </a:cubicBezTo>
                  <a:cubicBezTo>
                    <a:pt x="1462" y="8"/>
                    <a:pt x="1483" y="29"/>
                    <a:pt x="1483" y="56"/>
                  </a:cubicBezTo>
                  <a:close/>
                  <a:moveTo>
                    <a:pt x="1492" y="56"/>
                  </a:moveTo>
                  <a:cubicBezTo>
                    <a:pt x="1492" y="25"/>
                    <a:pt x="1467" y="0"/>
                    <a:pt x="1434" y="0"/>
                  </a:cubicBezTo>
                  <a:cubicBezTo>
                    <a:pt x="1402" y="0"/>
                    <a:pt x="1377" y="25"/>
                    <a:pt x="1377" y="56"/>
                  </a:cubicBezTo>
                  <a:cubicBezTo>
                    <a:pt x="1377" y="87"/>
                    <a:pt x="1402" y="111"/>
                    <a:pt x="1434" y="111"/>
                  </a:cubicBezTo>
                  <a:cubicBezTo>
                    <a:pt x="1467" y="111"/>
                    <a:pt x="1492" y="87"/>
                    <a:pt x="1492" y="56"/>
                  </a:cubicBezTo>
                  <a:close/>
                  <a:moveTo>
                    <a:pt x="1369" y="2"/>
                  </a:moveTo>
                  <a:cubicBezTo>
                    <a:pt x="1279" y="2"/>
                    <a:pt x="1279" y="2"/>
                    <a:pt x="1279" y="2"/>
                  </a:cubicBezTo>
                  <a:cubicBezTo>
                    <a:pt x="1279" y="9"/>
                    <a:pt x="1279" y="9"/>
                    <a:pt x="1279" y="9"/>
                  </a:cubicBezTo>
                  <a:cubicBezTo>
                    <a:pt x="1320" y="9"/>
                    <a:pt x="1320" y="9"/>
                    <a:pt x="1320" y="9"/>
                  </a:cubicBezTo>
                  <a:cubicBezTo>
                    <a:pt x="1320" y="110"/>
                    <a:pt x="1320" y="110"/>
                    <a:pt x="1320" y="110"/>
                  </a:cubicBezTo>
                  <a:cubicBezTo>
                    <a:pt x="1328" y="110"/>
                    <a:pt x="1328" y="110"/>
                    <a:pt x="1328" y="110"/>
                  </a:cubicBezTo>
                  <a:cubicBezTo>
                    <a:pt x="1328" y="9"/>
                    <a:pt x="1328" y="9"/>
                    <a:pt x="1328" y="9"/>
                  </a:cubicBezTo>
                  <a:cubicBezTo>
                    <a:pt x="1369" y="9"/>
                    <a:pt x="1369" y="9"/>
                    <a:pt x="1369" y="9"/>
                  </a:cubicBezTo>
                  <a:lnTo>
                    <a:pt x="1369" y="2"/>
                  </a:lnTo>
                  <a:close/>
                  <a:moveTo>
                    <a:pt x="1256" y="7"/>
                  </a:moveTo>
                  <a:cubicBezTo>
                    <a:pt x="1248" y="3"/>
                    <a:pt x="1239" y="0"/>
                    <a:pt x="1231" y="0"/>
                  </a:cubicBezTo>
                  <a:cubicBezTo>
                    <a:pt x="1214" y="0"/>
                    <a:pt x="1200" y="13"/>
                    <a:pt x="1200" y="29"/>
                  </a:cubicBezTo>
                  <a:cubicBezTo>
                    <a:pt x="1200" y="65"/>
                    <a:pt x="1251" y="51"/>
                    <a:pt x="1251" y="82"/>
                  </a:cubicBezTo>
                  <a:cubicBezTo>
                    <a:pt x="1251" y="94"/>
                    <a:pt x="1241" y="104"/>
                    <a:pt x="1229" y="104"/>
                  </a:cubicBezTo>
                  <a:cubicBezTo>
                    <a:pt x="1220" y="104"/>
                    <a:pt x="1213" y="101"/>
                    <a:pt x="1201" y="92"/>
                  </a:cubicBezTo>
                  <a:cubicBezTo>
                    <a:pt x="1201" y="102"/>
                    <a:pt x="1201" y="102"/>
                    <a:pt x="1201" y="102"/>
                  </a:cubicBezTo>
                  <a:cubicBezTo>
                    <a:pt x="1211" y="108"/>
                    <a:pt x="1220" y="111"/>
                    <a:pt x="1229" y="111"/>
                  </a:cubicBezTo>
                  <a:cubicBezTo>
                    <a:pt x="1247" y="111"/>
                    <a:pt x="1261" y="98"/>
                    <a:pt x="1261" y="82"/>
                  </a:cubicBezTo>
                  <a:cubicBezTo>
                    <a:pt x="1261" y="44"/>
                    <a:pt x="1209" y="58"/>
                    <a:pt x="1209" y="29"/>
                  </a:cubicBezTo>
                  <a:cubicBezTo>
                    <a:pt x="1209" y="17"/>
                    <a:pt x="1219" y="8"/>
                    <a:pt x="1232" y="8"/>
                  </a:cubicBezTo>
                  <a:cubicBezTo>
                    <a:pt x="1239" y="8"/>
                    <a:pt x="1245" y="10"/>
                    <a:pt x="1256" y="16"/>
                  </a:cubicBezTo>
                  <a:lnTo>
                    <a:pt x="1256" y="7"/>
                  </a:lnTo>
                  <a:close/>
                  <a:moveTo>
                    <a:pt x="1165" y="2"/>
                  </a:moveTo>
                  <a:cubicBezTo>
                    <a:pt x="1156" y="2"/>
                    <a:pt x="1156" y="2"/>
                    <a:pt x="1156" y="2"/>
                  </a:cubicBezTo>
                  <a:cubicBezTo>
                    <a:pt x="1156" y="110"/>
                    <a:pt x="1156" y="110"/>
                    <a:pt x="1156" y="110"/>
                  </a:cubicBezTo>
                  <a:cubicBezTo>
                    <a:pt x="1165" y="110"/>
                    <a:pt x="1165" y="110"/>
                    <a:pt x="1165" y="110"/>
                  </a:cubicBezTo>
                  <a:lnTo>
                    <a:pt x="1165" y="2"/>
                  </a:lnTo>
                  <a:close/>
                  <a:moveTo>
                    <a:pt x="1068" y="9"/>
                  </a:moveTo>
                  <a:cubicBezTo>
                    <a:pt x="1089" y="9"/>
                    <a:pt x="1089" y="9"/>
                    <a:pt x="1089" y="9"/>
                  </a:cubicBezTo>
                  <a:cubicBezTo>
                    <a:pt x="1108" y="9"/>
                    <a:pt x="1115" y="19"/>
                    <a:pt x="1115" y="31"/>
                  </a:cubicBezTo>
                  <a:cubicBezTo>
                    <a:pt x="1115" y="43"/>
                    <a:pt x="1108" y="52"/>
                    <a:pt x="1088" y="52"/>
                  </a:cubicBezTo>
                  <a:cubicBezTo>
                    <a:pt x="1068" y="52"/>
                    <a:pt x="1068" y="52"/>
                    <a:pt x="1068" y="52"/>
                  </a:cubicBezTo>
                  <a:lnTo>
                    <a:pt x="1068" y="9"/>
                  </a:lnTo>
                  <a:close/>
                  <a:moveTo>
                    <a:pt x="1059" y="2"/>
                  </a:moveTo>
                  <a:cubicBezTo>
                    <a:pt x="1059" y="110"/>
                    <a:pt x="1059" y="110"/>
                    <a:pt x="1059" y="110"/>
                  </a:cubicBezTo>
                  <a:cubicBezTo>
                    <a:pt x="1068" y="110"/>
                    <a:pt x="1068" y="110"/>
                    <a:pt x="1068" y="110"/>
                  </a:cubicBezTo>
                  <a:cubicBezTo>
                    <a:pt x="1068" y="59"/>
                    <a:pt x="1068" y="59"/>
                    <a:pt x="1068" y="59"/>
                  </a:cubicBezTo>
                  <a:cubicBezTo>
                    <a:pt x="1088" y="59"/>
                    <a:pt x="1088" y="59"/>
                    <a:pt x="1088" y="59"/>
                  </a:cubicBezTo>
                  <a:cubicBezTo>
                    <a:pt x="1116" y="59"/>
                    <a:pt x="1125" y="44"/>
                    <a:pt x="1125" y="30"/>
                  </a:cubicBezTo>
                  <a:cubicBezTo>
                    <a:pt x="1125" y="15"/>
                    <a:pt x="1115" y="2"/>
                    <a:pt x="1089" y="2"/>
                  </a:cubicBezTo>
                  <a:lnTo>
                    <a:pt x="1059" y="2"/>
                  </a:lnTo>
                  <a:close/>
                  <a:moveTo>
                    <a:pt x="1018" y="56"/>
                  </a:moveTo>
                  <a:cubicBezTo>
                    <a:pt x="1018" y="83"/>
                    <a:pt x="997" y="104"/>
                    <a:pt x="970" y="104"/>
                  </a:cubicBezTo>
                  <a:cubicBezTo>
                    <a:pt x="943" y="104"/>
                    <a:pt x="922" y="83"/>
                    <a:pt x="922" y="56"/>
                  </a:cubicBezTo>
                  <a:cubicBezTo>
                    <a:pt x="922" y="29"/>
                    <a:pt x="943" y="8"/>
                    <a:pt x="970" y="8"/>
                  </a:cubicBezTo>
                  <a:cubicBezTo>
                    <a:pt x="997" y="8"/>
                    <a:pt x="1018" y="29"/>
                    <a:pt x="1018" y="56"/>
                  </a:cubicBezTo>
                  <a:close/>
                  <a:moveTo>
                    <a:pt x="1027" y="56"/>
                  </a:moveTo>
                  <a:cubicBezTo>
                    <a:pt x="1027" y="25"/>
                    <a:pt x="1002" y="0"/>
                    <a:pt x="970" y="0"/>
                  </a:cubicBezTo>
                  <a:cubicBezTo>
                    <a:pt x="938" y="0"/>
                    <a:pt x="913" y="25"/>
                    <a:pt x="913" y="56"/>
                  </a:cubicBezTo>
                  <a:cubicBezTo>
                    <a:pt x="913" y="87"/>
                    <a:pt x="938" y="111"/>
                    <a:pt x="970" y="111"/>
                  </a:cubicBezTo>
                  <a:cubicBezTo>
                    <a:pt x="1002" y="111"/>
                    <a:pt x="1027" y="87"/>
                    <a:pt x="1027" y="56"/>
                  </a:cubicBezTo>
                  <a:close/>
                  <a:moveTo>
                    <a:pt x="877" y="2"/>
                  </a:moveTo>
                  <a:cubicBezTo>
                    <a:pt x="868" y="2"/>
                    <a:pt x="868" y="2"/>
                    <a:pt x="868" y="2"/>
                  </a:cubicBezTo>
                  <a:cubicBezTo>
                    <a:pt x="868" y="110"/>
                    <a:pt x="868" y="110"/>
                    <a:pt x="868" y="110"/>
                  </a:cubicBezTo>
                  <a:cubicBezTo>
                    <a:pt x="877" y="110"/>
                    <a:pt x="877" y="110"/>
                    <a:pt x="877" y="110"/>
                  </a:cubicBezTo>
                  <a:lnTo>
                    <a:pt x="877" y="2"/>
                  </a:lnTo>
                  <a:close/>
                  <a:moveTo>
                    <a:pt x="787" y="2"/>
                  </a:moveTo>
                  <a:cubicBezTo>
                    <a:pt x="778" y="2"/>
                    <a:pt x="778" y="2"/>
                    <a:pt x="778" y="2"/>
                  </a:cubicBezTo>
                  <a:cubicBezTo>
                    <a:pt x="778" y="110"/>
                    <a:pt x="778" y="110"/>
                    <a:pt x="778" y="110"/>
                  </a:cubicBezTo>
                  <a:cubicBezTo>
                    <a:pt x="840" y="110"/>
                    <a:pt x="840" y="110"/>
                    <a:pt x="840" y="110"/>
                  </a:cubicBezTo>
                  <a:cubicBezTo>
                    <a:pt x="840" y="103"/>
                    <a:pt x="840" y="103"/>
                    <a:pt x="840" y="103"/>
                  </a:cubicBezTo>
                  <a:cubicBezTo>
                    <a:pt x="787" y="103"/>
                    <a:pt x="787" y="103"/>
                    <a:pt x="787" y="103"/>
                  </a:cubicBezTo>
                  <a:lnTo>
                    <a:pt x="787" y="2"/>
                  </a:lnTo>
                  <a:close/>
                  <a:moveTo>
                    <a:pt x="750" y="2"/>
                  </a:moveTo>
                  <a:cubicBezTo>
                    <a:pt x="740" y="2"/>
                    <a:pt x="740" y="2"/>
                    <a:pt x="740" y="2"/>
                  </a:cubicBezTo>
                  <a:cubicBezTo>
                    <a:pt x="704" y="45"/>
                    <a:pt x="704" y="45"/>
                    <a:pt x="704" y="45"/>
                  </a:cubicBezTo>
                  <a:cubicBezTo>
                    <a:pt x="667" y="2"/>
                    <a:pt x="667" y="2"/>
                    <a:pt x="667" y="2"/>
                  </a:cubicBezTo>
                  <a:cubicBezTo>
                    <a:pt x="657" y="2"/>
                    <a:pt x="657" y="2"/>
                    <a:pt x="657" y="2"/>
                  </a:cubicBezTo>
                  <a:cubicBezTo>
                    <a:pt x="699" y="52"/>
                    <a:pt x="699" y="52"/>
                    <a:pt x="699" y="52"/>
                  </a:cubicBezTo>
                  <a:cubicBezTo>
                    <a:pt x="699" y="110"/>
                    <a:pt x="699" y="110"/>
                    <a:pt x="699" y="110"/>
                  </a:cubicBezTo>
                  <a:cubicBezTo>
                    <a:pt x="708" y="110"/>
                    <a:pt x="708" y="110"/>
                    <a:pt x="708" y="110"/>
                  </a:cubicBezTo>
                  <a:cubicBezTo>
                    <a:pt x="708" y="52"/>
                    <a:pt x="708" y="52"/>
                    <a:pt x="708" y="52"/>
                  </a:cubicBezTo>
                  <a:lnTo>
                    <a:pt x="750" y="2"/>
                  </a:lnTo>
                  <a:close/>
                  <a:moveTo>
                    <a:pt x="593" y="2"/>
                  </a:moveTo>
                  <a:cubicBezTo>
                    <a:pt x="584" y="2"/>
                    <a:pt x="584" y="2"/>
                    <a:pt x="584" y="2"/>
                  </a:cubicBezTo>
                  <a:cubicBezTo>
                    <a:pt x="584" y="96"/>
                    <a:pt x="584" y="96"/>
                    <a:pt x="584" y="96"/>
                  </a:cubicBezTo>
                  <a:cubicBezTo>
                    <a:pt x="502" y="2"/>
                    <a:pt x="502" y="2"/>
                    <a:pt x="502" y="2"/>
                  </a:cubicBezTo>
                  <a:cubicBezTo>
                    <a:pt x="495" y="2"/>
                    <a:pt x="495" y="2"/>
                    <a:pt x="495" y="2"/>
                  </a:cubicBezTo>
                  <a:cubicBezTo>
                    <a:pt x="495" y="110"/>
                    <a:pt x="495" y="110"/>
                    <a:pt x="495" y="110"/>
                  </a:cubicBezTo>
                  <a:cubicBezTo>
                    <a:pt x="503" y="110"/>
                    <a:pt x="503" y="110"/>
                    <a:pt x="503" y="110"/>
                  </a:cubicBezTo>
                  <a:cubicBezTo>
                    <a:pt x="503" y="15"/>
                    <a:pt x="503" y="15"/>
                    <a:pt x="503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8" y="2"/>
                  </a:moveTo>
                  <a:cubicBezTo>
                    <a:pt x="448" y="61"/>
                    <a:pt x="448" y="61"/>
                    <a:pt x="448" y="61"/>
                  </a:cubicBezTo>
                  <a:cubicBezTo>
                    <a:pt x="448" y="92"/>
                    <a:pt x="430" y="104"/>
                    <a:pt x="411" y="104"/>
                  </a:cubicBezTo>
                  <a:cubicBezTo>
                    <a:pt x="392" y="104"/>
                    <a:pt x="375" y="91"/>
                    <a:pt x="375" y="62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5"/>
                    <a:pt x="387" y="111"/>
                    <a:pt x="411" y="111"/>
                  </a:cubicBezTo>
                  <a:cubicBezTo>
                    <a:pt x="433" y="111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8" y="2"/>
                  </a:lnTo>
                  <a:close/>
                  <a:moveTo>
                    <a:pt x="287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7" y="103"/>
                    <a:pt x="287" y="103"/>
                    <a:pt x="287" y="103"/>
                  </a:cubicBezTo>
                  <a:lnTo>
                    <a:pt x="287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3" y="104"/>
                    <a:pt x="194" y="104"/>
                  </a:cubicBezTo>
                  <a:cubicBezTo>
                    <a:pt x="175" y="104"/>
                    <a:pt x="157" y="91"/>
                    <a:pt x="157" y="62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5"/>
                    <a:pt x="170" y="111"/>
                    <a:pt x="194" y="111"/>
                  </a:cubicBezTo>
                  <a:cubicBezTo>
                    <a:pt x="216" y="111"/>
                    <a:pt x="240" y="98"/>
                    <a:pt x="240" y="61"/>
                  </a:cubicBezTo>
                  <a:cubicBezTo>
                    <a:pt x="240" y="2"/>
                    <a:pt x="240" y="2"/>
                    <a:pt x="240" y="2"/>
                  </a:cubicBezTo>
                  <a:lnTo>
                    <a:pt x="231" y="2"/>
                  </a:lnTo>
                  <a:close/>
                  <a:moveTo>
                    <a:pt x="106" y="56"/>
                  </a:moveTo>
                  <a:cubicBezTo>
                    <a:pt x="106" y="83"/>
                    <a:pt x="85" y="104"/>
                    <a:pt x="58" y="104"/>
                  </a:cubicBezTo>
                  <a:cubicBezTo>
                    <a:pt x="31" y="104"/>
                    <a:pt x="9" y="83"/>
                    <a:pt x="9" y="56"/>
                  </a:cubicBezTo>
                  <a:cubicBezTo>
                    <a:pt x="9" y="29"/>
                    <a:pt x="31" y="8"/>
                    <a:pt x="58" y="8"/>
                  </a:cubicBezTo>
                  <a:cubicBezTo>
                    <a:pt x="85" y="8"/>
                    <a:pt x="106" y="29"/>
                    <a:pt x="106" y="56"/>
                  </a:cubicBezTo>
                  <a:close/>
                  <a:moveTo>
                    <a:pt x="115" y="56"/>
                  </a:moveTo>
                  <a:cubicBezTo>
                    <a:pt x="115" y="25"/>
                    <a:pt x="90" y="0"/>
                    <a:pt x="58" y="0"/>
                  </a:cubicBezTo>
                  <a:cubicBezTo>
                    <a:pt x="26" y="0"/>
                    <a:pt x="0" y="25"/>
                    <a:pt x="0" y="56"/>
                  </a:cubicBezTo>
                  <a:cubicBezTo>
                    <a:pt x="0" y="87"/>
                    <a:pt x="26" y="111"/>
                    <a:pt x="58" y="111"/>
                  </a:cubicBezTo>
                  <a:cubicBezTo>
                    <a:pt x="90" y="111"/>
                    <a:pt x="115" y="87"/>
                    <a:pt x="115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49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8B4AEA9-404F-4933-BE5E-28A0992A10C4}" type="datetime1">
              <a:rPr lang="fi-FI"/>
              <a:pPr>
                <a:defRPr/>
              </a:pPr>
              <a:t>22.11.2013</a:t>
            </a:fld>
            <a:endParaRPr lang="fi-FI" dirty="0"/>
          </a:p>
        </p:txBody>
      </p:sp>
      <p:sp>
        <p:nvSpPr>
          <p:cNvPr id="150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3213" y="6343650"/>
            <a:ext cx="4605337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55" name="Title Placeholder 154"/>
          <p:cNvSpPr>
            <a:spLocks noGrp="1"/>
          </p:cNvSpPr>
          <p:nvPr>
            <p:ph type="title"/>
          </p:nvPr>
        </p:nvSpPr>
        <p:spPr>
          <a:xfrm>
            <a:off x="303213" y="1684338"/>
            <a:ext cx="8585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1050" name="Text Placeholder 155"/>
          <p:cNvSpPr>
            <a:spLocks noGrp="1"/>
          </p:cNvSpPr>
          <p:nvPr>
            <p:ph type="body" idx="1"/>
          </p:nvPr>
        </p:nvSpPr>
        <p:spPr bwMode="auto">
          <a:xfrm>
            <a:off x="298450" y="3009900"/>
            <a:ext cx="8583613" cy="293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9" r:id="rId3"/>
    <p:sldLayoutId id="2147483750" r:id="rId4"/>
    <p:sldLayoutId id="2147483751" r:id="rId5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39"/>
          <p:cNvGrpSpPr>
            <a:grpSpLocks/>
          </p:cNvGrpSpPr>
          <p:nvPr/>
        </p:nvGrpSpPr>
        <p:grpSpPr bwMode="auto">
          <a:xfrm>
            <a:off x="3608388" y="382588"/>
            <a:ext cx="1938337" cy="769937"/>
            <a:chOff x="3608081" y="382588"/>
            <a:chExt cx="1938675" cy="769938"/>
          </a:xfrm>
        </p:grpSpPr>
        <p:sp>
          <p:nvSpPr>
            <p:cNvPr id="2074" name="Freeform 169"/>
            <p:cNvSpPr>
              <a:spLocks/>
            </p:cNvSpPr>
            <p:nvPr/>
          </p:nvSpPr>
          <p:spPr bwMode="gray">
            <a:xfrm>
              <a:off x="4378019" y="382588"/>
              <a:ext cx="397648" cy="384969"/>
            </a:xfrm>
            <a:custGeom>
              <a:avLst/>
              <a:gdLst>
                <a:gd name="T0" fmla="*/ 0 w 401"/>
                <a:gd name="T1" fmla="*/ 388 h 388"/>
                <a:gd name="T2" fmla="*/ 0 w 401"/>
                <a:gd name="T3" fmla="*/ 0 h 388"/>
                <a:gd name="T4" fmla="*/ 401 w 401"/>
                <a:gd name="T5" fmla="*/ 0 h 388"/>
                <a:gd name="T6" fmla="*/ 401 w 401"/>
                <a:gd name="T7" fmla="*/ 388 h 388"/>
                <a:gd name="T8" fmla="*/ 0 w 401"/>
                <a:gd name="T9" fmla="*/ 388 h 388"/>
                <a:gd name="T10" fmla="*/ 0 w 401"/>
                <a:gd name="T11" fmla="*/ 388 h 3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01" h="388">
                  <a:moveTo>
                    <a:pt x="0" y="388"/>
                  </a:moveTo>
                  <a:lnTo>
                    <a:pt x="0" y="0"/>
                  </a:lnTo>
                  <a:lnTo>
                    <a:pt x="401" y="0"/>
                  </a:lnTo>
                  <a:lnTo>
                    <a:pt x="401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75" name="Freeform 170"/>
            <p:cNvSpPr>
              <a:spLocks noEditPoints="1"/>
            </p:cNvSpPr>
            <p:nvPr/>
          </p:nvSpPr>
          <p:spPr bwMode="black">
            <a:xfrm>
              <a:off x="4378019" y="382588"/>
              <a:ext cx="397648" cy="384969"/>
            </a:xfrm>
            <a:custGeom>
              <a:avLst/>
              <a:gdLst>
                <a:gd name="T0" fmla="*/ 285 w 401"/>
                <a:gd name="T1" fmla="*/ 388 h 388"/>
                <a:gd name="T2" fmla="*/ 297 w 401"/>
                <a:gd name="T3" fmla="*/ 325 h 388"/>
                <a:gd name="T4" fmla="*/ 378 w 401"/>
                <a:gd name="T5" fmla="*/ 348 h 388"/>
                <a:gd name="T6" fmla="*/ 351 w 401"/>
                <a:gd name="T7" fmla="*/ 388 h 388"/>
                <a:gd name="T8" fmla="*/ 356 w 401"/>
                <a:gd name="T9" fmla="*/ 0 h 388"/>
                <a:gd name="T10" fmla="*/ 401 w 401"/>
                <a:gd name="T11" fmla="*/ 136 h 388"/>
                <a:gd name="T12" fmla="*/ 353 w 401"/>
                <a:gd name="T13" fmla="*/ 89 h 388"/>
                <a:gd name="T14" fmla="*/ 356 w 401"/>
                <a:gd name="T15" fmla="*/ 0 h 388"/>
                <a:gd name="T16" fmla="*/ 338 w 401"/>
                <a:gd name="T17" fmla="*/ 0 h 388"/>
                <a:gd name="T18" fmla="*/ 333 w 401"/>
                <a:gd name="T19" fmla="*/ 83 h 388"/>
                <a:gd name="T20" fmla="*/ 401 w 401"/>
                <a:gd name="T21" fmla="*/ 153 h 388"/>
                <a:gd name="T22" fmla="*/ 369 w 401"/>
                <a:gd name="T23" fmla="*/ 388 h 388"/>
                <a:gd name="T24" fmla="*/ 399 w 401"/>
                <a:gd name="T25" fmla="*/ 353 h 388"/>
                <a:gd name="T26" fmla="*/ 276 w 401"/>
                <a:gd name="T27" fmla="*/ 320 h 388"/>
                <a:gd name="T28" fmla="*/ 254 w 401"/>
                <a:gd name="T29" fmla="*/ 388 h 388"/>
                <a:gd name="T30" fmla="*/ 227 w 401"/>
                <a:gd name="T31" fmla="*/ 375 h 388"/>
                <a:gd name="T32" fmla="*/ 230 w 401"/>
                <a:gd name="T33" fmla="*/ 313 h 388"/>
                <a:gd name="T34" fmla="*/ 189 w 401"/>
                <a:gd name="T35" fmla="*/ 311 h 388"/>
                <a:gd name="T36" fmla="*/ 195 w 401"/>
                <a:gd name="T37" fmla="*/ 251 h 388"/>
                <a:gd name="T38" fmla="*/ 151 w 401"/>
                <a:gd name="T39" fmla="*/ 247 h 388"/>
                <a:gd name="T40" fmla="*/ 235 w 401"/>
                <a:gd name="T41" fmla="*/ 253 h 388"/>
                <a:gd name="T42" fmla="*/ 263 w 401"/>
                <a:gd name="T43" fmla="*/ 126 h 388"/>
                <a:gd name="T44" fmla="*/ 190 w 401"/>
                <a:gd name="T45" fmla="*/ 89 h 388"/>
                <a:gd name="T46" fmla="*/ 229 w 401"/>
                <a:gd name="T47" fmla="*/ 110 h 388"/>
                <a:gd name="T48" fmla="*/ 253 w 401"/>
                <a:gd name="T49" fmla="*/ 51 h 388"/>
                <a:gd name="T50" fmla="*/ 292 w 401"/>
                <a:gd name="T51" fmla="*/ 72 h 388"/>
                <a:gd name="T52" fmla="*/ 316 w 401"/>
                <a:gd name="T53" fmla="*/ 13 h 388"/>
                <a:gd name="T54" fmla="*/ 338 w 401"/>
                <a:gd name="T55" fmla="*/ 0 h 388"/>
                <a:gd name="T56" fmla="*/ 0 w 401"/>
                <a:gd name="T57" fmla="*/ 0 h 388"/>
                <a:gd name="T58" fmla="*/ 296 w 401"/>
                <a:gd name="T59" fmla="*/ 7 h 388"/>
                <a:gd name="T60" fmla="*/ 298 w 401"/>
                <a:gd name="T61" fmla="*/ 51 h 388"/>
                <a:gd name="T62" fmla="*/ 232 w 401"/>
                <a:gd name="T63" fmla="*/ 45 h 388"/>
                <a:gd name="T64" fmla="*/ 234 w 401"/>
                <a:gd name="T65" fmla="*/ 89 h 388"/>
                <a:gd name="T66" fmla="*/ 168 w 401"/>
                <a:gd name="T67" fmla="*/ 83 h 388"/>
                <a:gd name="T68" fmla="*/ 257 w 401"/>
                <a:gd name="T69" fmla="*/ 147 h 388"/>
                <a:gd name="T70" fmla="*/ 241 w 401"/>
                <a:gd name="T71" fmla="*/ 231 h 388"/>
                <a:gd name="T72" fmla="*/ 129 w 401"/>
                <a:gd name="T73" fmla="*/ 242 h 388"/>
                <a:gd name="T74" fmla="*/ 189 w 401"/>
                <a:gd name="T75" fmla="*/ 272 h 388"/>
                <a:gd name="T76" fmla="*/ 168 w 401"/>
                <a:gd name="T77" fmla="*/ 307 h 388"/>
                <a:gd name="T78" fmla="*/ 226 w 401"/>
                <a:gd name="T79" fmla="*/ 333 h 388"/>
                <a:gd name="T80" fmla="*/ 205 w 401"/>
                <a:gd name="T81" fmla="*/ 369 h 388"/>
                <a:gd name="T82" fmla="*/ 0 w 401"/>
                <a:gd name="T83" fmla="*/ 388 h 38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401" h="388">
                  <a:moveTo>
                    <a:pt x="351" y="388"/>
                  </a:moveTo>
                  <a:lnTo>
                    <a:pt x="285" y="388"/>
                  </a:lnTo>
                  <a:lnTo>
                    <a:pt x="322" y="366"/>
                  </a:lnTo>
                  <a:lnTo>
                    <a:pt x="297" y="325"/>
                  </a:lnTo>
                  <a:lnTo>
                    <a:pt x="346" y="295"/>
                  </a:lnTo>
                  <a:lnTo>
                    <a:pt x="378" y="348"/>
                  </a:lnTo>
                  <a:lnTo>
                    <a:pt x="340" y="370"/>
                  </a:lnTo>
                  <a:lnTo>
                    <a:pt x="351" y="388"/>
                  </a:lnTo>
                  <a:close/>
                  <a:moveTo>
                    <a:pt x="356" y="0"/>
                  </a:moveTo>
                  <a:lnTo>
                    <a:pt x="401" y="0"/>
                  </a:lnTo>
                  <a:lnTo>
                    <a:pt x="401" y="136"/>
                  </a:lnTo>
                  <a:lnTo>
                    <a:pt x="387" y="144"/>
                  </a:lnTo>
                  <a:lnTo>
                    <a:pt x="353" y="89"/>
                  </a:lnTo>
                  <a:lnTo>
                    <a:pt x="394" y="64"/>
                  </a:lnTo>
                  <a:lnTo>
                    <a:pt x="356" y="0"/>
                  </a:lnTo>
                  <a:close/>
                  <a:moveTo>
                    <a:pt x="338" y="0"/>
                  </a:moveTo>
                  <a:lnTo>
                    <a:pt x="374" y="60"/>
                  </a:lnTo>
                  <a:lnTo>
                    <a:pt x="333" y="83"/>
                  </a:lnTo>
                  <a:lnTo>
                    <a:pt x="382" y="165"/>
                  </a:lnTo>
                  <a:lnTo>
                    <a:pt x="401" y="153"/>
                  </a:lnTo>
                  <a:lnTo>
                    <a:pt x="401" y="388"/>
                  </a:lnTo>
                  <a:lnTo>
                    <a:pt x="369" y="388"/>
                  </a:lnTo>
                  <a:lnTo>
                    <a:pt x="362" y="376"/>
                  </a:lnTo>
                  <a:lnTo>
                    <a:pt x="399" y="353"/>
                  </a:lnTo>
                  <a:lnTo>
                    <a:pt x="351" y="274"/>
                  </a:lnTo>
                  <a:lnTo>
                    <a:pt x="276" y="320"/>
                  </a:lnTo>
                  <a:lnTo>
                    <a:pt x="301" y="362"/>
                  </a:lnTo>
                  <a:lnTo>
                    <a:pt x="254" y="388"/>
                  </a:lnTo>
                  <a:lnTo>
                    <a:pt x="234" y="388"/>
                  </a:lnTo>
                  <a:lnTo>
                    <a:pt x="227" y="375"/>
                  </a:lnTo>
                  <a:lnTo>
                    <a:pt x="258" y="356"/>
                  </a:lnTo>
                  <a:lnTo>
                    <a:pt x="230" y="313"/>
                  </a:lnTo>
                  <a:lnTo>
                    <a:pt x="201" y="330"/>
                  </a:lnTo>
                  <a:lnTo>
                    <a:pt x="189" y="311"/>
                  </a:lnTo>
                  <a:lnTo>
                    <a:pt x="220" y="293"/>
                  </a:lnTo>
                  <a:lnTo>
                    <a:pt x="195" y="251"/>
                  </a:lnTo>
                  <a:lnTo>
                    <a:pt x="164" y="270"/>
                  </a:lnTo>
                  <a:lnTo>
                    <a:pt x="151" y="247"/>
                  </a:lnTo>
                  <a:lnTo>
                    <a:pt x="210" y="211"/>
                  </a:lnTo>
                  <a:lnTo>
                    <a:pt x="235" y="253"/>
                  </a:lnTo>
                  <a:lnTo>
                    <a:pt x="312" y="208"/>
                  </a:lnTo>
                  <a:lnTo>
                    <a:pt x="263" y="126"/>
                  </a:lnTo>
                  <a:lnTo>
                    <a:pt x="226" y="148"/>
                  </a:lnTo>
                  <a:lnTo>
                    <a:pt x="190" y="89"/>
                  </a:lnTo>
                  <a:lnTo>
                    <a:pt x="209" y="77"/>
                  </a:lnTo>
                  <a:lnTo>
                    <a:pt x="229" y="110"/>
                  </a:lnTo>
                  <a:lnTo>
                    <a:pt x="273" y="83"/>
                  </a:lnTo>
                  <a:lnTo>
                    <a:pt x="253" y="51"/>
                  </a:lnTo>
                  <a:lnTo>
                    <a:pt x="273" y="39"/>
                  </a:lnTo>
                  <a:lnTo>
                    <a:pt x="292" y="72"/>
                  </a:lnTo>
                  <a:lnTo>
                    <a:pt x="337" y="45"/>
                  </a:lnTo>
                  <a:lnTo>
                    <a:pt x="316" y="13"/>
                  </a:lnTo>
                  <a:lnTo>
                    <a:pt x="338" y="0"/>
                  </a:lnTo>
                  <a:close/>
                  <a:moveTo>
                    <a:pt x="0" y="388"/>
                  </a:moveTo>
                  <a:lnTo>
                    <a:pt x="0" y="0"/>
                  </a:lnTo>
                  <a:lnTo>
                    <a:pt x="308" y="0"/>
                  </a:lnTo>
                  <a:lnTo>
                    <a:pt x="296" y="7"/>
                  </a:lnTo>
                  <a:lnTo>
                    <a:pt x="315" y="40"/>
                  </a:lnTo>
                  <a:lnTo>
                    <a:pt x="298" y="51"/>
                  </a:lnTo>
                  <a:lnTo>
                    <a:pt x="278" y="18"/>
                  </a:lnTo>
                  <a:lnTo>
                    <a:pt x="232" y="45"/>
                  </a:lnTo>
                  <a:lnTo>
                    <a:pt x="252" y="79"/>
                  </a:lnTo>
                  <a:lnTo>
                    <a:pt x="234" y="89"/>
                  </a:lnTo>
                  <a:lnTo>
                    <a:pt x="215" y="56"/>
                  </a:lnTo>
                  <a:lnTo>
                    <a:pt x="168" y="83"/>
                  </a:lnTo>
                  <a:lnTo>
                    <a:pt x="220" y="169"/>
                  </a:lnTo>
                  <a:lnTo>
                    <a:pt x="257" y="147"/>
                  </a:lnTo>
                  <a:lnTo>
                    <a:pt x="290" y="202"/>
                  </a:lnTo>
                  <a:lnTo>
                    <a:pt x="241" y="231"/>
                  </a:lnTo>
                  <a:lnTo>
                    <a:pt x="216" y="190"/>
                  </a:lnTo>
                  <a:lnTo>
                    <a:pt x="129" y="242"/>
                  </a:lnTo>
                  <a:lnTo>
                    <a:pt x="158" y="290"/>
                  </a:lnTo>
                  <a:lnTo>
                    <a:pt x="189" y="272"/>
                  </a:lnTo>
                  <a:lnTo>
                    <a:pt x="198" y="289"/>
                  </a:lnTo>
                  <a:lnTo>
                    <a:pt x="168" y="307"/>
                  </a:lnTo>
                  <a:lnTo>
                    <a:pt x="195" y="352"/>
                  </a:lnTo>
                  <a:lnTo>
                    <a:pt x="226" y="333"/>
                  </a:lnTo>
                  <a:lnTo>
                    <a:pt x="236" y="351"/>
                  </a:lnTo>
                  <a:lnTo>
                    <a:pt x="205" y="369"/>
                  </a:lnTo>
                  <a:lnTo>
                    <a:pt x="216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76" name="Freeform 139"/>
            <p:cNvSpPr>
              <a:spLocks/>
            </p:cNvSpPr>
            <p:nvPr/>
          </p:nvSpPr>
          <p:spPr bwMode="black">
            <a:xfrm>
              <a:off x="3608081" y="895496"/>
              <a:ext cx="107192" cy="130244"/>
            </a:xfrm>
            <a:custGeom>
              <a:avLst/>
              <a:gdLst>
                <a:gd name="T0" fmla="*/ 83 w 91"/>
                <a:gd name="T1" fmla="*/ 0 h 110"/>
                <a:gd name="T2" fmla="*/ 83 w 91"/>
                <a:gd name="T3" fmla="*/ 60 h 110"/>
                <a:gd name="T4" fmla="*/ 46 w 91"/>
                <a:gd name="T5" fmla="*/ 102 h 110"/>
                <a:gd name="T6" fmla="*/ 9 w 91"/>
                <a:gd name="T7" fmla="*/ 61 h 110"/>
                <a:gd name="T8" fmla="*/ 9 w 91"/>
                <a:gd name="T9" fmla="*/ 0 h 110"/>
                <a:gd name="T10" fmla="*/ 0 w 91"/>
                <a:gd name="T11" fmla="*/ 0 h 110"/>
                <a:gd name="T12" fmla="*/ 0 w 91"/>
                <a:gd name="T13" fmla="*/ 61 h 110"/>
                <a:gd name="T14" fmla="*/ 46 w 91"/>
                <a:gd name="T15" fmla="*/ 110 h 110"/>
                <a:gd name="T16" fmla="*/ 91 w 91"/>
                <a:gd name="T17" fmla="*/ 59 h 110"/>
                <a:gd name="T18" fmla="*/ 91 w 91"/>
                <a:gd name="T19" fmla="*/ 0 h 110"/>
                <a:gd name="T20" fmla="*/ 83 w 91"/>
                <a:gd name="T21" fmla="*/ 0 h 1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1" h="110">
                  <a:moveTo>
                    <a:pt x="83" y="0"/>
                  </a:moveTo>
                  <a:cubicBezTo>
                    <a:pt x="83" y="60"/>
                    <a:pt x="83" y="60"/>
                    <a:pt x="83" y="60"/>
                  </a:cubicBezTo>
                  <a:cubicBezTo>
                    <a:pt x="83" y="90"/>
                    <a:pt x="64" y="102"/>
                    <a:pt x="46" y="102"/>
                  </a:cubicBezTo>
                  <a:cubicBezTo>
                    <a:pt x="26" y="102"/>
                    <a:pt x="9" y="89"/>
                    <a:pt x="9" y="61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94"/>
                    <a:pt x="21" y="110"/>
                    <a:pt x="46" y="110"/>
                  </a:cubicBezTo>
                  <a:cubicBezTo>
                    <a:pt x="68" y="110"/>
                    <a:pt x="91" y="96"/>
                    <a:pt x="91" y="59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77" name="Freeform 140"/>
            <p:cNvSpPr>
              <a:spLocks/>
            </p:cNvSpPr>
            <p:nvPr/>
          </p:nvSpPr>
          <p:spPr bwMode="black">
            <a:xfrm>
              <a:off x="3759072" y="895496"/>
              <a:ext cx="115260" cy="127939"/>
            </a:xfrm>
            <a:custGeom>
              <a:avLst/>
              <a:gdLst>
                <a:gd name="T0" fmla="*/ 116 w 116"/>
                <a:gd name="T1" fmla="*/ 0 h 129"/>
                <a:gd name="T2" fmla="*/ 107 w 116"/>
                <a:gd name="T3" fmla="*/ 0 h 129"/>
                <a:gd name="T4" fmla="*/ 107 w 116"/>
                <a:gd name="T5" fmla="*/ 113 h 129"/>
                <a:gd name="T6" fmla="*/ 9 w 116"/>
                <a:gd name="T7" fmla="*/ 0 h 129"/>
                <a:gd name="T8" fmla="*/ 0 w 116"/>
                <a:gd name="T9" fmla="*/ 0 h 129"/>
                <a:gd name="T10" fmla="*/ 0 w 116"/>
                <a:gd name="T11" fmla="*/ 129 h 129"/>
                <a:gd name="T12" fmla="*/ 10 w 116"/>
                <a:gd name="T13" fmla="*/ 129 h 129"/>
                <a:gd name="T14" fmla="*/ 10 w 116"/>
                <a:gd name="T15" fmla="*/ 16 h 129"/>
                <a:gd name="T16" fmla="*/ 108 w 116"/>
                <a:gd name="T17" fmla="*/ 129 h 129"/>
                <a:gd name="T18" fmla="*/ 116 w 116"/>
                <a:gd name="T19" fmla="*/ 129 h 129"/>
                <a:gd name="T20" fmla="*/ 116 w 116"/>
                <a:gd name="T21" fmla="*/ 0 h 129"/>
                <a:gd name="T22" fmla="*/ 116 w 116"/>
                <a:gd name="T23" fmla="*/ 0 h 12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6" h="129">
                  <a:moveTo>
                    <a:pt x="116" y="0"/>
                  </a:moveTo>
                  <a:lnTo>
                    <a:pt x="107" y="0"/>
                  </a:lnTo>
                  <a:lnTo>
                    <a:pt x="107" y="113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129"/>
                  </a:lnTo>
                  <a:lnTo>
                    <a:pt x="10" y="129"/>
                  </a:lnTo>
                  <a:lnTo>
                    <a:pt x="10" y="16"/>
                  </a:lnTo>
                  <a:lnTo>
                    <a:pt x="108" y="129"/>
                  </a:lnTo>
                  <a:lnTo>
                    <a:pt x="116" y="129"/>
                  </a:lnTo>
                  <a:lnTo>
                    <a:pt x="11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78" name="Freeform 141"/>
            <p:cNvSpPr>
              <a:spLocks/>
            </p:cNvSpPr>
            <p:nvPr/>
          </p:nvSpPr>
          <p:spPr bwMode="black">
            <a:xfrm>
              <a:off x="3922741" y="895496"/>
              <a:ext cx="9221" cy="127939"/>
            </a:xfrm>
            <a:custGeom>
              <a:avLst/>
              <a:gdLst>
                <a:gd name="T0" fmla="*/ 10 w 10"/>
                <a:gd name="T1" fmla="*/ 0 h 129"/>
                <a:gd name="T2" fmla="*/ 0 w 10"/>
                <a:gd name="T3" fmla="*/ 0 h 129"/>
                <a:gd name="T4" fmla="*/ 0 w 10"/>
                <a:gd name="T5" fmla="*/ 129 h 129"/>
                <a:gd name="T6" fmla="*/ 10 w 10"/>
                <a:gd name="T7" fmla="*/ 129 h 129"/>
                <a:gd name="T8" fmla="*/ 10 w 10"/>
                <a:gd name="T9" fmla="*/ 0 h 129"/>
                <a:gd name="T10" fmla="*/ 10 w 10"/>
                <a:gd name="T11" fmla="*/ 0 h 1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" h="129">
                  <a:moveTo>
                    <a:pt x="10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10" y="129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79" name="Freeform 142"/>
            <p:cNvSpPr>
              <a:spLocks/>
            </p:cNvSpPr>
            <p:nvPr/>
          </p:nvSpPr>
          <p:spPr bwMode="black">
            <a:xfrm>
              <a:off x="3960777" y="895496"/>
              <a:ext cx="112955" cy="129091"/>
            </a:xfrm>
            <a:custGeom>
              <a:avLst/>
              <a:gdLst>
                <a:gd name="T0" fmla="*/ 113 w 113"/>
                <a:gd name="T1" fmla="*/ 0 h 130"/>
                <a:gd name="T2" fmla="*/ 102 w 113"/>
                <a:gd name="T3" fmla="*/ 0 h 130"/>
                <a:gd name="T4" fmla="*/ 56 w 113"/>
                <a:gd name="T5" fmla="*/ 109 h 130"/>
                <a:gd name="T6" fmla="*/ 11 w 113"/>
                <a:gd name="T7" fmla="*/ 0 h 130"/>
                <a:gd name="T8" fmla="*/ 0 w 113"/>
                <a:gd name="T9" fmla="*/ 0 h 130"/>
                <a:gd name="T10" fmla="*/ 55 w 113"/>
                <a:gd name="T11" fmla="*/ 130 h 130"/>
                <a:gd name="T12" fmla="*/ 58 w 113"/>
                <a:gd name="T13" fmla="*/ 130 h 130"/>
                <a:gd name="T14" fmla="*/ 113 w 113"/>
                <a:gd name="T15" fmla="*/ 0 h 130"/>
                <a:gd name="T16" fmla="*/ 113 w 113"/>
                <a:gd name="T17" fmla="*/ 0 h 1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13" h="130">
                  <a:moveTo>
                    <a:pt x="113" y="0"/>
                  </a:moveTo>
                  <a:lnTo>
                    <a:pt x="102" y="0"/>
                  </a:lnTo>
                  <a:lnTo>
                    <a:pt x="56" y="109"/>
                  </a:lnTo>
                  <a:lnTo>
                    <a:pt x="11" y="0"/>
                  </a:lnTo>
                  <a:lnTo>
                    <a:pt x="0" y="0"/>
                  </a:lnTo>
                  <a:lnTo>
                    <a:pt x="55" y="130"/>
                  </a:lnTo>
                  <a:lnTo>
                    <a:pt x="58" y="13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0" name="Freeform 143"/>
            <p:cNvSpPr>
              <a:spLocks/>
            </p:cNvSpPr>
            <p:nvPr/>
          </p:nvSpPr>
          <p:spPr bwMode="black">
            <a:xfrm>
              <a:off x="4102547" y="895496"/>
              <a:ext cx="71461" cy="127939"/>
            </a:xfrm>
            <a:custGeom>
              <a:avLst/>
              <a:gdLst>
                <a:gd name="T0" fmla="*/ 71 w 72"/>
                <a:gd name="T1" fmla="*/ 0 h 129"/>
                <a:gd name="T2" fmla="*/ 0 w 72"/>
                <a:gd name="T3" fmla="*/ 0 h 129"/>
                <a:gd name="T4" fmla="*/ 0 w 72"/>
                <a:gd name="T5" fmla="*/ 129 h 129"/>
                <a:gd name="T6" fmla="*/ 72 w 72"/>
                <a:gd name="T7" fmla="*/ 129 h 129"/>
                <a:gd name="T8" fmla="*/ 72 w 72"/>
                <a:gd name="T9" fmla="*/ 120 h 129"/>
                <a:gd name="T10" fmla="*/ 10 w 72"/>
                <a:gd name="T11" fmla="*/ 120 h 129"/>
                <a:gd name="T12" fmla="*/ 10 w 72"/>
                <a:gd name="T13" fmla="*/ 68 h 129"/>
                <a:gd name="T14" fmla="*/ 70 w 72"/>
                <a:gd name="T15" fmla="*/ 68 h 129"/>
                <a:gd name="T16" fmla="*/ 70 w 72"/>
                <a:gd name="T17" fmla="*/ 59 h 129"/>
                <a:gd name="T18" fmla="*/ 10 w 72"/>
                <a:gd name="T19" fmla="*/ 59 h 129"/>
                <a:gd name="T20" fmla="*/ 10 w 72"/>
                <a:gd name="T21" fmla="*/ 8 h 129"/>
                <a:gd name="T22" fmla="*/ 71 w 72"/>
                <a:gd name="T23" fmla="*/ 8 h 129"/>
                <a:gd name="T24" fmla="*/ 71 w 72"/>
                <a:gd name="T25" fmla="*/ 0 h 129"/>
                <a:gd name="T26" fmla="*/ 71 w 72"/>
                <a:gd name="T27" fmla="*/ 0 h 12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2" h="129">
                  <a:moveTo>
                    <a:pt x="71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72" y="129"/>
                  </a:lnTo>
                  <a:lnTo>
                    <a:pt x="72" y="120"/>
                  </a:lnTo>
                  <a:lnTo>
                    <a:pt x="10" y="120"/>
                  </a:lnTo>
                  <a:lnTo>
                    <a:pt x="10" y="68"/>
                  </a:lnTo>
                  <a:lnTo>
                    <a:pt x="70" y="68"/>
                  </a:lnTo>
                  <a:lnTo>
                    <a:pt x="70" y="59"/>
                  </a:lnTo>
                  <a:lnTo>
                    <a:pt x="10" y="59"/>
                  </a:lnTo>
                  <a:lnTo>
                    <a:pt x="10" y="8"/>
                  </a:lnTo>
                  <a:lnTo>
                    <a:pt x="71" y="8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1" name="Freeform 144"/>
            <p:cNvSpPr>
              <a:spLocks noEditPoints="1"/>
            </p:cNvSpPr>
            <p:nvPr/>
          </p:nvSpPr>
          <p:spPr bwMode="black">
            <a:xfrm>
              <a:off x="4213197" y="895496"/>
              <a:ext cx="96818" cy="127939"/>
            </a:xfrm>
            <a:custGeom>
              <a:avLst/>
              <a:gdLst>
                <a:gd name="T0" fmla="*/ 0 w 81"/>
                <a:gd name="T1" fmla="*/ 0 h 108"/>
                <a:gd name="T2" fmla="*/ 0 w 81"/>
                <a:gd name="T3" fmla="*/ 108 h 108"/>
                <a:gd name="T4" fmla="*/ 8 w 81"/>
                <a:gd name="T5" fmla="*/ 108 h 108"/>
                <a:gd name="T6" fmla="*/ 8 w 81"/>
                <a:gd name="T7" fmla="*/ 56 h 108"/>
                <a:gd name="T8" fmla="*/ 23 w 81"/>
                <a:gd name="T9" fmla="*/ 56 h 108"/>
                <a:gd name="T10" fmla="*/ 53 w 81"/>
                <a:gd name="T11" fmla="*/ 79 h 108"/>
                <a:gd name="T12" fmla="*/ 72 w 81"/>
                <a:gd name="T13" fmla="*/ 108 h 108"/>
                <a:gd name="T14" fmla="*/ 81 w 81"/>
                <a:gd name="T15" fmla="*/ 108 h 108"/>
                <a:gd name="T16" fmla="*/ 57 w 81"/>
                <a:gd name="T17" fmla="*/ 71 h 108"/>
                <a:gd name="T18" fmla="*/ 43 w 81"/>
                <a:gd name="T19" fmla="*/ 54 h 108"/>
                <a:gd name="T20" fmla="*/ 63 w 81"/>
                <a:gd name="T21" fmla="*/ 28 h 108"/>
                <a:gd name="T22" fmla="*/ 27 w 81"/>
                <a:gd name="T23" fmla="*/ 0 h 108"/>
                <a:gd name="T24" fmla="*/ 0 w 81"/>
                <a:gd name="T25" fmla="*/ 0 h 108"/>
                <a:gd name="T26" fmla="*/ 8 w 81"/>
                <a:gd name="T27" fmla="*/ 7 h 108"/>
                <a:gd name="T28" fmla="*/ 26 w 81"/>
                <a:gd name="T29" fmla="*/ 7 h 108"/>
                <a:gd name="T30" fmla="*/ 54 w 81"/>
                <a:gd name="T31" fmla="*/ 28 h 108"/>
                <a:gd name="T32" fmla="*/ 26 w 81"/>
                <a:gd name="T33" fmla="*/ 49 h 108"/>
                <a:gd name="T34" fmla="*/ 8 w 81"/>
                <a:gd name="T35" fmla="*/ 49 h 108"/>
                <a:gd name="T36" fmla="*/ 8 w 81"/>
                <a:gd name="T37" fmla="*/ 7 h 10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81" h="108">
                  <a:moveTo>
                    <a:pt x="0" y="0"/>
                  </a:moveTo>
                  <a:cubicBezTo>
                    <a:pt x="0" y="108"/>
                    <a:pt x="0" y="108"/>
                    <a:pt x="0" y="108"/>
                  </a:cubicBezTo>
                  <a:cubicBezTo>
                    <a:pt x="8" y="108"/>
                    <a:pt x="8" y="108"/>
                    <a:pt x="8" y="108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23" y="56"/>
                    <a:pt x="23" y="56"/>
                    <a:pt x="23" y="56"/>
                  </a:cubicBezTo>
                  <a:cubicBezTo>
                    <a:pt x="36" y="56"/>
                    <a:pt x="40" y="58"/>
                    <a:pt x="53" y="79"/>
                  </a:cubicBezTo>
                  <a:cubicBezTo>
                    <a:pt x="72" y="108"/>
                    <a:pt x="72" y="108"/>
                    <a:pt x="72" y="108"/>
                  </a:cubicBezTo>
                  <a:cubicBezTo>
                    <a:pt x="81" y="108"/>
                    <a:pt x="81" y="108"/>
                    <a:pt x="81" y="108"/>
                  </a:cubicBezTo>
                  <a:cubicBezTo>
                    <a:pt x="57" y="71"/>
                    <a:pt x="57" y="71"/>
                    <a:pt x="57" y="71"/>
                  </a:cubicBezTo>
                  <a:cubicBezTo>
                    <a:pt x="52" y="63"/>
                    <a:pt x="48" y="57"/>
                    <a:pt x="43" y="54"/>
                  </a:cubicBezTo>
                  <a:cubicBezTo>
                    <a:pt x="56" y="49"/>
                    <a:pt x="63" y="41"/>
                    <a:pt x="63" y="28"/>
                  </a:cubicBezTo>
                  <a:cubicBezTo>
                    <a:pt x="63" y="14"/>
                    <a:pt x="54" y="0"/>
                    <a:pt x="27" y="0"/>
                  </a:cubicBezTo>
                  <a:cubicBezTo>
                    <a:pt x="0" y="0"/>
                    <a:pt x="0" y="0"/>
                    <a:pt x="0" y="0"/>
                  </a:cubicBezTo>
                  <a:close/>
                  <a:moveTo>
                    <a:pt x="8" y="7"/>
                  </a:moveTo>
                  <a:cubicBezTo>
                    <a:pt x="26" y="7"/>
                    <a:pt x="26" y="7"/>
                    <a:pt x="26" y="7"/>
                  </a:cubicBezTo>
                  <a:cubicBezTo>
                    <a:pt x="45" y="7"/>
                    <a:pt x="54" y="16"/>
                    <a:pt x="54" y="28"/>
                  </a:cubicBezTo>
                  <a:cubicBezTo>
                    <a:pt x="54" y="41"/>
                    <a:pt x="45" y="49"/>
                    <a:pt x="26" y="49"/>
                  </a:cubicBezTo>
                  <a:cubicBezTo>
                    <a:pt x="8" y="49"/>
                    <a:pt x="8" y="49"/>
                    <a:pt x="8" y="49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2" name="Freeform 145"/>
            <p:cNvSpPr>
              <a:spLocks/>
            </p:cNvSpPr>
            <p:nvPr/>
          </p:nvSpPr>
          <p:spPr bwMode="black">
            <a:xfrm>
              <a:off x="4333067" y="893190"/>
              <a:ext cx="72614" cy="132549"/>
            </a:xfrm>
            <a:custGeom>
              <a:avLst/>
              <a:gdLst>
                <a:gd name="T0" fmla="*/ 56 w 61"/>
                <a:gd name="T1" fmla="*/ 6 h 111"/>
                <a:gd name="T2" fmla="*/ 31 w 61"/>
                <a:gd name="T3" fmla="*/ 0 h 111"/>
                <a:gd name="T4" fmla="*/ 0 w 61"/>
                <a:gd name="T5" fmla="*/ 28 h 111"/>
                <a:gd name="T6" fmla="*/ 52 w 61"/>
                <a:gd name="T7" fmla="*/ 81 h 111"/>
                <a:gd name="T8" fmla="*/ 29 w 61"/>
                <a:gd name="T9" fmla="*/ 103 h 111"/>
                <a:gd name="T10" fmla="*/ 2 w 61"/>
                <a:gd name="T11" fmla="*/ 91 h 111"/>
                <a:gd name="T12" fmla="*/ 2 w 61"/>
                <a:gd name="T13" fmla="*/ 101 h 111"/>
                <a:gd name="T14" fmla="*/ 29 w 61"/>
                <a:gd name="T15" fmla="*/ 111 h 111"/>
                <a:gd name="T16" fmla="*/ 61 w 61"/>
                <a:gd name="T17" fmla="*/ 81 h 111"/>
                <a:gd name="T18" fmla="*/ 9 w 61"/>
                <a:gd name="T19" fmla="*/ 28 h 111"/>
                <a:gd name="T20" fmla="*/ 32 w 61"/>
                <a:gd name="T21" fmla="*/ 7 h 111"/>
                <a:gd name="T22" fmla="*/ 56 w 61"/>
                <a:gd name="T23" fmla="*/ 16 h 111"/>
                <a:gd name="T24" fmla="*/ 56 w 61"/>
                <a:gd name="T25" fmla="*/ 6 h 11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" h="111">
                  <a:moveTo>
                    <a:pt x="56" y="6"/>
                  </a:moveTo>
                  <a:cubicBezTo>
                    <a:pt x="48" y="2"/>
                    <a:pt x="40" y="0"/>
                    <a:pt x="31" y="0"/>
                  </a:cubicBezTo>
                  <a:cubicBezTo>
                    <a:pt x="14" y="0"/>
                    <a:pt x="0" y="12"/>
                    <a:pt x="0" y="28"/>
                  </a:cubicBezTo>
                  <a:cubicBezTo>
                    <a:pt x="0" y="64"/>
                    <a:pt x="52" y="51"/>
                    <a:pt x="52" y="81"/>
                  </a:cubicBezTo>
                  <a:cubicBezTo>
                    <a:pt x="52" y="94"/>
                    <a:pt x="42" y="103"/>
                    <a:pt x="29" y="103"/>
                  </a:cubicBezTo>
                  <a:cubicBezTo>
                    <a:pt x="20" y="103"/>
                    <a:pt x="14" y="100"/>
                    <a:pt x="2" y="91"/>
                  </a:cubicBezTo>
                  <a:cubicBezTo>
                    <a:pt x="2" y="101"/>
                    <a:pt x="2" y="101"/>
                    <a:pt x="2" y="101"/>
                  </a:cubicBezTo>
                  <a:cubicBezTo>
                    <a:pt x="11" y="108"/>
                    <a:pt x="20" y="111"/>
                    <a:pt x="29" y="111"/>
                  </a:cubicBezTo>
                  <a:cubicBezTo>
                    <a:pt x="47" y="111"/>
                    <a:pt x="61" y="98"/>
                    <a:pt x="61" y="81"/>
                  </a:cubicBezTo>
                  <a:cubicBezTo>
                    <a:pt x="61" y="43"/>
                    <a:pt x="9" y="57"/>
                    <a:pt x="9" y="28"/>
                  </a:cubicBezTo>
                  <a:cubicBezTo>
                    <a:pt x="9" y="16"/>
                    <a:pt x="19" y="7"/>
                    <a:pt x="32" y="7"/>
                  </a:cubicBezTo>
                  <a:cubicBezTo>
                    <a:pt x="40" y="7"/>
                    <a:pt x="45" y="9"/>
                    <a:pt x="56" y="16"/>
                  </a:cubicBezTo>
                  <a:cubicBezTo>
                    <a:pt x="56" y="6"/>
                    <a:pt x="56" y="6"/>
                    <a:pt x="5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3" name="Freeform 146"/>
            <p:cNvSpPr>
              <a:spLocks/>
            </p:cNvSpPr>
            <p:nvPr/>
          </p:nvSpPr>
          <p:spPr bwMode="black">
            <a:xfrm>
              <a:off x="4446022" y="895496"/>
              <a:ext cx="10374" cy="127939"/>
            </a:xfrm>
            <a:custGeom>
              <a:avLst/>
              <a:gdLst>
                <a:gd name="T0" fmla="*/ 10 w 10"/>
                <a:gd name="T1" fmla="*/ 0 h 129"/>
                <a:gd name="T2" fmla="*/ 0 w 10"/>
                <a:gd name="T3" fmla="*/ 0 h 129"/>
                <a:gd name="T4" fmla="*/ 0 w 10"/>
                <a:gd name="T5" fmla="*/ 129 h 129"/>
                <a:gd name="T6" fmla="*/ 10 w 10"/>
                <a:gd name="T7" fmla="*/ 129 h 129"/>
                <a:gd name="T8" fmla="*/ 10 w 10"/>
                <a:gd name="T9" fmla="*/ 0 h 129"/>
                <a:gd name="T10" fmla="*/ 10 w 10"/>
                <a:gd name="T11" fmla="*/ 0 h 1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" h="129">
                  <a:moveTo>
                    <a:pt x="10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10" y="129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4" name="Freeform 147"/>
            <p:cNvSpPr>
              <a:spLocks/>
            </p:cNvSpPr>
            <p:nvPr/>
          </p:nvSpPr>
          <p:spPr bwMode="black">
            <a:xfrm>
              <a:off x="4481753" y="895496"/>
              <a:ext cx="106039" cy="127939"/>
            </a:xfrm>
            <a:custGeom>
              <a:avLst/>
              <a:gdLst>
                <a:gd name="T0" fmla="*/ 107 w 107"/>
                <a:gd name="T1" fmla="*/ 0 h 129"/>
                <a:gd name="T2" fmla="*/ 0 w 107"/>
                <a:gd name="T3" fmla="*/ 0 h 129"/>
                <a:gd name="T4" fmla="*/ 0 w 107"/>
                <a:gd name="T5" fmla="*/ 8 h 129"/>
                <a:gd name="T6" fmla="*/ 49 w 107"/>
                <a:gd name="T7" fmla="*/ 8 h 129"/>
                <a:gd name="T8" fmla="*/ 49 w 107"/>
                <a:gd name="T9" fmla="*/ 129 h 129"/>
                <a:gd name="T10" fmla="*/ 58 w 107"/>
                <a:gd name="T11" fmla="*/ 129 h 129"/>
                <a:gd name="T12" fmla="*/ 58 w 107"/>
                <a:gd name="T13" fmla="*/ 8 h 129"/>
                <a:gd name="T14" fmla="*/ 107 w 107"/>
                <a:gd name="T15" fmla="*/ 8 h 129"/>
                <a:gd name="T16" fmla="*/ 107 w 107"/>
                <a:gd name="T17" fmla="*/ 0 h 129"/>
                <a:gd name="T18" fmla="*/ 107 w 107"/>
                <a:gd name="T19" fmla="*/ 0 h 1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7" h="129">
                  <a:moveTo>
                    <a:pt x="107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9" y="8"/>
                  </a:lnTo>
                  <a:lnTo>
                    <a:pt x="49" y="129"/>
                  </a:lnTo>
                  <a:lnTo>
                    <a:pt x="58" y="129"/>
                  </a:lnTo>
                  <a:lnTo>
                    <a:pt x="58" y="8"/>
                  </a:lnTo>
                  <a:lnTo>
                    <a:pt x="107" y="8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5" name="Freeform 148"/>
            <p:cNvSpPr>
              <a:spLocks/>
            </p:cNvSpPr>
            <p:nvPr/>
          </p:nvSpPr>
          <p:spPr bwMode="black">
            <a:xfrm>
              <a:off x="4606234" y="895496"/>
              <a:ext cx="110650" cy="127939"/>
            </a:xfrm>
            <a:custGeom>
              <a:avLst/>
              <a:gdLst>
                <a:gd name="T0" fmla="*/ 111 w 111"/>
                <a:gd name="T1" fmla="*/ 0 h 129"/>
                <a:gd name="T2" fmla="*/ 99 w 111"/>
                <a:gd name="T3" fmla="*/ 0 h 129"/>
                <a:gd name="T4" fmla="*/ 57 w 111"/>
                <a:gd name="T5" fmla="*/ 51 h 129"/>
                <a:gd name="T6" fmla="*/ 12 w 111"/>
                <a:gd name="T7" fmla="*/ 0 h 129"/>
                <a:gd name="T8" fmla="*/ 0 w 111"/>
                <a:gd name="T9" fmla="*/ 0 h 129"/>
                <a:gd name="T10" fmla="*/ 51 w 111"/>
                <a:gd name="T11" fmla="*/ 59 h 129"/>
                <a:gd name="T12" fmla="*/ 51 w 111"/>
                <a:gd name="T13" fmla="*/ 129 h 129"/>
                <a:gd name="T14" fmla="*/ 61 w 111"/>
                <a:gd name="T15" fmla="*/ 129 h 129"/>
                <a:gd name="T16" fmla="*/ 61 w 111"/>
                <a:gd name="T17" fmla="*/ 59 h 129"/>
                <a:gd name="T18" fmla="*/ 111 w 111"/>
                <a:gd name="T19" fmla="*/ 0 h 129"/>
                <a:gd name="T20" fmla="*/ 111 w 111"/>
                <a:gd name="T21" fmla="*/ 0 h 12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1" h="129">
                  <a:moveTo>
                    <a:pt x="111" y="0"/>
                  </a:moveTo>
                  <a:lnTo>
                    <a:pt x="99" y="0"/>
                  </a:lnTo>
                  <a:lnTo>
                    <a:pt x="57" y="51"/>
                  </a:lnTo>
                  <a:lnTo>
                    <a:pt x="12" y="0"/>
                  </a:lnTo>
                  <a:lnTo>
                    <a:pt x="0" y="0"/>
                  </a:lnTo>
                  <a:lnTo>
                    <a:pt x="51" y="59"/>
                  </a:lnTo>
                  <a:lnTo>
                    <a:pt x="51" y="129"/>
                  </a:lnTo>
                  <a:lnTo>
                    <a:pt x="61" y="129"/>
                  </a:lnTo>
                  <a:lnTo>
                    <a:pt x="61" y="59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6" name="Freeform 149"/>
            <p:cNvSpPr>
              <a:spLocks noEditPoints="1"/>
            </p:cNvSpPr>
            <p:nvPr/>
          </p:nvSpPr>
          <p:spPr bwMode="black">
            <a:xfrm>
              <a:off x="4768751" y="938142"/>
              <a:ext cx="86445" cy="87598"/>
            </a:xfrm>
            <a:custGeom>
              <a:avLst/>
              <a:gdLst>
                <a:gd name="T0" fmla="*/ 73 w 73"/>
                <a:gd name="T1" fmla="*/ 37 h 74"/>
                <a:gd name="T2" fmla="*/ 37 w 73"/>
                <a:gd name="T3" fmla="*/ 0 h 74"/>
                <a:gd name="T4" fmla="*/ 0 w 73"/>
                <a:gd name="T5" fmla="*/ 37 h 74"/>
                <a:gd name="T6" fmla="*/ 37 w 73"/>
                <a:gd name="T7" fmla="*/ 74 h 74"/>
                <a:gd name="T8" fmla="*/ 73 w 73"/>
                <a:gd name="T9" fmla="*/ 37 h 74"/>
                <a:gd name="T10" fmla="*/ 65 w 73"/>
                <a:gd name="T11" fmla="*/ 37 h 74"/>
                <a:gd name="T12" fmla="*/ 37 w 73"/>
                <a:gd name="T13" fmla="*/ 66 h 74"/>
                <a:gd name="T14" fmla="*/ 8 w 73"/>
                <a:gd name="T15" fmla="*/ 37 h 74"/>
                <a:gd name="T16" fmla="*/ 37 w 73"/>
                <a:gd name="T17" fmla="*/ 7 h 74"/>
                <a:gd name="T18" fmla="*/ 65 w 73"/>
                <a:gd name="T19" fmla="*/ 37 h 7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3" h="74">
                  <a:moveTo>
                    <a:pt x="73" y="37"/>
                  </a:moveTo>
                  <a:cubicBezTo>
                    <a:pt x="73" y="15"/>
                    <a:pt x="57" y="0"/>
                    <a:pt x="37" y="0"/>
                  </a:cubicBezTo>
                  <a:cubicBezTo>
                    <a:pt x="16" y="0"/>
                    <a:pt x="0" y="15"/>
                    <a:pt x="0" y="37"/>
                  </a:cubicBezTo>
                  <a:cubicBezTo>
                    <a:pt x="0" y="58"/>
                    <a:pt x="16" y="74"/>
                    <a:pt x="37" y="74"/>
                  </a:cubicBezTo>
                  <a:cubicBezTo>
                    <a:pt x="57" y="74"/>
                    <a:pt x="73" y="58"/>
                    <a:pt x="73" y="37"/>
                  </a:cubicBezTo>
                  <a:close/>
                  <a:moveTo>
                    <a:pt x="65" y="37"/>
                  </a:moveTo>
                  <a:cubicBezTo>
                    <a:pt x="65" y="54"/>
                    <a:pt x="53" y="66"/>
                    <a:pt x="37" y="66"/>
                  </a:cubicBezTo>
                  <a:cubicBezTo>
                    <a:pt x="20" y="66"/>
                    <a:pt x="8" y="54"/>
                    <a:pt x="8" y="37"/>
                  </a:cubicBezTo>
                  <a:cubicBezTo>
                    <a:pt x="8" y="20"/>
                    <a:pt x="20" y="7"/>
                    <a:pt x="37" y="7"/>
                  </a:cubicBezTo>
                  <a:cubicBezTo>
                    <a:pt x="53" y="7"/>
                    <a:pt x="65" y="20"/>
                    <a:pt x="65" y="37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7" name="Freeform 150"/>
            <p:cNvSpPr>
              <a:spLocks/>
            </p:cNvSpPr>
            <p:nvPr/>
          </p:nvSpPr>
          <p:spPr bwMode="black">
            <a:xfrm>
              <a:off x="4884011" y="893190"/>
              <a:ext cx="59935" cy="130244"/>
            </a:xfrm>
            <a:custGeom>
              <a:avLst/>
              <a:gdLst>
                <a:gd name="T0" fmla="*/ 51 w 51"/>
                <a:gd name="T1" fmla="*/ 3 h 109"/>
                <a:gd name="T2" fmla="*/ 38 w 51"/>
                <a:gd name="T3" fmla="*/ 0 h 109"/>
                <a:gd name="T4" fmla="*/ 13 w 51"/>
                <a:gd name="T5" fmla="*/ 26 h 109"/>
                <a:gd name="T6" fmla="*/ 13 w 51"/>
                <a:gd name="T7" fmla="*/ 38 h 109"/>
                <a:gd name="T8" fmla="*/ 0 w 51"/>
                <a:gd name="T9" fmla="*/ 38 h 109"/>
                <a:gd name="T10" fmla="*/ 0 w 51"/>
                <a:gd name="T11" fmla="*/ 44 h 109"/>
                <a:gd name="T12" fmla="*/ 13 w 51"/>
                <a:gd name="T13" fmla="*/ 44 h 109"/>
                <a:gd name="T14" fmla="*/ 13 w 51"/>
                <a:gd name="T15" fmla="*/ 109 h 109"/>
                <a:gd name="T16" fmla="*/ 21 w 51"/>
                <a:gd name="T17" fmla="*/ 109 h 109"/>
                <a:gd name="T18" fmla="*/ 21 w 51"/>
                <a:gd name="T19" fmla="*/ 44 h 109"/>
                <a:gd name="T20" fmla="*/ 35 w 51"/>
                <a:gd name="T21" fmla="*/ 44 h 109"/>
                <a:gd name="T22" fmla="*/ 35 w 51"/>
                <a:gd name="T23" fmla="*/ 38 h 109"/>
                <a:gd name="T24" fmla="*/ 21 w 51"/>
                <a:gd name="T25" fmla="*/ 38 h 109"/>
                <a:gd name="T26" fmla="*/ 21 w 51"/>
                <a:gd name="T27" fmla="*/ 29 h 109"/>
                <a:gd name="T28" fmla="*/ 38 w 51"/>
                <a:gd name="T29" fmla="*/ 7 h 109"/>
                <a:gd name="T30" fmla="*/ 51 w 51"/>
                <a:gd name="T31" fmla="*/ 10 h 109"/>
                <a:gd name="T32" fmla="*/ 51 w 51"/>
                <a:gd name="T33" fmla="*/ 3 h 1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1" h="109">
                  <a:moveTo>
                    <a:pt x="51" y="3"/>
                  </a:moveTo>
                  <a:cubicBezTo>
                    <a:pt x="46" y="0"/>
                    <a:pt x="43" y="0"/>
                    <a:pt x="38" y="0"/>
                  </a:cubicBezTo>
                  <a:cubicBezTo>
                    <a:pt x="26" y="0"/>
                    <a:pt x="13" y="8"/>
                    <a:pt x="13" y="26"/>
                  </a:cubicBezTo>
                  <a:cubicBezTo>
                    <a:pt x="13" y="38"/>
                    <a:pt x="13" y="38"/>
                    <a:pt x="13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3" y="44"/>
                    <a:pt x="13" y="44"/>
                    <a:pt x="13" y="44"/>
                  </a:cubicBezTo>
                  <a:cubicBezTo>
                    <a:pt x="13" y="109"/>
                    <a:pt x="13" y="109"/>
                    <a:pt x="13" y="109"/>
                  </a:cubicBezTo>
                  <a:cubicBezTo>
                    <a:pt x="21" y="109"/>
                    <a:pt x="21" y="109"/>
                    <a:pt x="21" y="109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35" y="44"/>
                    <a:pt x="35" y="44"/>
                    <a:pt x="35" y="44"/>
                  </a:cubicBezTo>
                  <a:cubicBezTo>
                    <a:pt x="35" y="38"/>
                    <a:pt x="35" y="38"/>
                    <a:pt x="35" y="38"/>
                  </a:cubicBezTo>
                  <a:cubicBezTo>
                    <a:pt x="21" y="38"/>
                    <a:pt x="21" y="38"/>
                    <a:pt x="21" y="38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14"/>
                    <a:pt x="26" y="7"/>
                    <a:pt x="38" y="7"/>
                  </a:cubicBezTo>
                  <a:cubicBezTo>
                    <a:pt x="42" y="7"/>
                    <a:pt x="45" y="8"/>
                    <a:pt x="51" y="10"/>
                  </a:cubicBezTo>
                  <a:cubicBezTo>
                    <a:pt x="51" y="3"/>
                    <a:pt x="51" y="3"/>
                    <a:pt x="51" y="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8" name="Freeform 151"/>
            <p:cNvSpPr>
              <a:spLocks noEditPoints="1"/>
            </p:cNvSpPr>
            <p:nvPr/>
          </p:nvSpPr>
          <p:spPr bwMode="black">
            <a:xfrm>
              <a:off x="5008492" y="893190"/>
              <a:ext cx="134855" cy="132549"/>
            </a:xfrm>
            <a:custGeom>
              <a:avLst/>
              <a:gdLst>
                <a:gd name="T0" fmla="*/ 114 w 114"/>
                <a:gd name="T1" fmla="*/ 55 h 111"/>
                <a:gd name="T2" fmla="*/ 57 w 114"/>
                <a:gd name="T3" fmla="*/ 0 h 111"/>
                <a:gd name="T4" fmla="*/ 0 w 114"/>
                <a:gd name="T5" fmla="*/ 55 h 111"/>
                <a:gd name="T6" fmla="*/ 57 w 114"/>
                <a:gd name="T7" fmla="*/ 111 h 111"/>
                <a:gd name="T8" fmla="*/ 114 w 114"/>
                <a:gd name="T9" fmla="*/ 55 h 111"/>
                <a:gd name="T10" fmla="*/ 105 w 114"/>
                <a:gd name="T11" fmla="*/ 55 h 111"/>
                <a:gd name="T12" fmla="*/ 57 w 114"/>
                <a:gd name="T13" fmla="*/ 103 h 111"/>
                <a:gd name="T14" fmla="*/ 9 w 114"/>
                <a:gd name="T15" fmla="*/ 55 h 111"/>
                <a:gd name="T16" fmla="*/ 57 w 114"/>
                <a:gd name="T17" fmla="*/ 7 h 111"/>
                <a:gd name="T18" fmla="*/ 105 w 114"/>
                <a:gd name="T19" fmla="*/ 55 h 1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4" h="111">
                  <a:moveTo>
                    <a:pt x="114" y="55"/>
                  </a:moveTo>
                  <a:cubicBezTo>
                    <a:pt x="114" y="24"/>
                    <a:pt x="89" y="0"/>
                    <a:pt x="57" y="0"/>
                  </a:cubicBezTo>
                  <a:cubicBezTo>
                    <a:pt x="25" y="0"/>
                    <a:pt x="0" y="24"/>
                    <a:pt x="0" y="55"/>
                  </a:cubicBezTo>
                  <a:cubicBezTo>
                    <a:pt x="0" y="86"/>
                    <a:pt x="25" y="111"/>
                    <a:pt x="57" y="111"/>
                  </a:cubicBezTo>
                  <a:cubicBezTo>
                    <a:pt x="89" y="111"/>
                    <a:pt x="114" y="86"/>
                    <a:pt x="114" y="55"/>
                  </a:cubicBezTo>
                  <a:close/>
                  <a:moveTo>
                    <a:pt x="105" y="55"/>
                  </a:moveTo>
                  <a:cubicBezTo>
                    <a:pt x="105" y="82"/>
                    <a:pt x="84" y="103"/>
                    <a:pt x="57" y="103"/>
                  </a:cubicBezTo>
                  <a:cubicBezTo>
                    <a:pt x="30" y="103"/>
                    <a:pt x="9" y="82"/>
                    <a:pt x="9" y="55"/>
                  </a:cubicBezTo>
                  <a:cubicBezTo>
                    <a:pt x="9" y="28"/>
                    <a:pt x="30" y="7"/>
                    <a:pt x="57" y="7"/>
                  </a:cubicBezTo>
                  <a:cubicBezTo>
                    <a:pt x="84" y="7"/>
                    <a:pt x="105" y="28"/>
                    <a:pt x="105" y="5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9" name="Freeform 152"/>
            <p:cNvSpPr>
              <a:spLocks/>
            </p:cNvSpPr>
            <p:nvPr/>
          </p:nvSpPr>
          <p:spPr bwMode="black">
            <a:xfrm>
              <a:off x="5181382" y="895496"/>
              <a:ext cx="108345" cy="130244"/>
            </a:xfrm>
            <a:custGeom>
              <a:avLst/>
              <a:gdLst>
                <a:gd name="T0" fmla="*/ 82 w 91"/>
                <a:gd name="T1" fmla="*/ 0 h 110"/>
                <a:gd name="T2" fmla="*/ 82 w 91"/>
                <a:gd name="T3" fmla="*/ 60 h 110"/>
                <a:gd name="T4" fmla="*/ 45 w 91"/>
                <a:gd name="T5" fmla="*/ 102 h 110"/>
                <a:gd name="T6" fmla="*/ 8 w 91"/>
                <a:gd name="T7" fmla="*/ 61 h 110"/>
                <a:gd name="T8" fmla="*/ 8 w 91"/>
                <a:gd name="T9" fmla="*/ 0 h 110"/>
                <a:gd name="T10" fmla="*/ 0 w 91"/>
                <a:gd name="T11" fmla="*/ 0 h 110"/>
                <a:gd name="T12" fmla="*/ 0 w 91"/>
                <a:gd name="T13" fmla="*/ 61 h 110"/>
                <a:gd name="T14" fmla="*/ 45 w 91"/>
                <a:gd name="T15" fmla="*/ 110 h 110"/>
                <a:gd name="T16" fmla="*/ 91 w 91"/>
                <a:gd name="T17" fmla="*/ 59 h 110"/>
                <a:gd name="T18" fmla="*/ 91 w 91"/>
                <a:gd name="T19" fmla="*/ 0 h 110"/>
                <a:gd name="T20" fmla="*/ 82 w 91"/>
                <a:gd name="T21" fmla="*/ 0 h 1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1" h="110">
                  <a:moveTo>
                    <a:pt x="82" y="0"/>
                  </a:moveTo>
                  <a:cubicBezTo>
                    <a:pt x="82" y="60"/>
                    <a:pt x="82" y="60"/>
                    <a:pt x="82" y="60"/>
                  </a:cubicBezTo>
                  <a:cubicBezTo>
                    <a:pt x="82" y="90"/>
                    <a:pt x="64" y="102"/>
                    <a:pt x="45" y="102"/>
                  </a:cubicBezTo>
                  <a:cubicBezTo>
                    <a:pt x="26" y="102"/>
                    <a:pt x="8" y="89"/>
                    <a:pt x="8" y="6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94"/>
                    <a:pt x="21" y="110"/>
                    <a:pt x="45" y="110"/>
                  </a:cubicBezTo>
                  <a:cubicBezTo>
                    <a:pt x="67" y="110"/>
                    <a:pt x="91" y="96"/>
                    <a:pt x="91" y="59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82" y="0"/>
                    <a:pt x="82" y="0"/>
                    <a:pt x="8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0" name="Freeform 153"/>
            <p:cNvSpPr>
              <a:spLocks/>
            </p:cNvSpPr>
            <p:nvPr/>
          </p:nvSpPr>
          <p:spPr bwMode="black">
            <a:xfrm>
              <a:off x="5334677" y="895496"/>
              <a:ext cx="72614" cy="127939"/>
            </a:xfrm>
            <a:custGeom>
              <a:avLst/>
              <a:gdLst>
                <a:gd name="T0" fmla="*/ 11 w 74"/>
                <a:gd name="T1" fmla="*/ 0 h 129"/>
                <a:gd name="T2" fmla="*/ 0 w 74"/>
                <a:gd name="T3" fmla="*/ 0 h 129"/>
                <a:gd name="T4" fmla="*/ 0 w 74"/>
                <a:gd name="T5" fmla="*/ 129 h 129"/>
                <a:gd name="T6" fmla="*/ 74 w 74"/>
                <a:gd name="T7" fmla="*/ 129 h 129"/>
                <a:gd name="T8" fmla="*/ 74 w 74"/>
                <a:gd name="T9" fmla="*/ 120 h 129"/>
                <a:gd name="T10" fmla="*/ 11 w 74"/>
                <a:gd name="T11" fmla="*/ 120 h 129"/>
                <a:gd name="T12" fmla="*/ 11 w 74"/>
                <a:gd name="T13" fmla="*/ 0 h 129"/>
                <a:gd name="T14" fmla="*/ 11 w 74"/>
                <a:gd name="T15" fmla="*/ 0 h 12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4" h="129">
                  <a:moveTo>
                    <a:pt x="11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74" y="129"/>
                  </a:lnTo>
                  <a:lnTo>
                    <a:pt x="74" y="120"/>
                  </a:lnTo>
                  <a:lnTo>
                    <a:pt x="11" y="12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1" name="Freeform 154"/>
            <p:cNvSpPr>
              <a:spLocks/>
            </p:cNvSpPr>
            <p:nvPr/>
          </p:nvSpPr>
          <p:spPr bwMode="black">
            <a:xfrm>
              <a:off x="5438411" y="895496"/>
              <a:ext cx="108345" cy="130244"/>
            </a:xfrm>
            <a:custGeom>
              <a:avLst/>
              <a:gdLst>
                <a:gd name="T0" fmla="*/ 82 w 91"/>
                <a:gd name="T1" fmla="*/ 0 h 110"/>
                <a:gd name="T2" fmla="*/ 82 w 91"/>
                <a:gd name="T3" fmla="*/ 60 h 110"/>
                <a:gd name="T4" fmla="*/ 45 w 91"/>
                <a:gd name="T5" fmla="*/ 102 h 110"/>
                <a:gd name="T6" fmla="*/ 8 w 91"/>
                <a:gd name="T7" fmla="*/ 61 h 110"/>
                <a:gd name="T8" fmla="*/ 8 w 91"/>
                <a:gd name="T9" fmla="*/ 0 h 110"/>
                <a:gd name="T10" fmla="*/ 0 w 91"/>
                <a:gd name="T11" fmla="*/ 0 h 110"/>
                <a:gd name="T12" fmla="*/ 0 w 91"/>
                <a:gd name="T13" fmla="*/ 61 h 110"/>
                <a:gd name="T14" fmla="*/ 45 w 91"/>
                <a:gd name="T15" fmla="*/ 110 h 110"/>
                <a:gd name="T16" fmla="*/ 91 w 91"/>
                <a:gd name="T17" fmla="*/ 59 h 110"/>
                <a:gd name="T18" fmla="*/ 91 w 91"/>
                <a:gd name="T19" fmla="*/ 0 h 110"/>
                <a:gd name="T20" fmla="*/ 82 w 91"/>
                <a:gd name="T21" fmla="*/ 0 h 1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1" h="110">
                  <a:moveTo>
                    <a:pt x="82" y="0"/>
                  </a:moveTo>
                  <a:cubicBezTo>
                    <a:pt x="82" y="60"/>
                    <a:pt x="82" y="60"/>
                    <a:pt x="82" y="60"/>
                  </a:cubicBezTo>
                  <a:cubicBezTo>
                    <a:pt x="82" y="90"/>
                    <a:pt x="64" y="102"/>
                    <a:pt x="45" y="102"/>
                  </a:cubicBezTo>
                  <a:cubicBezTo>
                    <a:pt x="26" y="102"/>
                    <a:pt x="8" y="89"/>
                    <a:pt x="8" y="6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94"/>
                    <a:pt x="21" y="110"/>
                    <a:pt x="45" y="110"/>
                  </a:cubicBezTo>
                  <a:cubicBezTo>
                    <a:pt x="67" y="110"/>
                    <a:pt x="91" y="96"/>
                    <a:pt x="91" y="59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82" y="0"/>
                    <a:pt x="82" y="0"/>
                    <a:pt x="8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2" name="Freeform 155"/>
            <p:cNvSpPr>
              <a:spLocks noEditPoints="1"/>
            </p:cNvSpPr>
            <p:nvPr/>
          </p:nvSpPr>
          <p:spPr bwMode="black">
            <a:xfrm>
              <a:off x="4124446" y="1085675"/>
              <a:ext cx="69156" cy="66851"/>
            </a:xfrm>
            <a:custGeom>
              <a:avLst/>
              <a:gdLst>
                <a:gd name="T0" fmla="*/ 29 w 58"/>
                <a:gd name="T1" fmla="*/ 56 h 56"/>
                <a:gd name="T2" fmla="*/ 0 w 58"/>
                <a:gd name="T3" fmla="*/ 28 h 56"/>
                <a:gd name="T4" fmla="*/ 29 w 58"/>
                <a:gd name="T5" fmla="*/ 0 h 56"/>
                <a:gd name="T6" fmla="*/ 58 w 58"/>
                <a:gd name="T7" fmla="*/ 28 h 56"/>
                <a:gd name="T8" fmla="*/ 29 w 58"/>
                <a:gd name="T9" fmla="*/ 56 h 56"/>
                <a:gd name="T10" fmla="*/ 29 w 58"/>
                <a:gd name="T11" fmla="*/ 6 h 56"/>
                <a:gd name="T12" fmla="*/ 7 w 58"/>
                <a:gd name="T13" fmla="*/ 28 h 56"/>
                <a:gd name="T14" fmla="*/ 29 w 58"/>
                <a:gd name="T15" fmla="*/ 50 h 56"/>
                <a:gd name="T16" fmla="*/ 51 w 58"/>
                <a:gd name="T17" fmla="*/ 28 h 56"/>
                <a:gd name="T18" fmla="*/ 29 w 58"/>
                <a:gd name="T19" fmla="*/ 6 h 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8" h="56">
                  <a:moveTo>
                    <a:pt x="29" y="56"/>
                  </a:moveTo>
                  <a:cubicBezTo>
                    <a:pt x="13" y="56"/>
                    <a:pt x="0" y="43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8" y="12"/>
                    <a:pt x="58" y="28"/>
                  </a:cubicBezTo>
                  <a:cubicBezTo>
                    <a:pt x="58" y="43"/>
                    <a:pt x="45" y="56"/>
                    <a:pt x="29" y="56"/>
                  </a:cubicBezTo>
                  <a:close/>
                  <a:moveTo>
                    <a:pt x="29" y="6"/>
                  </a:moveTo>
                  <a:cubicBezTo>
                    <a:pt x="17" y="6"/>
                    <a:pt x="7" y="15"/>
                    <a:pt x="7" y="28"/>
                  </a:cubicBezTo>
                  <a:cubicBezTo>
                    <a:pt x="7" y="40"/>
                    <a:pt x="17" y="50"/>
                    <a:pt x="29" y="50"/>
                  </a:cubicBezTo>
                  <a:cubicBezTo>
                    <a:pt x="42" y="50"/>
                    <a:pt x="51" y="40"/>
                    <a:pt x="51" y="28"/>
                  </a:cubicBezTo>
                  <a:cubicBezTo>
                    <a:pt x="51" y="15"/>
                    <a:pt x="42" y="6"/>
                    <a:pt x="2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3" name="Freeform 156"/>
            <p:cNvSpPr>
              <a:spLocks/>
            </p:cNvSpPr>
            <p:nvPr/>
          </p:nvSpPr>
          <p:spPr bwMode="black">
            <a:xfrm>
              <a:off x="4212044" y="1086827"/>
              <a:ext cx="55325" cy="65699"/>
            </a:xfrm>
            <a:custGeom>
              <a:avLst/>
              <a:gdLst>
                <a:gd name="T0" fmla="*/ 46 w 46"/>
                <a:gd name="T1" fmla="*/ 0 h 55"/>
                <a:gd name="T2" fmla="*/ 46 w 46"/>
                <a:gd name="T3" fmla="*/ 29 h 55"/>
                <a:gd name="T4" fmla="*/ 23 w 46"/>
                <a:gd name="T5" fmla="*/ 55 h 55"/>
                <a:gd name="T6" fmla="*/ 0 w 46"/>
                <a:gd name="T7" fmla="*/ 30 h 55"/>
                <a:gd name="T8" fmla="*/ 0 w 46"/>
                <a:gd name="T9" fmla="*/ 0 h 55"/>
                <a:gd name="T10" fmla="*/ 6 w 46"/>
                <a:gd name="T11" fmla="*/ 0 h 55"/>
                <a:gd name="T12" fmla="*/ 6 w 46"/>
                <a:gd name="T13" fmla="*/ 30 h 55"/>
                <a:gd name="T14" fmla="*/ 23 w 46"/>
                <a:gd name="T15" fmla="*/ 49 h 55"/>
                <a:gd name="T16" fmla="*/ 39 w 46"/>
                <a:gd name="T17" fmla="*/ 29 h 55"/>
                <a:gd name="T18" fmla="*/ 39 w 46"/>
                <a:gd name="T19" fmla="*/ 0 h 55"/>
                <a:gd name="T20" fmla="*/ 46 w 46"/>
                <a:gd name="T21" fmla="*/ 0 h 5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6" h="55">
                  <a:moveTo>
                    <a:pt x="46" y="0"/>
                  </a:moveTo>
                  <a:cubicBezTo>
                    <a:pt x="46" y="29"/>
                    <a:pt x="46" y="29"/>
                    <a:pt x="46" y="29"/>
                  </a:cubicBezTo>
                  <a:cubicBezTo>
                    <a:pt x="46" y="48"/>
                    <a:pt x="34" y="55"/>
                    <a:pt x="23" y="55"/>
                  </a:cubicBezTo>
                  <a:cubicBezTo>
                    <a:pt x="10" y="55"/>
                    <a:pt x="0" y="46"/>
                    <a:pt x="0" y="3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43"/>
                    <a:pt x="14" y="49"/>
                    <a:pt x="23" y="49"/>
                  </a:cubicBezTo>
                  <a:cubicBezTo>
                    <a:pt x="31" y="49"/>
                    <a:pt x="39" y="44"/>
                    <a:pt x="39" y="29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46" y="0"/>
                    <a:pt x="46" y="0"/>
                    <a:pt x="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4" name="Freeform 157"/>
            <p:cNvSpPr>
              <a:spLocks/>
            </p:cNvSpPr>
            <p:nvPr/>
          </p:nvSpPr>
          <p:spPr bwMode="black">
            <a:xfrm>
              <a:off x="4289269" y="1086827"/>
              <a:ext cx="38036" cy="63393"/>
            </a:xfrm>
            <a:custGeom>
              <a:avLst/>
              <a:gdLst>
                <a:gd name="T0" fmla="*/ 7 w 38"/>
                <a:gd name="T1" fmla="*/ 57 h 64"/>
                <a:gd name="T2" fmla="*/ 38 w 38"/>
                <a:gd name="T3" fmla="*/ 57 h 64"/>
                <a:gd name="T4" fmla="*/ 38 w 38"/>
                <a:gd name="T5" fmla="*/ 64 h 64"/>
                <a:gd name="T6" fmla="*/ 0 w 38"/>
                <a:gd name="T7" fmla="*/ 64 h 64"/>
                <a:gd name="T8" fmla="*/ 0 w 38"/>
                <a:gd name="T9" fmla="*/ 0 h 64"/>
                <a:gd name="T10" fmla="*/ 7 w 38"/>
                <a:gd name="T11" fmla="*/ 0 h 64"/>
                <a:gd name="T12" fmla="*/ 7 w 38"/>
                <a:gd name="T13" fmla="*/ 57 h 64"/>
                <a:gd name="T14" fmla="*/ 7 w 38"/>
                <a:gd name="T15" fmla="*/ 57 h 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" h="64">
                  <a:moveTo>
                    <a:pt x="7" y="57"/>
                  </a:moveTo>
                  <a:lnTo>
                    <a:pt x="38" y="57"/>
                  </a:lnTo>
                  <a:lnTo>
                    <a:pt x="38" y="64"/>
                  </a:ln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5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5" name="Freeform 158"/>
            <p:cNvSpPr>
              <a:spLocks/>
            </p:cNvSpPr>
            <p:nvPr/>
          </p:nvSpPr>
          <p:spPr bwMode="black">
            <a:xfrm>
              <a:off x="4344593" y="1086827"/>
              <a:ext cx="51867" cy="65699"/>
            </a:xfrm>
            <a:custGeom>
              <a:avLst/>
              <a:gdLst>
                <a:gd name="T0" fmla="*/ 45 w 45"/>
                <a:gd name="T1" fmla="*/ 0 h 55"/>
                <a:gd name="T2" fmla="*/ 45 w 45"/>
                <a:gd name="T3" fmla="*/ 29 h 55"/>
                <a:gd name="T4" fmla="*/ 22 w 45"/>
                <a:gd name="T5" fmla="*/ 55 h 55"/>
                <a:gd name="T6" fmla="*/ 0 w 45"/>
                <a:gd name="T7" fmla="*/ 30 h 55"/>
                <a:gd name="T8" fmla="*/ 0 w 45"/>
                <a:gd name="T9" fmla="*/ 0 h 55"/>
                <a:gd name="T10" fmla="*/ 6 w 45"/>
                <a:gd name="T11" fmla="*/ 0 h 55"/>
                <a:gd name="T12" fmla="*/ 6 w 45"/>
                <a:gd name="T13" fmla="*/ 30 h 55"/>
                <a:gd name="T14" fmla="*/ 22 w 45"/>
                <a:gd name="T15" fmla="*/ 49 h 55"/>
                <a:gd name="T16" fmla="*/ 39 w 45"/>
                <a:gd name="T17" fmla="*/ 29 h 55"/>
                <a:gd name="T18" fmla="*/ 39 w 45"/>
                <a:gd name="T19" fmla="*/ 0 h 55"/>
                <a:gd name="T20" fmla="*/ 45 w 45"/>
                <a:gd name="T21" fmla="*/ 0 h 5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5" h="55">
                  <a:moveTo>
                    <a:pt x="45" y="0"/>
                  </a:moveTo>
                  <a:cubicBezTo>
                    <a:pt x="45" y="29"/>
                    <a:pt x="45" y="29"/>
                    <a:pt x="45" y="29"/>
                  </a:cubicBezTo>
                  <a:cubicBezTo>
                    <a:pt x="45" y="48"/>
                    <a:pt x="34" y="55"/>
                    <a:pt x="22" y="55"/>
                  </a:cubicBezTo>
                  <a:cubicBezTo>
                    <a:pt x="10" y="55"/>
                    <a:pt x="0" y="46"/>
                    <a:pt x="0" y="3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43"/>
                    <a:pt x="14" y="49"/>
                    <a:pt x="22" y="49"/>
                  </a:cubicBezTo>
                  <a:cubicBezTo>
                    <a:pt x="31" y="49"/>
                    <a:pt x="39" y="44"/>
                    <a:pt x="39" y="29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45" y="0"/>
                    <a:pt x="45" y="0"/>
                    <a:pt x="4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6" name="Freeform 159"/>
            <p:cNvSpPr>
              <a:spLocks/>
            </p:cNvSpPr>
            <p:nvPr/>
          </p:nvSpPr>
          <p:spPr bwMode="black">
            <a:xfrm>
              <a:off x="4420665" y="1086827"/>
              <a:ext cx="58783" cy="63393"/>
            </a:xfrm>
            <a:custGeom>
              <a:avLst/>
              <a:gdLst>
                <a:gd name="T0" fmla="*/ 59 w 59"/>
                <a:gd name="T1" fmla="*/ 64 h 64"/>
                <a:gd name="T2" fmla="*/ 53 w 59"/>
                <a:gd name="T3" fmla="*/ 64 h 64"/>
                <a:gd name="T4" fmla="*/ 7 w 59"/>
                <a:gd name="T5" fmla="*/ 12 h 64"/>
                <a:gd name="T6" fmla="*/ 7 w 59"/>
                <a:gd name="T7" fmla="*/ 64 h 64"/>
                <a:gd name="T8" fmla="*/ 0 w 59"/>
                <a:gd name="T9" fmla="*/ 64 h 64"/>
                <a:gd name="T10" fmla="*/ 0 w 59"/>
                <a:gd name="T11" fmla="*/ 0 h 64"/>
                <a:gd name="T12" fmla="*/ 6 w 59"/>
                <a:gd name="T13" fmla="*/ 0 h 64"/>
                <a:gd name="T14" fmla="*/ 51 w 59"/>
                <a:gd name="T15" fmla="*/ 52 h 64"/>
                <a:gd name="T16" fmla="*/ 51 w 59"/>
                <a:gd name="T17" fmla="*/ 0 h 64"/>
                <a:gd name="T18" fmla="*/ 59 w 59"/>
                <a:gd name="T19" fmla="*/ 0 h 64"/>
                <a:gd name="T20" fmla="*/ 59 w 59"/>
                <a:gd name="T21" fmla="*/ 64 h 64"/>
                <a:gd name="T22" fmla="*/ 59 w 59"/>
                <a:gd name="T23" fmla="*/ 64 h 6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9" h="64">
                  <a:moveTo>
                    <a:pt x="59" y="64"/>
                  </a:moveTo>
                  <a:lnTo>
                    <a:pt x="53" y="64"/>
                  </a:lnTo>
                  <a:lnTo>
                    <a:pt x="7" y="12"/>
                  </a:lnTo>
                  <a:lnTo>
                    <a:pt x="7" y="64"/>
                  </a:lnTo>
                  <a:lnTo>
                    <a:pt x="0" y="64"/>
                  </a:lnTo>
                  <a:lnTo>
                    <a:pt x="0" y="0"/>
                  </a:lnTo>
                  <a:lnTo>
                    <a:pt x="6" y="0"/>
                  </a:lnTo>
                  <a:lnTo>
                    <a:pt x="51" y="52"/>
                  </a:lnTo>
                  <a:lnTo>
                    <a:pt x="51" y="0"/>
                  </a:lnTo>
                  <a:lnTo>
                    <a:pt x="59" y="0"/>
                  </a:lnTo>
                  <a:lnTo>
                    <a:pt x="59" y="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7" name="Freeform 160"/>
            <p:cNvSpPr>
              <a:spLocks/>
            </p:cNvSpPr>
            <p:nvPr/>
          </p:nvSpPr>
          <p:spPr bwMode="black">
            <a:xfrm>
              <a:off x="4518636" y="1086827"/>
              <a:ext cx="58783" cy="63393"/>
            </a:xfrm>
            <a:custGeom>
              <a:avLst/>
              <a:gdLst>
                <a:gd name="T0" fmla="*/ 32 w 59"/>
                <a:gd name="T1" fmla="*/ 30 h 64"/>
                <a:gd name="T2" fmla="*/ 32 w 59"/>
                <a:gd name="T3" fmla="*/ 64 h 64"/>
                <a:gd name="T4" fmla="*/ 25 w 59"/>
                <a:gd name="T5" fmla="*/ 64 h 64"/>
                <a:gd name="T6" fmla="*/ 25 w 59"/>
                <a:gd name="T7" fmla="*/ 30 h 64"/>
                <a:gd name="T8" fmla="*/ 0 w 59"/>
                <a:gd name="T9" fmla="*/ 0 h 64"/>
                <a:gd name="T10" fmla="*/ 9 w 59"/>
                <a:gd name="T11" fmla="*/ 0 h 64"/>
                <a:gd name="T12" fmla="*/ 29 w 59"/>
                <a:gd name="T13" fmla="*/ 24 h 64"/>
                <a:gd name="T14" fmla="*/ 49 w 59"/>
                <a:gd name="T15" fmla="*/ 0 h 64"/>
                <a:gd name="T16" fmla="*/ 59 w 59"/>
                <a:gd name="T17" fmla="*/ 0 h 64"/>
                <a:gd name="T18" fmla="*/ 32 w 59"/>
                <a:gd name="T19" fmla="*/ 30 h 64"/>
                <a:gd name="T20" fmla="*/ 32 w 59"/>
                <a:gd name="T21" fmla="*/ 30 h 6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9" h="64">
                  <a:moveTo>
                    <a:pt x="32" y="30"/>
                  </a:moveTo>
                  <a:lnTo>
                    <a:pt x="32" y="64"/>
                  </a:lnTo>
                  <a:lnTo>
                    <a:pt x="25" y="64"/>
                  </a:lnTo>
                  <a:lnTo>
                    <a:pt x="25" y="30"/>
                  </a:lnTo>
                  <a:lnTo>
                    <a:pt x="0" y="0"/>
                  </a:lnTo>
                  <a:lnTo>
                    <a:pt x="9" y="0"/>
                  </a:lnTo>
                  <a:lnTo>
                    <a:pt x="29" y="24"/>
                  </a:lnTo>
                  <a:lnTo>
                    <a:pt x="49" y="0"/>
                  </a:lnTo>
                  <a:lnTo>
                    <a:pt x="59" y="0"/>
                  </a:lnTo>
                  <a:lnTo>
                    <a:pt x="32" y="3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8" name="Freeform 161"/>
            <p:cNvSpPr>
              <a:spLocks/>
            </p:cNvSpPr>
            <p:nvPr/>
          </p:nvSpPr>
          <p:spPr bwMode="black">
            <a:xfrm>
              <a:off x="4592402" y="1086827"/>
              <a:ext cx="38036" cy="63393"/>
            </a:xfrm>
            <a:custGeom>
              <a:avLst/>
              <a:gdLst>
                <a:gd name="T0" fmla="*/ 7 w 38"/>
                <a:gd name="T1" fmla="*/ 57 h 64"/>
                <a:gd name="T2" fmla="*/ 38 w 38"/>
                <a:gd name="T3" fmla="*/ 57 h 64"/>
                <a:gd name="T4" fmla="*/ 38 w 38"/>
                <a:gd name="T5" fmla="*/ 64 h 64"/>
                <a:gd name="T6" fmla="*/ 0 w 38"/>
                <a:gd name="T7" fmla="*/ 64 h 64"/>
                <a:gd name="T8" fmla="*/ 0 w 38"/>
                <a:gd name="T9" fmla="*/ 0 h 64"/>
                <a:gd name="T10" fmla="*/ 7 w 38"/>
                <a:gd name="T11" fmla="*/ 0 h 64"/>
                <a:gd name="T12" fmla="*/ 7 w 38"/>
                <a:gd name="T13" fmla="*/ 57 h 64"/>
                <a:gd name="T14" fmla="*/ 7 w 38"/>
                <a:gd name="T15" fmla="*/ 57 h 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" h="64">
                  <a:moveTo>
                    <a:pt x="7" y="57"/>
                  </a:moveTo>
                  <a:lnTo>
                    <a:pt x="38" y="57"/>
                  </a:lnTo>
                  <a:lnTo>
                    <a:pt x="38" y="64"/>
                  </a:ln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5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9" name="Freeform 162"/>
            <p:cNvSpPr>
              <a:spLocks/>
            </p:cNvSpPr>
            <p:nvPr/>
          </p:nvSpPr>
          <p:spPr bwMode="black">
            <a:xfrm>
              <a:off x="4647727" y="1086827"/>
              <a:ext cx="6916" cy="63393"/>
            </a:xfrm>
            <a:custGeom>
              <a:avLst/>
              <a:gdLst>
                <a:gd name="T0" fmla="*/ 7 w 7"/>
                <a:gd name="T1" fmla="*/ 64 h 64"/>
                <a:gd name="T2" fmla="*/ 0 w 7"/>
                <a:gd name="T3" fmla="*/ 64 h 64"/>
                <a:gd name="T4" fmla="*/ 0 w 7"/>
                <a:gd name="T5" fmla="*/ 0 h 64"/>
                <a:gd name="T6" fmla="*/ 7 w 7"/>
                <a:gd name="T7" fmla="*/ 0 h 64"/>
                <a:gd name="T8" fmla="*/ 7 w 7"/>
                <a:gd name="T9" fmla="*/ 64 h 64"/>
                <a:gd name="T10" fmla="*/ 7 w 7"/>
                <a:gd name="T11" fmla="*/ 64 h 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" h="64">
                  <a:moveTo>
                    <a:pt x="7" y="64"/>
                  </a:move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0" name="Freeform 163"/>
            <p:cNvSpPr>
              <a:spLocks noEditPoints="1"/>
            </p:cNvSpPr>
            <p:nvPr/>
          </p:nvSpPr>
          <p:spPr bwMode="black">
            <a:xfrm>
              <a:off x="4676543" y="1085675"/>
              <a:ext cx="68004" cy="66851"/>
            </a:xfrm>
            <a:custGeom>
              <a:avLst/>
              <a:gdLst>
                <a:gd name="T0" fmla="*/ 29 w 58"/>
                <a:gd name="T1" fmla="*/ 56 h 56"/>
                <a:gd name="T2" fmla="*/ 0 w 58"/>
                <a:gd name="T3" fmla="*/ 28 h 56"/>
                <a:gd name="T4" fmla="*/ 29 w 58"/>
                <a:gd name="T5" fmla="*/ 0 h 56"/>
                <a:gd name="T6" fmla="*/ 58 w 58"/>
                <a:gd name="T7" fmla="*/ 28 h 56"/>
                <a:gd name="T8" fmla="*/ 29 w 58"/>
                <a:gd name="T9" fmla="*/ 56 h 56"/>
                <a:gd name="T10" fmla="*/ 29 w 58"/>
                <a:gd name="T11" fmla="*/ 6 h 56"/>
                <a:gd name="T12" fmla="*/ 7 w 58"/>
                <a:gd name="T13" fmla="*/ 28 h 56"/>
                <a:gd name="T14" fmla="*/ 29 w 58"/>
                <a:gd name="T15" fmla="*/ 50 h 56"/>
                <a:gd name="T16" fmla="*/ 51 w 58"/>
                <a:gd name="T17" fmla="*/ 28 h 56"/>
                <a:gd name="T18" fmla="*/ 29 w 58"/>
                <a:gd name="T19" fmla="*/ 6 h 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8" h="56">
                  <a:moveTo>
                    <a:pt x="29" y="56"/>
                  </a:moveTo>
                  <a:cubicBezTo>
                    <a:pt x="13" y="56"/>
                    <a:pt x="0" y="43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8" y="12"/>
                    <a:pt x="58" y="28"/>
                  </a:cubicBezTo>
                  <a:cubicBezTo>
                    <a:pt x="58" y="43"/>
                    <a:pt x="45" y="56"/>
                    <a:pt x="29" y="56"/>
                  </a:cubicBezTo>
                  <a:close/>
                  <a:moveTo>
                    <a:pt x="29" y="6"/>
                  </a:moveTo>
                  <a:cubicBezTo>
                    <a:pt x="17" y="6"/>
                    <a:pt x="7" y="15"/>
                    <a:pt x="7" y="28"/>
                  </a:cubicBezTo>
                  <a:cubicBezTo>
                    <a:pt x="7" y="40"/>
                    <a:pt x="17" y="50"/>
                    <a:pt x="29" y="50"/>
                  </a:cubicBezTo>
                  <a:cubicBezTo>
                    <a:pt x="42" y="50"/>
                    <a:pt x="51" y="40"/>
                    <a:pt x="51" y="28"/>
                  </a:cubicBezTo>
                  <a:cubicBezTo>
                    <a:pt x="51" y="15"/>
                    <a:pt x="42" y="6"/>
                    <a:pt x="2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1" name="Freeform 164"/>
            <p:cNvSpPr>
              <a:spLocks noEditPoints="1"/>
            </p:cNvSpPr>
            <p:nvPr/>
          </p:nvSpPr>
          <p:spPr bwMode="black">
            <a:xfrm>
              <a:off x="4764140" y="1086827"/>
              <a:ext cx="40341" cy="63393"/>
            </a:xfrm>
            <a:custGeom>
              <a:avLst/>
              <a:gdLst>
                <a:gd name="T0" fmla="*/ 16 w 34"/>
                <a:gd name="T1" fmla="*/ 0 h 54"/>
                <a:gd name="T2" fmla="*/ 34 w 34"/>
                <a:gd name="T3" fmla="*/ 14 h 54"/>
                <a:gd name="T4" fmla="*/ 15 w 34"/>
                <a:gd name="T5" fmla="*/ 30 h 54"/>
                <a:gd name="T6" fmla="*/ 6 w 34"/>
                <a:gd name="T7" fmla="*/ 30 h 54"/>
                <a:gd name="T8" fmla="*/ 6 w 34"/>
                <a:gd name="T9" fmla="*/ 54 h 54"/>
                <a:gd name="T10" fmla="*/ 0 w 34"/>
                <a:gd name="T11" fmla="*/ 54 h 54"/>
                <a:gd name="T12" fmla="*/ 0 w 34"/>
                <a:gd name="T13" fmla="*/ 0 h 54"/>
                <a:gd name="T14" fmla="*/ 16 w 34"/>
                <a:gd name="T15" fmla="*/ 0 h 54"/>
                <a:gd name="T16" fmla="*/ 6 w 34"/>
                <a:gd name="T17" fmla="*/ 24 h 54"/>
                <a:gd name="T18" fmla="*/ 15 w 34"/>
                <a:gd name="T19" fmla="*/ 24 h 54"/>
                <a:gd name="T20" fmla="*/ 27 w 34"/>
                <a:gd name="T21" fmla="*/ 15 h 54"/>
                <a:gd name="T22" fmla="*/ 16 w 34"/>
                <a:gd name="T23" fmla="*/ 5 h 54"/>
                <a:gd name="T24" fmla="*/ 6 w 34"/>
                <a:gd name="T25" fmla="*/ 5 h 54"/>
                <a:gd name="T26" fmla="*/ 6 w 34"/>
                <a:gd name="T27" fmla="*/ 24 h 5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4" h="54">
                  <a:moveTo>
                    <a:pt x="16" y="0"/>
                  </a:moveTo>
                  <a:cubicBezTo>
                    <a:pt x="29" y="0"/>
                    <a:pt x="34" y="6"/>
                    <a:pt x="34" y="14"/>
                  </a:cubicBezTo>
                  <a:cubicBezTo>
                    <a:pt x="34" y="22"/>
                    <a:pt x="30" y="30"/>
                    <a:pt x="15" y="3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54"/>
                    <a:pt x="6" y="54"/>
                    <a:pt x="6" y="5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" y="0"/>
                    <a:pt x="16" y="0"/>
                    <a:pt x="16" y="0"/>
                  </a:cubicBezTo>
                  <a:close/>
                  <a:moveTo>
                    <a:pt x="6" y="24"/>
                  </a:moveTo>
                  <a:cubicBezTo>
                    <a:pt x="15" y="24"/>
                    <a:pt x="15" y="24"/>
                    <a:pt x="15" y="24"/>
                  </a:cubicBezTo>
                  <a:cubicBezTo>
                    <a:pt x="24" y="24"/>
                    <a:pt x="27" y="20"/>
                    <a:pt x="27" y="15"/>
                  </a:cubicBezTo>
                  <a:cubicBezTo>
                    <a:pt x="27" y="10"/>
                    <a:pt x="24" y="5"/>
                    <a:pt x="1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24"/>
                    <a:pt x="6" y="24"/>
                    <a:pt x="6" y="2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2" name="Freeform 165"/>
            <p:cNvSpPr>
              <a:spLocks/>
            </p:cNvSpPr>
            <p:nvPr/>
          </p:nvSpPr>
          <p:spPr bwMode="black">
            <a:xfrm>
              <a:off x="4822923" y="1086827"/>
              <a:ext cx="8069" cy="63393"/>
            </a:xfrm>
            <a:custGeom>
              <a:avLst/>
              <a:gdLst>
                <a:gd name="T0" fmla="*/ 7 w 7"/>
                <a:gd name="T1" fmla="*/ 64 h 64"/>
                <a:gd name="T2" fmla="*/ 0 w 7"/>
                <a:gd name="T3" fmla="*/ 64 h 64"/>
                <a:gd name="T4" fmla="*/ 0 w 7"/>
                <a:gd name="T5" fmla="*/ 0 h 64"/>
                <a:gd name="T6" fmla="*/ 7 w 7"/>
                <a:gd name="T7" fmla="*/ 0 h 64"/>
                <a:gd name="T8" fmla="*/ 7 w 7"/>
                <a:gd name="T9" fmla="*/ 64 h 64"/>
                <a:gd name="T10" fmla="*/ 7 w 7"/>
                <a:gd name="T11" fmla="*/ 64 h 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" h="64">
                  <a:moveTo>
                    <a:pt x="7" y="64"/>
                  </a:move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3" name="Freeform 166"/>
            <p:cNvSpPr>
              <a:spLocks/>
            </p:cNvSpPr>
            <p:nvPr/>
          </p:nvSpPr>
          <p:spPr bwMode="black">
            <a:xfrm>
              <a:off x="4851738" y="1085675"/>
              <a:ext cx="38036" cy="66851"/>
            </a:xfrm>
            <a:custGeom>
              <a:avLst/>
              <a:gdLst>
                <a:gd name="T0" fmla="*/ 29 w 32"/>
                <a:gd name="T1" fmla="*/ 11 h 56"/>
                <a:gd name="T2" fmla="*/ 28 w 32"/>
                <a:gd name="T3" fmla="*/ 10 h 56"/>
                <a:gd name="T4" fmla="*/ 17 w 32"/>
                <a:gd name="T5" fmla="*/ 6 h 56"/>
                <a:gd name="T6" fmla="*/ 7 w 32"/>
                <a:gd name="T7" fmla="*/ 15 h 56"/>
                <a:gd name="T8" fmla="*/ 10 w 32"/>
                <a:gd name="T9" fmla="*/ 21 h 56"/>
                <a:gd name="T10" fmla="*/ 14 w 32"/>
                <a:gd name="T11" fmla="*/ 23 h 56"/>
                <a:gd name="T12" fmla="*/ 18 w 32"/>
                <a:gd name="T13" fmla="*/ 25 h 56"/>
                <a:gd name="T14" fmla="*/ 32 w 32"/>
                <a:gd name="T15" fmla="*/ 40 h 56"/>
                <a:gd name="T16" fmla="*/ 15 w 32"/>
                <a:gd name="T17" fmla="*/ 56 h 56"/>
                <a:gd name="T18" fmla="*/ 1 w 32"/>
                <a:gd name="T19" fmla="*/ 51 h 56"/>
                <a:gd name="T20" fmla="*/ 1 w 32"/>
                <a:gd name="T21" fmla="*/ 51 h 56"/>
                <a:gd name="T22" fmla="*/ 1 w 32"/>
                <a:gd name="T23" fmla="*/ 43 h 56"/>
                <a:gd name="T24" fmla="*/ 3 w 32"/>
                <a:gd name="T25" fmla="*/ 44 h 56"/>
                <a:gd name="T26" fmla="*/ 15 w 32"/>
                <a:gd name="T27" fmla="*/ 50 h 56"/>
                <a:gd name="T28" fmla="*/ 25 w 32"/>
                <a:gd name="T29" fmla="*/ 40 h 56"/>
                <a:gd name="T30" fmla="*/ 22 w 32"/>
                <a:gd name="T31" fmla="*/ 33 h 56"/>
                <a:gd name="T32" fmla="*/ 18 w 32"/>
                <a:gd name="T33" fmla="*/ 31 h 56"/>
                <a:gd name="T34" fmla="*/ 13 w 32"/>
                <a:gd name="T35" fmla="*/ 29 h 56"/>
                <a:gd name="T36" fmla="*/ 0 w 32"/>
                <a:gd name="T37" fmla="*/ 15 h 56"/>
                <a:gd name="T38" fmla="*/ 16 w 32"/>
                <a:gd name="T39" fmla="*/ 0 h 56"/>
                <a:gd name="T40" fmla="*/ 29 w 32"/>
                <a:gd name="T41" fmla="*/ 3 h 56"/>
                <a:gd name="T42" fmla="*/ 29 w 32"/>
                <a:gd name="T43" fmla="*/ 4 h 56"/>
                <a:gd name="T44" fmla="*/ 29 w 32"/>
                <a:gd name="T45" fmla="*/ 11 h 5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2" h="56">
                  <a:moveTo>
                    <a:pt x="29" y="11"/>
                  </a:moveTo>
                  <a:cubicBezTo>
                    <a:pt x="28" y="10"/>
                    <a:pt x="28" y="10"/>
                    <a:pt x="28" y="10"/>
                  </a:cubicBezTo>
                  <a:cubicBezTo>
                    <a:pt x="23" y="7"/>
                    <a:pt x="20" y="6"/>
                    <a:pt x="17" y="6"/>
                  </a:cubicBezTo>
                  <a:cubicBezTo>
                    <a:pt x="11" y="6"/>
                    <a:pt x="7" y="10"/>
                    <a:pt x="7" y="15"/>
                  </a:cubicBezTo>
                  <a:cubicBezTo>
                    <a:pt x="7" y="18"/>
                    <a:pt x="8" y="20"/>
                    <a:pt x="10" y="21"/>
                  </a:cubicBezTo>
                  <a:cubicBezTo>
                    <a:pt x="11" y="22"/>
                    <a:pt x="12" y="23"/>
                    <a:pt x="14" y="23"/>
                  </a:cubicBezTo>
                  <a:cubicBezTo>
                    <a:pt x="15" y="24"/>
                    <a:pt x="17" y="24"/>
                    <a:pt x="18" y="25"/>
                  </a:cubicBezTo>
                  <a:cubicBezTo>
                    <a:pt x="25" y="27"/>
                    <a:pt x="32" y="30"/>
                    <a:pt x="32" y="40"/>
                  </a:cubicBezTo>
                  <a:cubicBezTo>
                    <a:pt x="32" y="49"/>
                    <a:pt x="24" y="56"/>
                    <a:pt x="15" y="56"/>
                  </a:cubicBezTo>
                  <a:cubicBezTo>
                    <a:pt x="11" y="56"/>
                    <a:pt x="6" y="54"/>
                    <a:pt x="1" y="51"/>
                  </a:cubicBezTo>
                  <a:cubicBezTo>
                    <a:pt x="1" y="51"/>
                    <a:pt x="1" y="51"/>
                    <a:pt x="1" y="51"/>
                  </a:cubicBezTo>
                  <a:cubicBezTo>
                    <a:pt x="1" y="43"/>
                    <a:pt x="1" y="43"/>
                    <a:pt x="1" y="43"/>
                  </a:cubicBezTo>
                  <a:cubicBezTo>
                    <a:pt x="3" y="44"/>
                    <a:pt x="3" y="44"/>
                    <a:pt x="3" y="44"/>
                  </a:cubicBezTo>
                  <a:cubicBezTo>
                    <a:pt x="8" y="49"/>
                    <a:pt x="11" y="50"/>
                    <a:pt x="15" y="50"/>
                  </a:cubicBezTo>
                  <a:cubicBezTo>
                    <a:pt x="21" y="50"/>
                    <a:pt x="25" y="46"/>
                    <a:pt x="25" y="40"/>
                  </a:cubicBezTo>
                  <a:cubicBezTo>
                    <a:pt x="25" y="37"/>
                    <a:pt x="24" y="35"/>
                    <a:pt x="22" y="33"/>
                  </a:cubicBezTo>
                  <a:cubicBezTo>
                    <a:pt x="21" y="33"/>
                    <a:pt x="19" y="32"/>
                    <a:pt x="18" y="31"/>
                  </a:cubicBezTo>
                  <a:cubicBezTo>
                    <a:pt x="16" y="31"/>
                    <a:pt x="15" y="30"/>
                    <a:pt x="13" y="29"/>
                  </a:cubicBezTo>
                  <a:cubicBezTo>
                    <a:pt x="7" y="27"/>
                    <a:pt x="0" y="24"/>
                    <a:pt x="0" y="15"/>
                  </a:cubicBezTo>
                  <a:cubicBezTo>
                    <a:pt x="0" y="6"/>
                    <a:pt x="8" y="0"/>
                    <a:pt x="16" y="0"/>
                  </a:cubicBezTo>
                  <a:cubicBezTo>
                    <a:pt x="21" y="0"/>
                    <a:pt x="25" y="1"/>
                    <a:pt x="29" y="3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9" y="11"/>
                    <a:pt x="29" y="11"/>
                    <a:pt x="29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4" name="Freeform 167"/>
            <p:cNvSpPr>
              <a:spLocks/>
            </p:cNvSpPr>
            <p:nvPr/>
          </p:nvSpPr>
          <p:spPr bwMode="black">
            <a:xfrm>
              <a:off x="4901299" y="1086827"/>
              <a:ext cx="53020" cy="63393"/>
            </a:xfrm>
            <a:custGeom>
              <a:avLst/>
              <a:gdLst>
                <a:gd name="T0" fmla="*/ 54 w 54"/>
                <a:gd name="T1" fmla="*/ 6 h 64"/>
                <a:gd name="T2" fmla="*/ 31 w 54"/>
                <a:gd name="T3" fmla="*/ 6 h 64"/>
                <a:gd name="T4" fmla="*/ 31 w 54"/>
                <a:gd name="T5" fmla="*/ 64 h 64"/>
                <a:gd name="T6" fmla="*/ 23 w 54"/>
                <a:gd name="T7" fmla="*/ 64 h 64"/>
                <a:gd name="T8" fmla="*/ 23 w 54"/>
                <a:gd name="T9" fmla="*/ 6 h 64"/>
                <a:gd name="T10" fmla="*/ 0 w 54"/>
                <a:gd name="T11" fmla="*/ 6 h 64"/>
                <a:gd name="T12" fmla="*/ 0 w 54"/>
                <a:gd name="T13" fmla="*/ 0 h 64"/>
                <a:gd name="T14" fmla="*/ 54 w 54"/>
                <a:gd name="T15" fmla="*/ 0 h 64"/>
                <a:gd name="T16" fmla="*/ 54 w 54"/>
                <a:gd name="T17" fmla="*/ 6 h 64"/>
                <a:gd name="T18" fmla="*/ 54 w 54"/>
                <a:gd name="T19" fmla="*/ 6 h 6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4" h="64">
                  <a:moveTo>
                    <a:pt x="54" y="6"/>
                  </a:moveTo>
                  <a:lnTo>
                    <a:pt x="31" y="6"/>
                  </a:lnTo>
                  <a:lnTo>
                    <a:pt x="31" y="64"/>
                  </a:lnTo>
                  <a:lnTo>
                    <a:pt x="23" y="64"/>
                  </a:lnTo>
                  <a:lnTo>
                    <a:pt x="23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54" y="0"/>
                  </a:lnTo>
                  <a:lnTo>
                    <a:pt x="54" y="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5" name="Freeform 168"/>
            <p:cNvSpPr>
              <a:spLocks noEditPoints="1"/>
            </p:cNvSpPr>
            <p:nvPr/>
          </p:nvSpPr>
          <p:spPr bwMode="black">
            <a:xfrm>
              <a:off x="4960082" y="1085675"/>
              <a:ext cx="69156" cy="66851"/>
            </a:xfrm>
            <a:custGeom>
              <a:avLst/>
              <a:gdLst>
                <a:gd name="T0" fmla="*/ 29 w 58"/>
                <a:gd name="T1" fmla="*/ 56 h 56"/>
                <a:gd name="T2" fmla="*/ 0 w 58"/>
                <a:gd name="T3" fmla="*/ 28 h 56"/>
                <a:gd name="T4" fmla="*/ 29 w 58"/>
                <a:gd name="T5" fmla="*/ 0 h 56"/>
                <a:gd name="T6" fmla="*/ 58 w 58"/>
                <a:gd name="T7" fmla="*/ 28 h 56"/>
                <a:gd name="T8" fmla="*/ 29 w 58"/>
                <a:gd name="T9" fmla="*/ 56 h 56"/>
                <a:gd name="T10" fmla="*/ 29 w 58"/>
                <a:gd name="T11" fmla="*/ 6 h 56"/>
                <a:gd name="T12" fmla="*/ 7 w 58"/>
                <a:gd name="T13" fmla="*/ 28 h 56"/>
                <a:gd name="T14" fmla="*/ 29 w 58"/>
                <a:gd name="T15" fmla="*/ 50 h 56"/>
                <a:gd name="T16" fmla="*/ 51 w 58"/>
                <a:gd name="T17" fmla="*/ 28 h 56"/>
                <a:gd name="T18" fmla="*/ 29 w 58"/>
                <a:gd name="T19" fmla="*/ 6 h 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8" h="56">
                  <a:moveTo>
                    <a:pt x="29" y="56"/>
                  </a:moveTo>
                  <a:cubicBezTo>
                    <a:pt x="13" y="56"/>
                    <a:pt x="0" y="43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8" y="12"/>
                    <a:pt x="58" y="28"/>
                  </a:cubicBezTo>
                  <a:cubicBezTo>
                    <a:pt x="58" y="43"/>
                    <a:pt x="45" y="56"/>
                    <a:pt x="29" y="56"/>
                  </a:cubicBezTo>
                  <a:close/>
                  <a:moveTo>
                    <a:pt x="29" y="6"/>
                  </a:moveTo>
                  <a:cubicBezTo>
                    <a:pt x="17" y="6"/>
                    <a:pt x="7" y="15"/>
                    <a:pt x="7" y="28"/>
                  </a:cubicBezTo>
                  <a:cubicBezTo>
                    <a:pt x="7" y="40"/>
                    <a:pt x="17" y="50"/>
                    <a:pt x="29" y="50"/>
                  </a:cubicBezTo>
                  <a:cubicBezTo>
                    <a:pt x="42" y="50"/>
                    <a:pt x="51" y="40"/>
                    <a:pt x="51" y="28"/>
                  </a:cubicBezTo>
                  <a:cubicBezTo>
                    <a:pt x="51" y="15"/>
                    <a:pt x="42" y="6"/>
                    <a:pt x="2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2051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2" name="Rectangle 50"/>
          <p:cNvSpPr>
            <a:spLocks noChangeArrowheads="1"/>
          </p:cNvSpPr>
          <p:nvPr/>
        </p:nvSpPr>
        <p:spPr bwMode="ltGray">
          <a:xfrm>
            <a:off x="89789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3" name="Rectangle 51"/>
          <p:cNvSpPr>
            <a:spLocks noChangeArrowheads="1"/>
          </p:cNvSpPr>
          <p:nvPr/>
        </p:nvSpPr>
        <p:spPr bwMode="ltGray">
          <a:xfrm>
            <a:off x="8885238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4" name="Rectangle 52"/>
          <p:cNvSpPr>
            <a:spLocks noChangeArrowheads="1"/>
          </p:cNvSpPr>
          <p:nvPr/>
        </p:nvSpPr>
        <p:spPr bwMode="ltGray">
          <a:xfrm>
            <a:off x="8701088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5" name="Rectangle 53"/>
          <p:cNvSpPr>
            <a:spLocks noChangeArrowheads="1"/>
          </p:cNvSpPr>
          <p:nvPr/>
        </p:nvSpPr>
        <p:spPr bwMode="ltGray">
          <a:xfrm>
            <a:off x="842327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6" name="Rectangle 54"/>
          <p:cNvSpPr>
            <a:spLocks noChangeArrowheads="1"/>
          </p:cNvSpPr>
          <p:nvPr/>
        </p:nvSpPr>
        <p:spPr bwMode="ltGray">
          <a:xfrm>
            <a:off x="8329613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7" name="Rectangle 55"/>
          <p:cNvSpPr>
            <a:spLocks noChangeArrowheads="1"/>
          </p:cNvSpPr>
          <p:nvPr/>
        </p:nvSpPr>
        <p:spPr bwMode="ltGray">
          <a:xfrm>
            <a:off x="8235950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8" name="Rectangle 56"/>
          <p:cNvSpPr>
            <a:spLocks noChangeArrowheads="1"/>
          </p:cNvSpPr>
          <p:nvPr/>
        </p:nvSpPr>
        <p:spPr bwMode="ltGray">
          <a:xfrm>
            <a:off x="8145463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9" name="Rectangle 57"/>
          <p:cNvSpPr>
            <a:spLocks noChangeArrowheads="1"/>
          </p:cNvSpPr>
          <p:nvPr/>
        </p:nvSpPr>
        <p:spPr bwMode="ltGray">
          <a:xfrm>
            <a:off x="7961313" y="1419225"/>
            <a:ext cx="92075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0" name="Rectangle 58"/>
          <p:cNvSpPr>
            <a:spLocks noChangeArrowheads="1"/>
          </p:cNvSpPr>
          <p:nvPr/>
        </p:nvSpPr>
        <p:spPr bwMode="ltGray">
          <a:xfrm>
            <a:off x="7867650" y="1419225"/>
            <a:ext cx="93663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1" name="Rectangle 59"/>
          <p:cNvSpPr>
            <a:spLocks noChangeArrowheads="1"/>
          </p:cNvSpPr>
          <p:nvPr/>
        </p:nvSpPr>
        <p:spPr bwMode="ltGray">
          <a:xfrm>
            <a:off x="7775575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2" name="Rectangle 60"/>
          <p:cNvSpPr>
            <a:spLocks noChangeArrowheads="1"/>
          </p:cNvSpPr>
          <p:nvPr/>
        </p:nvSpPr>
        <p:spPr bwMode="ltGray">
          <a:xfrm>
            <a:off x="759142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3" name="Rectangle 61"/>
          <p:cNvSpPr>
            <a:spLocks noChangeArrowheads="1"/>
          </p:cNvSpPr>
          <p:nvPr/>
        </p:nvSpPr>
        <p:spPr bwMode="ltGray">
          <a:xfrm>
            <a:off x="74993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4" name="Rectangle 62"/>
          <p:cNvSpPr>
            <a:spLocks noChangeArrowheads="1"/>
          </p:cNvSpPr>
          <p:nvPr/>
        </p:nvSpPr>
        <p:spPr bwMode="ltGray">
          <a:xfrm>
            <a:off x="74056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5" name="Rectangle 63"/>
          <p:cNvSpPr>
            <a:spLocks noChangeArrowheads="1"/>
          </p:cNvSpPr>
          <p:nvPr/>
        </p:nvSpPr>
        <p:spPr bwMode="ltGray">
          <a:xfrm>
            <a:off x="72199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6" name="Rectangle 64"/>
          <p:cNvSpPr>
            <a:spLocks noChangeArrowheads="1"/>
          </p:cNvSpPr>
          <p:nvPr/>
        </p:nvSpPr>
        <p:spPr bwMode="ltGray">
          <a:xfrm>
            <a:off x="71262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7" name="Rectangle 65"/>
          <p:cNvSpPr>
            <a:spLocks noChangeArrowheads="1"/>
          </p:cNvSpPr>
          <p:nvPr/>
        </p:nvSpPr>
        <p:spPr bwMode="ltGray">
          <a:xfrm>
            <a:off x="70358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8" name="Rectangle 66"/>
          <p:cNvSpPr>
            <a:spLocks noChangeArrowheads="1"/>
          </p:cNvSpPr>
          <p:nvPr/>
        </p:nvSpPr>
        <p:spPr bwMode="ltGray">
          <a:xfrm>
            <a:off x="6850063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4"/>
          </p:nvPr>
        </p:nvSpPr>
        <p:spPr>
          <a:xfrm>
            <a:off x="8191500" y="285750"/>
            <a:ext cx="6985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bg2"/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E5154A65-FE3A-4CC0-B208-0074BC192B80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144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6F2AE170-4C75-4DE6-ADC4-97F11BBAC880}" type="datetime1">
              <a:rPr lang="fi-FI"/>
              <a:pPr>
                <a:defRPr/>
              </a:pPr>
              <a:t>22.11.2013</a:t>
            </a:fld>
            <a:endParaRPr lang="fi-FI" dirty="0"/>
          </a:p>
        </p:txBody>
      </p:sp>
      <p:sp>
        <p:nvSpPr>
          <p:cNvPr id="145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3213" y="6343650"/>
            <a:ext cx="4605337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</a:t>
            </a:r>
            <a:r>
              <a:rPr lang="fi-FI" err="1"/>
              <a:t>TIEDEKUNTA</a:t>
            </a:r>
            <a:r>
              <a:rPr lang="fi-FI"/>
              <a:t> / osasto </a:t>
            </a:r>
            <a:r>
              <a:rPr lang="fi-FI" err="1"/>
              <a:t>osasto</a:t>
            </a:r>
            <a:r>
              <a:rPr lang="fi-FI"/>
              <a:t> osaston osasto / Etuniminen </a:t>
            </a:r>
            <a:r>
              <a:rPr lang="fi-FI" err="1"/>
              <a:t>Sukuniminen-Sukuniminen</a:t>
            </a:r>
            <a:endParaRPr lang="fi-FI"/>
          </a:p>
        </p:txBody>
      </p:sp>
      <p:sp>
        <p:nvSpPr>
          <p:cNvPr id="146" name="Title Placeholder 145"/>
          <p:cNvSpPr>
            <a:spLocks noGrp="1"/>
          </p:cNvSpPr>
          <p:nvPr>
            <p:ph type="title"/>
          </p:nvPr>
        </p:nvSpPr>
        <p:spPr>
          <a:xfrm>
            <a:off x="303213" y="1774825"/>
            <a:ext cx="858202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2073" name="Text Placeholder 146"/>
          <p:cNvSpPr>
            <a:spLocks noGrp="1"/>
          </p:cNvSpPr>
          <p:nvPr>
            <p:ph type="body" idx="1"/>
          </p:nvPr>
        </p:nvSpPr>
        <p:spPr bwMode="auto">
          <a:xfrm>
            <a:off x="303213" y="3100388"/>
            <a:ext cx="8586787" cy="284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52" r:id="rId3"/>
    <p:sldLayoutId id="2147483753" r:id="rId4"/>
    <p:sldLayoutId id="2147483754" r:id="rId5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22.11.2013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55" r:id="rId2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6B64A45-885F-4721-913C-609DC89A12C3}" type="datetime1">
              <a:rPr lang="fi-FI"/>
              <a:pPr>
                <a:defRPr/>
              </a:pPr>
              <a:t>22.11.2013</a:t>
            </a:fld>
            <a:endParaRPr lang="fi-FI" dirty="0"/>
          </a:p>
        </p:txBody>
      </p:sp>
      <p:grpSp>
        <p:nvGrpSpPr>
          <p:cNvPr id="4100" name="Group 4"/>
          <p:cNvGrpSpPr>
            <a:grpSpLocks/>
          </p:cNvGrpSpPr>
          <p:nvPr/>
        </p:nvGrpSpPr>
        <p:grpSpPr bwMode="auto">
          <a:xfrm>
            <a:off x="6753225" y="6211888"/>
            <a:ext cx="2122488" cy="376237"/>
            <a:chOff x="6753224" y="6211749"/>
            <a:chExt cx="2122488" cy="376186"/>
          </a:xfrm>
        </p:grpSpPr>
        <p:sp>
          <p:nvSpPr>
            <p:cNvPr id="4125" name="Rectangle 174"/>
            <p:cNvSpPr>
              <a:spLocks noChangeArrowheads="1"/>
            </p:cNvSpPr>
            <p:nvPr/>
          </p:nvSpPr>
          <p:spPr bwMode="white">
            <a:xfrm>
              <a:off x="8486069" y="6211749"/>
              <a:ext cx="389643" cy="37618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6" name="Freeform 175"/>
            <p:cNvSpPr>
              <a:spLocks noEditPoints="1"/>
            </p:cNvSpPr>
            <p:nvPr/>
          </p:nvSpPr>
          <p:spPr bwMode="black">
            <a:xfrm>
              <a:off x="8486069" y="6211749"/>
              <a:ext cx="389643" cy="376186"/>
            </a:xfrm>
            <a:custGeom>
              <a:avLst/>
              <a:gdLst>
                <a:gd name="T0" fmla="*/ 337 w 474"/>
                <a:gd name="T1" fmla="*/ 458 h 458"/>
                <a:gd name="T2" fmla="*/ 351 w 474"/>
                <a:gd name="T3" fmla="*/ 383 h 458"/>
                <a:gd name="T4" fmla="*/ 447 w 474"/>
                <a:gd name="T5" fmla="*/ 411 h 458"/>
                <a:gd name="T6" fmla="*/ 414 w 474"/>
                <a:gd name="T7" fmla="*/ 458 h 458"/>
                <a:gd name="T8" fmla="*/ 474 w 474"/>
                <a:gd name="T9" fmla="*/ 0 h 458"/>
                <a:gd name="T10" fmla="*/ 457 w 474"/>
                <a:gd name="T11" fmla="*/ 170 h 458"/>
                <a:gd name="T12" fmla="*/ 466 w 474"/>
                <a:gd name="T13" fmla="*/ 77 h 458"/>
                <a:gd name="T14" fmla="*/ 399 w 474"/>
                <a:gd name="T15" fmla="*/ 0 h 458"/>
                <a:gd name="T16" fmla="*/ 393 w 474"/>
                <a:gd name="T17" fmla="*/ 99 h 458"/>
                <a:gd name="T18" fmla="*/ 474 w 474"/>
                <a:gd name="T19" fmla="*/ 180 h 458"/>
                <a:gd name="T20" fmla="*/ 436 w 474"/>
                <a:gd name="T21" fmla="*/ 458 h 458"/>
                <a:gd name="T22" fmla="*/ 472 w 474"/>
                <a:gd name="T23" fmla="*/ 417 h 458"/>
                <a:gd name="T24" fmla="*/ 326 w 474"/>
                <a:gd name="T25" fmla="*/ 377 h 458"/>
                <a:gd name="T26" fmla="*/ 300 w 474"/>
                <a:gd name="T27" fmla="*/ 458 h 458"/>
                <a:gd name="T28" fmla="*/ 268 w 474"/>
                <a:gd name="T29" fmla="*/ 443 h 458"/>
                <a:gd name="T30" fmla="*/ 274 w 474"/>
                <a:gd name="T31" fmla="*/ 369 h 458"/>
                <a:gd name="T32" fmla="*/ 223 w 474"/>
                <a:gd name="T33" fmla="*/ 369 h 458"/>
                <a:gd name="T34" fmla="*/ 229 w 474"/>
                <a:gd name="T35" fmla="*/ 296 h 458"/>
                <a:gd name="T36" fmla="*/ 177 w 474"/>
                <a:gd name="T37" fmla="*/ 291 h 458"/>
                <a:gd name="T38" fmla="*/ 278 w 474"/>
                <a:gd name="T39" fmla="*/ 299 h 458"/>
                <a:gd name="T40" fmla="*/ 311 w 474"/>
                <a:gd name="T41" fmla="*/ 148 h 458"/>
                <a:gd name="T42" fmla="*/ 223 w 474"/>
                <a:gd name="T43" fmla="*/ 105 h 458"/>
                <a:gd name="T44" fmla="*/ 271 w 474"/>
                <a:gd name="T45" fmla="*/ 130 h 458"/>
                <a:gd name="T46" fmla="*/ 300 w 474"/>
                <a:gd name="T47" fmla="*/ 60 h 458"/>
                <a:gd name="T48" fmla="*/ 346 w 474"/>
                <a:gd name="T49" fmla="*/ 85 h 458"/>
                <a:gd name="T50" fmla="*/ 375 w 474"/>
                <a:gd name="T51" fmla="*/ 14 h 458"/>
                <a:gd name="T52" fmla="*/ 0 w 474"/>
                <a:gd name="T53" fmla="*/ 458 h 458"/>
                <a:gd name="T54" fmla="*/ 363 w 474"/>
                <a:gd name="T55" fmla="*/ 0 h 458"/>
                <a:gd name="T56" fmla="*/ 373 w 474"/>
                <a:gd name="T57" fmla="*/ 47 h 458"/>
                <a:gd name="T58" fmla="*/ 328 w 474"/>
                <a:gd name="T59" fmla="*/ 20 h 458"/>
                <a:gd name="T60" fmla="*/ 297 w 474"/>
                <a:gd name="T61" fmla="*/ 92 h 458"/>
                <a:gd name="T62" fmla="*/ 253 w 474"/>
                <a:gd name="T63" fmla="*/ 66 h 458"/>
                <a:gd name="T64" fmla="*/ 260 w 474"/>
                <a:gd name="T65" fmla="*/ 199 h 458"/>
                <a:gd name="T66" fmla="*/ 343 w 474"/>
                <a:gd name="T67" fmla="*/ 239 h 458"/>
                <a:gd name="T68" fmla="*/ 254 w 474"/>
                <a:gd name="T69" fmla="*/ 225 h 458"/>
                <a:gd name="T70" fmla="*/ 186 w 474"/>
                <a:gd name="T71" fmla="*/ 343 h 458"/>
                <a:gd name="T72" fmla="*/ 235 w 474"/>
                <a:gd name="T73" fmla="*/ 340 h 458"/>
                <a:gd name="T74" fmla="*/ 231 w 474"/>
                <a:gd name="T75" fmla="*/ 415 h 458"/>
                <a:gd name="T76" fmla="*/ 280 w 474"/>
                <a:gd name="T77" fmla="*/ 414 h 458"/>
                <a:gd name="T78" fmla="*/ 256 w 474"/>
                <a:gd name="T79" fmla="*/ 458 h 45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74" h="458">
                  <a:moveTo>
                    <a:pt x="414" y="458"/>
                  </a:moveTo>
                  <a:lnTo>
                    <a:pt x="337" y="458"/>
                  </a:lnTo>
                  <a:lnTo>
                    <a:pt x="381" y="433"/>
                  </a:lnTo>
                  <a:lnTo>
                    <a:pt x="351" y="383"/>
                  </a:lnTo>
                  <a:lnTo>
                    <a:pt x="410" y="349"/>
                  </a:lnTo>
                  <a:lnTo>
                    <a:pt x="447" y="411"/>
                  </a:lnTo>
                  <a:lnTo>
                    <a:pt x="402" y="437"/>
                  </a:lnTo>
                  <a:lnTo>
                    <a:pt x="414" y="458"/>
                  </a:lnTo>
                  <a:close/>
                  <a:moveTo>
                    <a:pt x="420" y="0"/>
                  </a:moveTo>
                  <a:lnTo>
                    <a:pt x="474" y="0"/>
                  </a:lnTo>
                  <a:lnTo>
                    <a:pt x="474" y="160"/>
                  </a:lnTo>
                  <a:lnTo>
                    <a:pt x="457" y="170"/>
                  </a:lnTo>
                  <a:lnTo>
                    <a:pt x="418" y="105"/>
                  </a:lnTo>
                  <a:lnTo>
                    <a:pt x="466" y="77"/>
                  </a:lnTo>
                  <a:lnTo>
                    <a:pt x="420" y="0"/>
                  </a:lnTo>
                  <a:close/>
                  <a:moveTo>
                    <a:pt x="399" y="0"/>
                  </a:moveTo>
                  <a:lnTo>
                    <a:pt x="441" y="69"/>
                  </a:lnTo>
                  <a:lnTo>
                    <a:pt x="393" y="99"/>
                  </a:lnTo>
                  <a:lnTo>
                    <a:pt x="451" y="195"/>
                  </a:lnTo>
                  <a:lnTo>
                    <a:pt x="474" y="180"/>
                  </a:lnTo>
                  <a:lnTo>
                    <a:pt x="474" y="458"/>
                  </a:lnTo>
                  <a:lnTo>
                    <a:pt x="436" y="458"/>
                  </a:lnTo>
                  <a:lnTo>
                    <a:pt x="427" y="444"/>
                  </a:lnTo>
                  <a:lnTo>
                    <a:pt x="472" y="417"/>
                  </a:lnTo>
                  <a:lnTo>
                    <a:pt x="415" y="324"/>
                  </a:lnTo>
                  <a:lnTo>
                    <a:pt x="326" y="377"/>
                  </a:lnTo>
                  <a:lnTo>
                    <a:pt x="356" y="426"/>
                  </a:lnTo>
                  <a:lnTo>
                    <a:pt x="300" y="458"/>
                  </a:lnTo>
                  <a:lnTo>
                    <a:pt x="276" y="458"/>
                  </a:lnTo>
                  <a:lnTo>
                    <a:pt x="268" y="443"/>
                  </a:lnTo>
                  <a:lnTo>
                    <a:pt x="305" y="420"/>
                  </a:lnTo>
                  <a:lnTo>
                    <a:pt x="274" y="369"/>
                  </a:lnTo>
                  <a:lnTo>
                    <a:pt x="237" y="390"/>
                  </a:lnTo>
                  <a:lnTo>
                    <a:pt x="223" y="369"/>
                  </a:lnTo>
                  <a:lnTo>
                    <a:pt x="259" y="346"/>
                  </a:lnTo>
                  <a:lnTo>
                    <a:pt x="229" y="296"/>
                  </a:lnTo>
                  <a:lnTo>
                    <a:pt x="192" y="318"/>
                  </a:lnTo>
                  <a:lnTo>
                    <a:pt x="177" y="291"/>
                  </a:lnTo>
                  <a:lnTo>
                    <a:pt x="248" y="248"/>
                  </a:lnTo>
                  <a:lnTo>
                    <a:pt x="278" y="299"/>
                  </a:lnTo>
                  <a:lnTo>
                    <a:pt x="368" y="245"/>
                  </a:lnTo>
                  <a:lnTo>
                    <a:pt x="311" y="148"/>
                  </a:lnTo>
                  <a:lnTo>
                    <a:pt x="266" y="176"/>
                  </a:lnTo>
                  <a:lnTo>
                    <a:pt x="223" y="105"/>
                  </a:lnTo>
                  <a:lnTo>
                    <a:pt x="247" y="91"/>
                  </a:lnTo>
                  <a:lnTo>
                    <a:pt x="271" y="130"/>
                  </a:lnTo>
                  <a:lnTo>
                    <a:pt x="322" y="99"/>
                  </a:lnTo>
                  <a:lnTo>
                    <a:pt x="300" y="60"/>
                  </a:lnTo>
                  <a:lnTo>
                    <a:pt x="322" y="46"/>
                  </a:lnTo>
                  <a:lnTo>
                    <a:pt x="346" y="85"/>
                  </a:lnTo>
                  <a:lnTo>
                    <a:pt x="398" y="54"/>
                  </a:lnTo>
                  <a:lnTo>
                    <a:pt x="375" y="14"/>
                  </a:lnTo>
                  <a:lnTo>
                    <a:pt x="399" y="0"/>
                  </a:lnTo>
                  <a:close/>
                  <a:moveTo>
                    <a:pt x="0" y="458"/>
                  </a:moveTo>
                  <a:lnTo>
                    <a:pt x="0" y="0"/>
                  </a:lnTo>
                  <a:lnTo>
                    <a:pt x="363" y="0"/>
                  </a:lnTo>
                  <a:lnTo>
                    <a:pt x="350" y="9"/>
                  </a:lnTo>
                  <a:lnTo>
                    <a:pt x="373" y="47"/>
                  </a:lnTo>
                  <a:lnTo>
                    <a:pt x="352" y="60"/>
                  </a:lnTo>
                  <a:lnTo>
                    <a:pt x="328" y="20"/>
                  </a:lnTo>
                  <a:lnTo>
                    <a:pt x="275" y="54"/>
                  </a:lnTo>
                  <a:lnTo>
                    <a:pt x="297" y="92"/>
                  </a:lnTo>
                  <a:lnTo>
                    <a:pt x="277" y="105"/>
                  </a:lnTo>
                  <a:lnTo>
                    <a:pt x="253" y="66"/>
                  </a:lnTo>
                  <a:lnTo>
                    <a:pt x="200" y="99"/>
                  </a:lnTo>
                  <a:lnTo>
                    <a:pt x="260" y="199"/>
                  </a:lnTo>
                  <a:lnTo>
                    <a:pt x="303" y="173"/>
                  </a:lnTo>
                  <a:lnTo>
                    <a:pt x="343" y="239"/>
                  </a:lnTo>
                  <a:lnTo>
                    <a:pt x="284" y="273"/>
                  </a:lnTo>
                  <a:lnTo>
                    <a:pt x="254" y="225"/>
                  </a:lnTo>
                  <a:lnTo>
                    <a:pt x="153" y="285"/>
                  </a:lnTo>
                  <a:lnTo>
                    <a:pt x="186" y="343"/>
                  </a:lnTo>
                  <a:lnTo>
                    <a:pt x="223" y="321"/>
                  </a:lnTo>
                  <a:lnTo>
                    <a:pt x="235" y="340"/>
                  </a:lnTo>
                  <a:lnTo>
                    <a:pt x="198" y="362"/>
                  </a:lnTo>
                  <a:lnTo>
                    <a:pt x="231" y="415"/>
                  </a:lnTo>
                  <a:lnTo>
                    <a:pt x="266" y="394"/>
                  </a:lnTo>
                  <a:lnTo>
                    <a:pt x="280" y="414"/>
                  </a:lnTo>
                  <a:lnTo>
                    <a:pt x="243" y="436"/>
                  </a:lnTo>
                  <a:lnTo>
                    <a:pt x="256" y="458"/>
                  </a:lnTo>
                  <a:lnTo>
                    <a:pt x="0" y="458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7" name="Freeform 176"/>
            <p:cNvSpPr>
              <a:spLocks noEditPoints="1"/>
            </p:cNvSpPr>
            <p:nvPr/>
          </p:nvSpPr>
          <p:spPr bwMode="black">
            <a:xfrm>
              <a:off x="6753224" y="6343989"/>
              <a:ext cx="1625980" cy="216841"/>
            </a:xfrm>
            <a:custGeom>
              <a:avLst/>
              <a:gdLst>
                <a:gd name="T0" fmla="*/ 1629 w 1659"/>
                <a:gd name="T1" fmla="*/ 171 h 221"/>
                <a:gd name="T2" fmla="*/ 1628 w 1659"/>
                <a:gd name="T3" fmla="*/ 221 h 221"/>
                <a:gd name="T4" fmla="*/ 1568 w 1659"/>
                <a:gd name="T5" fmla="*/ 171 h 221"/>
                <a:gd name="T6" fmla="*/ 1536 w 1659"/>
                <a:gd name="T7" fmla="*/ 176 h 221"/>
                <a:gd name="T8" fmla="*/ 1524 w 1659"/>
                <a:gd name="T9" fmla="*/ 190 h 221"/>
                <a:gd name="T10" fmla="*/ 1521 w 1659"/>
                <a:gd name="T11" fmla="*/ 216 h 221"/>
                <a:gd name="T12" fmla="*/ 1506 w 1659"/>
                <a:gd name="T13" fmla="*/ 180 h 221"/>
                <a:gd name="T14" fmla="*/ 1481 w 1659"/>
                <a:gd name="T15" fmla="*/ 221 h 221"/>
                <a:gd name="T16" fmla="*/ 1446 w 1659"/>
                <a:gd name="T17" fmla="*/ 191 h 221"/>
                <a:gd name="T18" fmla="*/ 1447 w 1659"/>
                <a:gd name="T19" fmla="*/ 166 h 221"/>
                <a:gd name="T20" fmla="*/ 1431 w 1659"/>
                <a:gd name="T21" fmla="*/ 221 h 221"/>
                <a:gd name="T22" fmla="*/ 1385 w 1659"/>
                <a:gd name="T23" fmla="*/ 216 h 221"/>
                <a:gd name="T24" fmla="*/ 1385 w 1659"/>
                <a:gd name="T25" fmla="*/ 165 h 221"/>
                <a:gd name="T26" fmla="*/ 1331 w 1659"/>
                <a:gd name="T27" fmla="*/ 166 h 221"/>
                <a:gd name="T28" fmla="*/ 1316 w 1659"/>
                <a:gd name="T29" fmla="*/ 221 h 221"/>
                <a:gd name="T30" fmla="*/ 1249 w 1659"/>
                <a:gd name="T31" fmla="*/ 192 h 221"/>
                <a:gd name="T32" fmla="*/ 1228 w 1659"/>
                <a:gd name="T33" fmla="*/ 166 h 221"/>
                <a:gd name="T34" fmla="*/ 1186 w 1659"/>
                <a:gd name="T35" fmla="*/ 221 h 221"/>
                <a:gd name="T36" fmla="*/ 1137 w 1659"/>
                <a:gd name="T37" fmla="*/ 166 h 221"/>
                <a:gd name="T38" fmla="*/ 1186 w 1659"/>
                <a:gd name="T39" fmla="*/ 221 h 221"/>
                <a:gd name="T40" fmla="*/ 1071 w 1659"/>
                <a:gd name="T41" fmla="*/ 166 h 221"/>
                <a:gd name="T42" fmla="*/ 1111 w 1659"/>
                <a:gd name="T43" fmla="*/ 166 h 221"/>
                <a:gd name="T44" fmla="*/ 1024 w 1659"/>
                <a:gd name="T45" fmla="*/ 221 h 221"/>
                <a:gd name="T46" fmla="*/ 1005 w 1659"/>
                <a:gd name="T47" fmla="*/ 196 h 221"/>
                <a:gd name="T48" fmla="*/ 964 w 1659"/>
                <a:gd name="T49" fmla="*/ 196 h 221"/>
                <a:gd name="T50" fmla="*/ 913 w 1659"/>
                <a:gd name="T51" fmla="*/ 171 h 221"/>
                <a:gd name="T52" fmla="*/ 913 w 1659"/>
                <a:gd name="T53" fmla="*/ 221 h 221"/>
                <a:gd name="T54" fmla="*/ 1650 w 1659"/>
                <a:gd name="T55" fmla="*/ 2 h 221"/>
                <a:gd name="T56" fmla="*/ 1567 w 1659"/>
                <a:gd name="T57" fmla="*/ 2 h 221"/>
                <a:gd name="T58" fmla="*/ 1650 w 1659"/>
                <a:gd name="T59" fmla="*/ 2 h 221"/>
                <a:gd name="T60" fmla="*/ 1540 w 1659"/>
                <a:gd name="T61" fmla="*/ 104 h 221"/>
                <a:gd name="T62" fmla="*/ 1393 w 1659"/>
                <a:gd name="T63" fmla="*/ 105 h 221"/>
                <a:gd name="T64" fmla="*/ 1393 w 1659"/>
                <a:gd name="T65" fmla="*/ 113 h 221"/>
                <a:gd name="T66" fmla="*/ 1256 w 1659"/>
                <a:gd name="T67" fmla="*/ 105 h 221"/>
                <a:gd name="T68" fmla="*/ 1255 w 1659"/>
                <a:gd name="T69" fmla="*/ 0 h 221"/>
                <a:gd name="T70" fmla="*/ 1130 w 1659"/>
                <a:gd name="T71" fmla="*/ 0 h 221"/>
                <a:gd name="T72" fmla="*/ 1105 w 1659"/>
                <a:gd name="T73" fmla="*/ 45 h 221"/>
                <a:gd name="T74" fmla="*/ 1127 w 1659"/>
                <a:gd name="T75" fmla="*/ 39 h 221"/>
                <a:gd name="T76" fmla="*/ 1143 w 1659"/>
                <a:gd name="T77" fmla="*/ 3 h 221"/>
                <a:gd name="T78" fmla="*/ 1059 w 1659"/>
                <a:gd name="T79" fmla="*/ 75 h 221"/>
                <a:gd name="T80" fmla="*/ 1067 w 1659"/>
                <a:gd name="T81" fmla="*/ 75 h 221"/>
                <a:gd name="T82" fmla="*/ 854 w 1659"/>
                <a:gd name="T83" fmla="*/ 2 h 221"/>
                <a:gd name="T84" fmla="*/ 948 w 1659"/>
                <a:gd name="T85" fmla="*/ 2 h 221"/>
                <a:gd name="T86" fmla="*/ 788 w 1659"/>
                <a:gd name="T87" fmla="*/ 111 h 221"/>
                <a:gd name="T88" fmla="*/ 726 w 1659"/>
                <a:gd name="T89" fmla="*/ 2 h 221"/>
                <a:gd name="T90" fmla="*/ 678 w 1659"/>
                <a:gd name="T91" fmla="*/ 7 h 221"/>
                <a:gd name="T92" fmla="*/ 622 w 1659"/>
                <a:gd name="T93" fmla="*/ 93 h 221"/>
                <a:gd name="T94" fmla="*/ 653 w 1659"/>
                <a:gd name="T95" fmla="*/ 8 h 221"/>
                <a:gd name="T96" fmla="*/ 573 w 1659"/>
                <a:gd name="T97" fmla="*/ 30 h 221"/>
                <a:gd name="T98" fmla="*/ 518 w 1659"/>
                <a:gd name="T99" fmla="*/ 111 h 221"/>
                <a:gd name="T100" fmla="*/ 591 w 1659"/>
                <a:gd name="T101" fmla="*/ 111 h 221"/>
                <a:gd name="T102" fmla="*/ 546 w 1659"/>
                <a:gd name="T103" fmla="*/ 2 h 221"/>
                <a:gd name="T104" fmla="*/ 484 w 1659"/>
                <a:gd name="T105" fmla="*/ 111 h 221"/>
                <a:gd name="T106" fmla="*/ 482 w 1659"/>
                <a:gd name="T107" fmla="*/ 53 h 221"/>
                <a:gd name="T108" fmla="*/ 397 w 1659"/>
                <a:gd name="T109" fmla="*/ 2 h 221"/>
                <a:gd name="T110" fmla="*/ 349 w 1659"/>
                <a:gd name="T111" fmla="*/ 113 h 221"/>
                <a:gd name="T112" fmla="*/ 269 w 1659"/>
                <a:gd name="T113" fmla="*/ 111 h 221"/>
                <a:gd name="T114" fmla="*/ 219 w 1659"/>
                <a:gd name="T115" fmla="*/ 98 h 221"/>
                <a:gd name="T116" fmla="*/ 137 w 1659"/>
                <a:gd name="T117" fmla="*/ 15 h 221"/>
                <a:gd name="T118" fmla="*/ 83 w 1659"/>
                <a:gd name="T119" fmla="*/ 62 h 221"/>
                <a:gd name="T120" fmla="*/ 0 w 1659"/>
                <a:gd name="T121" fmla="*/ 63 h 22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659" h="221">
                  <a:moveTo>
                    <a:pt x="1629" y="171"/>
                  </a:moveTo>
                  <a:cubicBezTo>
                    <a:pt x="1616" y="171"/>
                    <a:pt x="1606" y="181"/>
                    <a:pt x="1606" y="193"/>
                  </a:cubicBezTo>
                  <a:cubicBezTo>
                    <a:pt x="1606" y="206"/>
                    <a:pt x="1616" y="216"/>
                    <a:pt x="1629" y="216"/>
                  </a:cubicBezTo>
                  <a:cubicBezTo>
                    <a:pt x="1641" y="216"/>
                    <a:pt x="1651" y="206"/>
                    <a:pt x="1651" y="193"/>
                  </a:cubicBezTo>
                  <a:cubicBezTo>
                    <a:pt x="1651" y="181"/>
                    <a:pt x="1641" y="171"/>
                    <a:pt x="1629" y="171"/>
                  </a:cubicBezTo>
                  <a:close/>
                  <a:moveTo>
                    <a:pt x="1628" y="221"/>
                  </a:moveTo>
                  <a:cubicBezTo>
                    <a:pt x="1612" y="221"/>
                    <a:pt x="1599" y="209"/>
                    <a:pt x="1599" y="193"/>
                  </a:cubicBezTo>
                  <a:cubicBezTo>
                    <a:pt x="1599" y="177"/>
                    <a:pt x="1612" y="165"/>
                    <a:pt x="1628" y="165"/>
                  </a:cubicBezTo>
                  <a:cubicBezTo>
                    <a:pt x="1645" y="165"/>
                    <a:pt x="1657" y="177"/>
                    <a:pt x="1657" y="193"/>
                  </a:cubicBezTo>
                  <a:cubicBezTo>
                    <a:pt x="1657" y="209"/>
                    <a:pt x="1645" y="221"/>
                    <a:pt x="1628" y="221"/>
                  </a:cubicBezTo>
                  <a:close/>
                  <a:moveTo>
                    <a:pt x="1594" y="171"/>
                  </a:moveTo>
                  <a:cubicBezTo>
                    <a:pt x="1574" y="171"/>
                    <a:pt x="1574" y="171"/>
                    <a:pt x="1574" y="171"/>
                  </a:cubicBezTo>
                  <a:cubicBezTo>
                    <a:pt x="1574" y="221"/>
                    <a:pt x="1574" y="221"/>
                    <a:pt x="1574" y="221"/>
                  </a:cubicBezTo>
                  <a:cubicBezTo>
                    <a:pt x="1568" y="221"/>
                    <a:pt x="1568" y="221"/>
                    <a:pt x="1568" y="221"/>
                  </a:cubicBezTo>
                  <a:cubicBezTo>
                    <a:pt x="1568" y="171"/>
                    <a:pt x="1568" y="171"/>
                    <a:pt x="1568" y="171"/>
                  </a:cubicBezTo>
                  <a:cubicBezTo>
                    <a:pt x="1548" y="171"/>
                    <a:pt x="1548" y="171"/>
                    <a:pt x="1548" y="171"/>
                  </a:cubicBezTo>
                  <a:cubicBezTo>
                    <a:pt x="1548" y="166"/>
                    <a:pt x="1548" y="166"/>
                    <a:pt x="1548" y="166"/>
                  </a:cubicBezTo>
                  <a:cubicBezTo>
                    <a:pt x="1594" y="166"/>
                    <a:pt x="1594" y="166"/>
                    <a:pt x="1594" y="166"/>
                  </a:cubicBezTo>
                  <a:lnTo>
                    <a:pt x="1594" y="171"/>
                  </a:lnTo>
                  <a:close/>
                  <a:moveTo>
                    <a:pt x="1536" y="176"/>
                  </a:moveTo>
                  <a:cubicBezTo>
                    <a:pt x="1529" y="172"/>
                    <a:pt x="1526" y="171"/>
                    <a:pt x="1523" y="171"/>
                  </a:cubicBezTo>
                  <a:cubicBezTo>
                    <a:pt x="1517" y="171"/>
                    <a:pt x="1512" y="175"/>
                    <a:pt x="1512" y="180"/>
                  </a:cubicBezTo>
                  <a:cubicBezTo>
                    <a:pt x="1512" y="183"/>
                    <a:pt x="1514" y="185"/>
                    <a:pt x="1516" y="187"/>
                  </a:cubicBezTo>
                  <a:cubicBezTo>
                    <a:pt x="1517" y="187"/>
                    <a:pt x="1518" y="188"/>
                    <a:pt x="1520" y="189"/>
                  </a:cubicBezTo>
                  <a:cubicBezTo>
                    <a:pt x="1524" y="190"/>
                    <a:pt x="1524" y="190"/>
                    <a:pt x="1524" y="190"/>
                  </a:cubicBezTo>
                  <a:cubicBezTo>
                    <a:pt x="1531" y="193"/>
                    <a:pt x="1538" y="196"/>
                    <a:pt x="1538" y="206"/>
                  </a:cubicBezTo>
                  <a:cubicBezTo>
                    <a:pt x="1538" y="215"/>
                    <a:pt x="1530" y="221"/>
                    <a:pt x="1521" y="221"/>
                  </a:cubicBezTo>
                  <a:cubicBezTo>
                    <a:pt x="1517" y="221"/>
                    <a:pt x="1512" y="220"/>
                    <a:pt x="1507" y="217"/>
                  </a:cubicBezTo>
                  <a:cubicBezTo>
                    <a:pt x="1507" y="209"/>
                    <a:pt x="1507" y="209"/>
                    <a:pt x="1507" y="209"/>
                  </a:cubicBezTo>
                  <a:cubicBezTo>
                    <a:pt x="1514" y="214"/>
                    <a:pt x="1517" y="216"/>
                    <a:pt x="1521" y="216"/>
                  </a:cubicBezTo>
                  <a:cubicBezTo>
                    <a:pt x="1527" y="216"/>
                    <a:pt x="1531" y="211"/>
                    <a:pt x="1531" y="206"/>
                  </a:cubicBezTo>
                  <a:cubicBezTo>
                    <a:pt x="1531" y="203"/>
                    <a:pt x="1530" y="201"/>
                    <a:pt x="1528" y="199"/>
                  </a:cubicBezTo>
                  <a:cubicBezTo>
                    <a:pt x="1527" y="198"/>
                    <a:pt x="1525" y="197"/>
                    <a:pt x="1524" y="197"/>
                  </a:cubicBezTo>
                  <a:cubicBezTo>
                    <a:pt x="1522" y="196"/>
                    <a:pt x="1521" y="196"/>
                    <a:pt x="1519" y="195"/>
                  </a:cubicBezTo>
                  <a:cubicBezTo>
                    <a:pt x="1513" y="193"/>
                    <a:pt x="1506" y="190"/>
                    <a:pt x="1506" y="180"/>
                  </a:cubicBezTo>
                  <a:cubicBezTo>
                    <a:pt x="1506" y="172"/>
                    <a:pt x="1513" y="165"/>
                    <a:pt x="1522" y="165"/>
                  </a:cubicBezTo>
                  <a:cubicBezTo>
                    <a:pt x="1527" y="165"/>
                    <a:pt x="1531" y="166"/>
                    <a:pt x="1535" y="169"/>
                  </a:cubicBezTo>
                  <a:lnTo>
                    <a:pt x="1536" y="176"/>
                  </a:lnTo>
                  <a:close/>
                  <a:moveTo>
                    <a:pt x="1488" y="221"/>
                  </a:moveTo>
                  <a:cubicBezTo>
                    <a:pt x="1481" y="221"/>
                    <a:pt x="1481" y="221"/>
                    <a:pt x="1481" y="221"/>
                  </a:cubicBezTo>
                  <a:cubicBezTo>
                    <a:pt x="1481" y="166"/>
                    <a:pt x="1481" y="166"/>
                    <a:pt x="1481" y="166"/>
                  </a:cubicBezTo>
                  <a:cubicBezTo>
                    <a:pt x="1488" y="166"/>
                    <a:pt x="1488" y="166"/>
                    <a:pt x="1488" y="166"/>
                  </a:cubicBezTo>
                  <a:lnTo>
                    <a:pt x="1488" y="221"/>
                  </a:lnTo>
                  <a:close/>
                  <a:moveTo>
                    <a:pt x="1437" y="191"/>
                  </a:moveTo>
                  <a:cubicBezTo>
                    <a:pt x="1446" y="191"/>
                    <a:pt x="1446" y="191"/>
                    <a:pt x="1446" y="191"/>
                  </a:cubicBezTo>
                  <a:cubicBezTo>
                    <a:pt x="1455" y="191"/>
                    <a:pt x="1459" y="186"/>
                    <a:pt x="1459" y="181"/>
                  </a:cubicBezTo>
                  <a:cubicBezTo>
                    <a:pt x="1459" y="176"/>
                    <a:pt x="1455" y="171"/>
                    <a:pt x="1447" y="171"/>
                  </a:cubicBezTo>
                  <a:cubicBezTo>
                    <a:pt x="1437" y="171"/>
                    <a:pt x="1437" y="171"/>
                    <a:pt x="1437" y="171"/>
                  </a:cubicBezTo>
                  <a:lnTo>
                    <a:pt x="1437" y="191"/>
                  </a:lnTo>
                  <a:close/>
                  <a:moveTo>
                    <a:pt x="1447" y="166"/>
                  </a:moveTo>
                  <a:cubicBezTo>
                    <a:pt x="1460" y="166"/>
                    <a:pt x="1465" y="173"/>
                    <a:pt x="1465" y="181"/>
                  </a:cubicBezTo>
                  <a:cubicBezTo>
                    <a:pt x="1465" y="188"/>
                    <a:pt x="1461" y="196"/>
                    <a:pt x="1446" y="196"/>
                  </a:cubicBezTo>
                  <a:cubicBezTo>
                    <a:pt x="1437" y="196"/>
                    <a:pt x="1437" y="196"/>
                    <a:pt x="1437" y="196"/>
                  </a:cubicBezTo>
                  <a:cubicBezTo>
                    <a:pt x="1437" y="221"/>
                    <a:pt x="1437" y="221"/>
                    <a:pt x="1437" y="221"/>
                  </a:cubicBezTo>
                  <a:cubicBezTo>
                    <a:pt x="1431" y="221"/>
                    <a:pt x="1431" y="221"/>
                    <a:pt x="1431" y="221"/>
                  </a:cubicBezTo>
                  <a:cubicBezTo>
                    <a:pt x="1431" y="166"/>
                    <a:pt x="1431" y="166"/>
                    <a:pt x="1431" y="166"/>
                  </a:cubicBezTo>
                  <a:lnTo>
                    <a:pt x="1447" y="166"/>
                  </a:lnTo>
                  <a:close/>
                  <a:moveTo>
                    <a:pt x="1385" y="171"/>
                  </a:moveTo>
                  <a:cubicBezTo>
                    <a:pt x="1373" y="171"/>
                    <a:pt x="1363" y="181"/>
                    <a:pt x="1363" y="193"/>
                  </a:cubicBezTo>
                  <a:cubicBezTo>
                    <a:pt x="1363" y="206"/>
                    <a:pt x="1373" y="216"/>
                    <a:pt x="1385" y="216"/>
                  </a:cubicBezTo>
                  <a:cubicBezTo>
                    <a:pt x="1398" y="216"/>
                    <a:pt x="1408" y="206"/>
                    <a:pt x="1408" y="193"/>
                  </a:cubicBezTo>
                  <a:cubicBezTo>
                    <a:pt x="1408" y="181"/>
                    <a:pt x="1398" y="171"/>
                    <a:pt x="1385" y="171"/>
                  </a:cubicBezTo>
                  <a:close/>
                  <a:moveTo>
                    <a:pt x="1385" y="221"/>
                  </a:moveTo>
                  <a:cubicBezTo>
                    <a:pt x="1369" y="221"/>
                    <a:pt x="1356" y="209"/>
                    <a:pt x="1356" y="193"/>
                  </a:cubicBezTo>
                  <a:cubicBezTo>
                    <a:pt x="1356" y="177"/>
                    <a:pt x="1369" y="165"/>
                    <a:pt x="1385" y="165"/>
                  </a:cubicBezTo>
                  <a:cubicBezTo>
                    <a:pt x="1401" y="165"/>
                    <a:pt x="1414" y="177"/>
                    <a:pt x="1414" y="193"/>
                  </a:cubicBezTo>
                  <a:cubicBezTo>
                    <a:pt x="1414" y="209"/>
                    <a:pt x="1401" y="221"/>
                    <a:pt x="1385" y="221"/>
                  </a:cubicBezTo>
                  <a:close/>
                  <a:moveTo>
                    <a:pt x="1337" y="221"/>
                  </a:moveTo>
                  <a:cubicBezTo>
                    <a:pt x="1331" y="221"/>
                    <a:pt x="1331" y="221"/>
                    <a:pt x="1331" y="221"/>
                  </a:cubicBezTo>
                  <a:cubicBezTo>
                    <a:pt x="1331" y="166"/>
                    <a:pt x="1331" y="166"/>
                    <a:pt x="1331" y="166"/>
                  </a:cubicBezTo>
                  <a:cubicBezTo>
                    <a:pt x="1337" y="166"/>
                    <a:pt x="1337" y="166"/>
                    <a:pt x="1337" y="166"/>
                  </a:cubicBezTo>
                  <a:lnTo>
                    <a:pt x="1337" y="221"/>
                  </a:lnTo>
                  <a:close/>
                  <a:moveTo>
                    <a:pt x="1290" y="215"/>
                  </a:moveTo>
                  <a:cubicBezTo>
                    <a:pt x="1316" y="215"/>
                    <a:pt x="1316" y="215"/>
                    <a:pt x="1316" y="215"/>
                  </a:cubicBezTo>
                  <a:cubicBezTo>
                    <a:pt x="1316" y="221"/>
                    <a:pt x="1316" y="221"/>
                    <a:pt x="1316" y="221"/>
                  </a:cubicBezTo>
                  <a:cubicBezTo>
                    <a:pt x="1284" y="221"/>
                    <a:pt x="1284" y="221"/>
                    <a:pt x="1284" y="221"/>
                  </a:cubicBezTo>
                  <a:cubicBezTo>
                    <a:pt x="1284" y="166"/>
                    <a:pt x="1284" y="166"/>
                    <a:pt x="1284" y="166"/>
                  </a:cubicBezTo>
                  <a:cubicBezTo>
                    <a:pt x="1290" y="166"/>
                    <a:pt x="1290" y="166"/>
                    <a:pt x="1290" y="166"/>
                  </a:cubicBezTo>
                  <a:lnTo>
                    <a:pt x="1290" y="215"/>
                  </a:lnTo>
                  <a:close/>
                  <a:moveTo>
                    <a:pt x="1249" y="192"/>
                  </a:moveTo>
                  <a:cubicBezTo>
                    <a:pt x="1249" y="221"/>
                    <a:pt x="1249" y="221"/>
                    <a:pt x="1249" y="221"/>
                  </a:cubicBezTo>
                  <a:cubicBezTo>
                    <a:pt x="1242" y="221"/>
                    <a:pt x="1242" y="221"/>
                    <a:pt x="1242" y="221"/>
                  </a:cubicBezTo>
                  <a:cubicBezTo>
                    <a:pt x="1242" y="192"/>
                    <a:pt x="1242" y="192"/>
                    <a:pt x="1242" y="192"/>
                  </a:cubicBezTo>
                  <a:cubicBezTo>
                    <a:pt x="1221" y="166"/>
                    <a:pt x="1221" y="166"/>
                    <a:pt x="1221" y="166"/>
                  </a:cubicBezTo>
                  <a:cubicBezTo>
                    <a:pt x="1228" y="166"/>
                    <a:pt x="1228" y="166"/>
                    <a:pt x="1228" y="166"/>
                  </a:cubicBezTo>
                  <a:cubicBezTo>
                    <a:pt x="1246" y="186"/>
                    <a:pt x="1246" y="186"/>
                    <a:pt x="1246" y="186"/>
                  </a:cubicBezTo>
                  <a:cubicBezTo>
                    <a:pt x="1263" y="166"/>
                    <a:pt x="1263" y="166"/>
                    <a:pt x="1263" y="166"/>
                  </a:cubicBezTo>
                  <a:cubicBezTo>
                    <a:pt x="1270" y="166"/>
                    <a:pt x="1270" y="166"/>
                    <a:pt x="1270" y="166"/>
                  </a:cubicBezTo>
                  <a:lnTo>
                    <a:pt x="1249" y="192"/>
                  </a:lnTo>
                  <a:close/>
                  <a:moveTo>
                    <a:pt x="1186" y="221"/>
                  </a:moveTo>
                  <a:cubicBezTo>
                    <a:pt x="1181" y="221"/>
                    <a:pt x="1181" y="221"/>
                    <a:pt x="1181" y="221"/>
                  </a:cubicBezTo>
                  <a:cubicBezTo>
                    <a:pt x="1143" y="176"/>
                    <a:pt x="1143" y="176"/>
                    <a:pt x="1143" y="176"/>
                  </a:cubicBezTo>
                  <a:cubicBezTo>
                    <a:pt x="1143" y="221"/>
                    <a:pt x="1143" y="221"/>
                    <a:pt x="1143" y="221"/>
                  </a:cubicBezTo>
                  <a:cubicBezTo>
                    <a:pt x="1137" y="221"/>
                    <a:pt x="1137" y="221"/>
                    <a:pt x="1137" y="221"/>
                  </a:cubicBezTo>
                  <a:cubicBezTo>
                    <a:pt x="1137" y="166"/>
                    <a:pt x="1137" y="166"/>
                    <a:pt x="1137" y="166"/>
                  </a:cubicBezTo>
                  <a:cubicBezTo>
                    <a:pt x="1142" y="166"/>
                    <a:pt x="1142" y="166"/>
                    <a:pt x="1142" y="166"/>
                  </a:cubicBezTo>
                  <a:cubicBezTo>
                    <a:pt x="1180" y="210"/>
                    <a:pt x="1180" y="210"/>
                    <a:pt x="1180" y="210"/>
                  </a:cubicBezTo>
                  <a:cubicBezTo>
                    <a:pt x="1180" y="166"/>
                    <a:pt x="1180" y="166"/>
                    <a:pt x="1180" y="166"/>
                  </a:cubicBezTo>
                  <a:cubicBezTo>
                    <a:pt x="1186" y="166"/>
                    <a:pt x="1186" y="166"/>
                    <a:pt x="1186" y="166"/>
                  </a:cubicBezTo>
                  <a:lnTo>
                    <a:pt x="1186" y="221"/>
                  </a:lnTo>
                  <a:close/>
                  <a:moveTo>
                    <a:pt x="1117" y="166"/>
                  </a:moveTo>
                  <a:cubicBezTo>
                    <a:pt x="1117" y="196"/>
                    <a:pt x="1117" y="196"/>
                    <a:pt x="1117" y="196"/>
                  </a:cubicBezTo>
                  <a:cubicBezTo>
                    <a:pt x="1117" y="214"/>
                    <a:pt x="1105" y="221"/>
                    <a:pt x="1094" y="221"/>
                  </a:cubicBezTo>
                  <a:cubicBezTo>
                    <a:pt x="1081" y="221"/>
                    <a:pt x="1071" y="213"/>
                    <a:pt x="1071" y="197"/>
                  </a:cubicBezTo>
                  <a:cubicBezTo>
                    <a:pt x="1071" y="166"/>
                    <a:pt x="1071" y="166"/>
                    <a:pt x="1071" y="166"/>
                  </a:cubicBezTo>
                  <a:cubicBezTo>
                    <a:pt x="1077" y="166"/>
                    <a:pt x="1077" y="166"/>
                    <a:pt x="1077" y="166"/>
                  </a:cubicBezTo>
                  <a:cubicBezTo>
                    <a:pt x="1077" y="196"/>
                    <a:pt x="1077" y="196"/>
                    <a:pt x="1077" y="196"/>
                  </a:cubicBezTo>
                  <a:cubicBezTo>
                    <a:pt x="1077" y="210"/>
                    <a:pt x="1085" y="216"/>
                    <a:pt x="1094" y="216"/>
                  </a:cubicBezTo>
                  <a:cubicBezTo>
                    <a:pt x="1102" y="216"/>
                    <a:pt x="1111" y="210"/>
                    <a:pt x="1111" y="196"/>
                  </a:cubicBezTo>
                  <a:cubicBezTo>
                    <a:pt x="1111" y="166"/>
                    <a:pt x="1111" y="166"/>
                    <a:pt x="1111" y="166"/>
                  </a:cubicBezTo>
                  <a:lnTo>
                    <a:pt x="1117" y="166"/>
                  </a:lnTo>
                  <a:close/>
                  <a:moveTo>
                    <a:pt x="1031" y="215"/>
                  </a:moveTo>
                  <a:cubicBezTo>
                    <a:pt x="1057" y="215"/>
                    <a:pt x="1057" y="215"/>
                    <a:pt x="1057" y="215"/>
                  </a:cubicBezTo>
                  <a:cubicBezTo>
                    <a:pt x="1057" y="221"/>
                    <a:pt x="1057" y="221"/>
                    <a:pt x="1057" y="221"/>
                  </a:cubicBezTo>
                  <a:cubicBezTo>
                    <a:pt x="1024" y="221"/>
                    <a:pt x="1024" y="221"/>
                    <a:pt x="1024" y="221"/>
                  </a:cubicBezTo>
                  <a:cubicBezTo>
                    <a:pt x="1024" y="166"/>
                    <a:pt x="1024" y="166"/>
                    <a:pt x="1024" y="166"/>
                  </a:cubicBezTo>
                  <a:cubicBezTo>
                    <a:pt x="1031" y="166"/>
                    <a:pt x="1031" y="166"/>
                    <a:pt x="1031" y="166"/>
                  </a:cubicBezTo>
                  <a:lnTo>
                    <a:pt x="1031" y="215"/>
                  </a:lnTo>
                  <a:close/>
                  <a:moveTo>
                    <a:pt x="1005" y="166"/>
                  </a:moveTo>
                  <a:cubicBezTo>
                    <a:pt x="1005" y="196"/>
                    <a:pt x="1005" y="196"/>
                    <a:pt x="1005" y="196"/>
                  </a:cubicBezTo>
                  <a:cubicBezTo>
                    <a:pt x="1005" y="214"/>
                    <a:pt x="993" y="221"/>
                    <a:pt x="981" y="221"/>
                  </a:cubicBezTo>
                  <a:cubicBezTo>
                    <a:pt x="969" y="221"/>
                    <a:pt x="958" y="213"/>
                    <a:pt x="958" y="197"/>
                  </a:cubicBezTo>
                  <a:cubicBezTo>
                    <a:pt x="958" y="166"/>
                    <a:pt x="958" y="166"/>
                    <a:pt x="958" y="166"/>
                  </a:cubicBezTo>
                  <a:cubicBezTo>
                    <a:pt x="964" y="166"/>
                    <a:pt x="964" y="166"/>
                    <a:pt x="964" y="166"/>
                  </a:cubicBezTo>
                  <a:cubicBezTo>
                    <a:pt x="964" y="196"/>
                    <a:pt x="964" y="196"/>
                    <a:pt x="964" y="196"/>
                  </a:cubicBezTo>
                  <a:cubicBezTo>
                    <a:pt x="964" y="210"/>
                    <a:pt x="973" y="216"/>
                    <a:pt x="981" y="216"/>
                  </a:cubicBezTo>
                  <a:cubicBezTo>
                    <a:pt x="990" y="216"/>
                    <a:pt x="998" y="210"/>
                    <a:pt x="998" y="196"/>
                  </a:cubicBezTo>
                  <a:cubicBezTo>
                    <a:pt x="998" y="166"/>
                    <a:pt x="998" y="166"/>
                    <a:pt x="998" y="166"/>
                  </a:cubicBezTo>
                  <a:lnTo>
                    <a:pt x="1005" y="166"/>
                  </a:lnTo>
                  <a:close/>
                  <a:moveTo>
                    <a:pt x="913" y="171"/>
                  </a:moveTo>
                  <a:cubicBezTo>
                    <a:pt x="900" y="171"/>
                    <a:pt x="890" y="181"/>
                    <a:pt x="890" y="193"/>
                  </a:cubicBezTo>
                  <a:cubicBezTo>
                    <a:pt x="890" y="206"/>
                    <a:pt x="900" y="216"/>
                    <a:pt x="913" y="216"/>
                  </a:cubicBezTo>
                  <a:cubicBezTo>
                    <a:pt x="926" y="216"/>
                    <a:pt x="935" y="206"/>
                    <a:pt x="935" y="193"/>
                  </a:cubicBezTo>
                  <a:cubicBezTo>
                    <a:pt x="935" y="181"/>
                    <a:pt x="926" y="171"/>
                    <a:pt x="913" y="171"/>
                  </a:cubicBezTo>
                  <a:close/>
                  <a:moveTo>
                    <a:pt x="913" y="221"/>
                  </a:moveTo>
                  <a:cubicBezTo>
                    <a:pt x="897" y="221"/>
                    <a:pt x="884" y="209"/>
                    <a:pt x="884" y="193"/>
                  </a:cubicBezTo>
                  <a:cubicBezTo>
                    <a:pt x="884" y="177"/>
                    <a:pt x="897" y="165"/>
                    <a:pt x="913" y="165"/>
                  </a:cubicBezTo>
                  <a:cubicBezTo>
                    <a:pt x="929" y="165"/>
                    <a:pt x="942" y="177"/>
                    <a:pt x="942" y="193"/>
                  </a:cubicBezTo>
                  <a:cubicBezTo>
                    <a:pt x="942" y="209"/>
                    <a:pt x="929" y="221"/>
                    <a:pt x="913" y="221"/>
                  </a:cubicBezTo>
                  <a:close/>
                  <a:moveTo>
                    <a:pt x="1650" y="2"/>
                  </a:moveTo>
                  <a:cubicBezTo>
                    <a:pt x="1650" y="62"/>
                    <a:pt x="1650" y="62"/>
                    <a:pt x="1650" y="62"/>
                  </a:cubicBezTo>
                  <a:cubicBezTo>
                    <a:pt x="1650" y="93"/>
                    <a:pt x="1631" y="105"/>
                    <a:pt x="1613" y="105"/>
                  </a:cubicBezTo>
                  <a:cubicBezTo>
                    <a:pt x="1593" y="105"/>
                    <a:pt x="1575" y="92"/>
                    <a:pt x="1575" y="63"/>
                  </a:cubicBezTo>
                  <a:cubicBezTo>
                    <a:pt x="1575" y="2"/>
                    <a:pt x="1575" y="2"/>
                    <a:pt x="1575" y="2"/>
                  </a:cubicBezTo>
                  <a:cubicBezTo>
                    <a:pt x="1567" y="2"/>
                    <a:pt x="1567" y="2"/>
                    <a:pt x="1567" y="2"/>
                  </a:cubicBezTo>
                  <a:cubicBezTo>
                    <a:pt x="1567" y="63"/>
                    <a:pt x="1567" y="63"/>
                    <a:pt x="1567" y="63"/>
                  </a:cubicBezTo>
                  <a:cubicBezTo>
                    <a:pt x="1567" y="96"/>
                    <a:pt x="1588" y="113"/>
                    <a:pt x="1613" y="113"/>
                  </a:cubicBezTo>
                  <a:cubicBezTo>
                    <a:pt x="1635" y="113"/>
                    <a:pt x="1659" y="99"/>
                    <a:pt x="1659" y="62"/>
                  </a:cubicBezTo>
                  <a:cubicBezTo>
                    <a:pt x="1659" y="2"/>
                    <a:pt x="1659" y="2"/>
                    <a:pt x="1659" y="2"/>
                  </a:cubicBezTo>
                  <a:lnTo>
                    <a:pt x="1650" y="2"/>
                  </a:lnTo>
                  <a:close/>
                  <a:moveTo>
                    <a:pt x="1486" y="2"/>
                  </a:moveTo>
                  <a:cubicBezTo>
                    <a:pt x="1477" y="2"/>
                    <a:pt x="1477" y="2"/>
                    <a:pt x="1477" y="2"/>
                  </a:cubicBezTo>
                  <a:cubicBezTo>
                    <a:pt x="1477" y="111"/>
                    <a:pt x="1477" y="111"/>
                    <a:pt x="1477" y="111"/>
                  </a:cubicBezTo>
                  <a:cubicBezTo>
                    <a:pt x="1540" y="111"/>
                    <a:pt x="1540" y="111"/>
                    <a:pt x="1540" y="111"/>
                  </a:cubicBezTo>
                  <a:cubicBezTo>
                    <a:pt x="1540" y="104"/>
                    <a:pt x="1540" y="104"/>
                    <a:pt x="1540" y="104"/>
                  </a:cubicBezTo>
                  <a:cubicBezTo>
                    <a:pt x="1486" y="104"/>
                    <a:pt x="1486" y="104"/>
                    <a:pt x="1486" y="104"/>
                  </a:cubicBezTo>
                  <a:lnTo>
                    <a:pt x="1486" y="2"/>
                  </a:lnTo>
                  <a:close/>
                  <a:moveTo>
                    <a:pt x="1430" y="2"/>
                  </a:moveTo>
                  <a:cubicBezTo>
                    <a:pt x="1430" y="62"/>
                    <a:pt x="1430" y="62"/>
                    <a:pt x="1430" y="62"/>
                  </a:cubicBezTo>
                  <a:cubicBezTo>
                    <a:pt x="1430" y="93"/>
                    <a:pt x="1411" y="105"/>
                    <a:pt x="1393" y="105"/>
                  </a:cubicBezTo>
                  <a:cubicBezTo>
                    <a:pt x="1373" y="105"/>
                    <a:pt x="1355" y="92"/>
                    <a:pt x="1355" y="63"/>
                  </a:cubicBezTo>
                  <a:cubicBezTo>
                    <a:pt x="1355" y="2"/>
                    <a:pt x="1355" y="2"/>
                    <a:pt x="1355" y="2"/>
                  </a:cubicBezTo>
                  <a:cubicBezTo>
                    <a:pt x="1347" y="2"/>
                    <a:pt x="1347" y="2"/>
                    <a:pt x="1347" y="2"/>
                  </a:cubicBezTo>
                  <a:cubicBezTo>
                    <a:pt x="1347" y="63"/>
                    <a:pt x="1347" y="63"/>
                    <a:pt x="1347" y="63"/>
                  </a:cubicBezTo>
                  <a:cubicBezTo>
                    <a:pt x="1347" y="96"/>
                    <a:pt x="1368" y="113"/>
                    <a:pt x="1393" y="113"/>
                  </a:cubicBezTo>
                  <a:cubicBezTo>
                    <a:pt x="1415" y="113"/>
                    <a:pt x="1439" y="99"/>
                    <a:pt x="1439" y="62"/>
                  </a:cubicBezTo>
                  <a:cubicBezTo>
                    <a:pt x="1439" y="2"/>
                    <a:pt x="1439" y="2"/>
                    <a:pt x="1439" y="2"/>
                  </a:cubicBezTo>
                  <a:lnTo>
                    <a:pt x="1430" y="2"/>
                  </a:lnTo>
                  <a:close/>
                  <a:moveTo>
                    <a:pt x="1304" y="57"/>
                  </a:moveTo>
                  <a:cubicBezTo>
                    <a:pt x="1304" y="84"/>
                    <a:pt x="1283" y="105"/>
                    <a:pt x="1256" y="105"/>
                  </a:cubicBezTo>
                  <a:cubicBezTo>
                    <a:pt x="1228" y="105"/>
                    <a:pt x="1207" y="84"/>
                    <a:pt x="1207" y="57"/>
                  </a:cubicBezTo>
                  <a:cubicBezTo>
                    <a:pt x="1207" y="29"/>
                    <a:pt x="1228" y="8"/>
                    <a:pt x="1256" y="8"/>
                  </a:cubicBezTo>
                  <a:cubicBezTo>
                    <a:pt x="1283" y="8"/>
                    <a:pt x="1304" y="29"/>
                    <a:pt x="1304" y="57"/>
                  </a:cubicBezTo>
                  <a:close/>
                  <a:moveTo>
                    <a:pt x="1314" y="57"/>
                  </a:moveTo>
                  <a:cubicBezTo>
                    <a:pt x="1314" y="25"/>
                    <a:pt x="1288" y="0"/>
                    <a:pt x="1255" y="0"/>
                  </a:cubicBezTo>
                  <a:cubicBezTo>
                    <a:pt x="1223" y="0"/>
                    <a:pt x="1197" y="25"/>
                    <a:pt x="1197" y="57"/>
                  </a:cubicBezTo>
                  <a:cubicBezTo>
                    <a:pt x="1197" y="88"/>
                    <a:pt x="1223" y="113"/>
                    <a:pt x="1255" y="113"/>
                  </a:cubicBezTo>
                  <a:cubicBezTo>
                    <a:pt x="1288" y="113"/>
                    <a:pt x="1314" y="88"/>
                    <a:pt x="1314" y="57"/>
                  </a:cubicBezTo>
                  <a:close/>
                  <a:moveTo>
                    <a:pt x="1143" y="3"/>
                  </a:moveTo>
                  <a:cubicBezTo>
                    <a:pt x="1138" y="1"/>
                    <a:pt x="1134" y="0"/>
                    <a:pt x="1130" y="0"/>
                  </a:cubicBezTo>
                  <a:cubicBezTo>
                    <a:pt x="1118" y="0"/>
                    <a:pt x="1105" y="9"/>
                    <a:pt x="1105" y="27"/>
                  </a:cubicBezTo>
                  <a:cubicBezTo>
                    <a:pt x="1105" y="39"/>
                    <a:pt x="1105" y="39"/>
                    <a:pt x="1105" y="39"/>
                  </a:cubicBezTo>
                  <a:cubicBezTo>
                    <a:pt x="1092" y="39"/>
                    <a:pt x="1092" y="39"/>
                    <a:pt x="1092" y="39"/>
                  </a:cubicBezTo>
                  <a:cubicBezTo>
                    <a:pt x="1092" y="45"/>
                    <a:pt x="1092" y="45"/>
                    <a:pt x="1092" y="45"/>
                  </a:cubicBezTo>
                  <a:cubicBezTo>
                    <a:pt x="1105" y="45"/>
                    <a:pt x="1105" y="45"/>
                    <a:pt x="1105" y="45"/>
                  </a:cubicBezTo>
                  <a:cubicBezTo>
                    <a:pt x="1105" y="111"/>
                    <a:pt x="1105" y="111"/>
                    <a:pt x="1105" y="111"/>
                  </a:cubicBezTo>
                  <a:cubicBezTo>
                    <a:pt x="1113" y="111"/>
                    <a:pt x="1113" y="111"/>
                    <a:pt x="1113" y="111"/>
                  </a:cubicBezTo>
                  <a:cubicBezTo>
                    <a:pt x="1113" y="45"/>
                    <a:pt x="1113" y="45"/>
                    <a:pt x="1113" y="45"/>
                  </a:cubicBezTo>
                  <a:cubicBezTo>
                    <a:pt x="1127" y="45"/>
                    <a:pt x="1127" y="45"/>
                    <a:pt x="1127" y="45"/>
                  </a:cubicBezTo>
                  <a:cubicBezTo>
                    <a:pt x="1127" y="39"/>
                    <a:pt x="1127" y="39"/>
                    <a:pt x="1127" y="39"/>
                  </a:cubicBezTo>
                  <a:cubicBezTo>
                    <a:pt x="1113" y="39"/>
                    <a:pt x="1113" y="39"/>
                    <a:pt x="1113" y="39"/>
                  </a:cubicBezTo>
                  <a:cubicBezTo>
                    <a:pt x="1113" y="30"/>
                    <a:pt x="1113" y="30"/>
                    <a:pt x="1113" y="30"/>
                  </a:cubicBezTo>
                  <a:cubicBezTo>
                    <a:pt x="1113" y="15"/>
                    <a:pt x="1118" y="8"/>
                    <a:pt x="1130" y="8"/>
                  </a:cubicBezTo>
                  <a:cubicBezTo>
                    <a:pt x="1134" y="8"/>
                    <a:pt x="1137" y="8"/>
                    <a:pt x="1143" y="10"/>
                  </a:cubicBezTo>
                  <a:lnTo>
                    <a:pt x="1143" y="3"/>
                  </a:lnTo>
                  <a:close/>
                  <a:moveTo>
                    <a:pt x="1059" y="75"/>
                  </a:moveTo>
                  <a:cubicBezTo>
                    <a:pt x="1059" y="93"/>
                    <a:pt x="1046" y="105"/>
                    <a:pt x="1030" y="105"/>
                  </a:cubicBezTo>
                  <a:cubicBezTo>
                    <a:pt x="1014" y="105"/>
                    <a:pt x="1001" y="93"/>
                    <a:pt x="1001" y="75"/>
                  </a:cubicBezTo>
                  <a:cubicBezTo>
                    <a:pt x="1001" y="58"/>
                    <a:pt x="1014" y="45"/>
                    <a:pt x="1030" y="45"/>
                  </a:cubicBezTo>
                  <a:cubicBezTo>
                    <a:pt x="1046" y="45"/>
                    <a:pt x="1059" y="58"/>
                    <a:pt x="1059" y="75"/>
                  </a:cubicBezTo>
                  <a:close/>
                  <a:moveTo>
                    <a:pt x="1067" y="75"/>
                  </a:moveTo>
                  <a:cubicBezTo>
                    <a:pt x="1067" y="54"/>
                    <a:pt x="1051" y="38"/>
                    <a:pt x="1030" y="38"/>
                  </a:cubicBezTo>
                  <a:cubicBezTo>
                    <a:pt x="1009" y="38"/>
                    <a:pt x="993" y="54"/>
                    <a:pt x="993" y="75"/>
                  </a:cubicBezTo>
                  <a:cubicBezTo>
                    <a:pt x="993" y="97"/>
                    <a:pt x="1009" y="113"/>
                    <a:pt x="1030" y="113"/>
                  </a:cubicBezTo>
                  <a:cubicBezTo>
                    <a:pt x="1051" y="113"/>
                    <a:pt x="1067" y="97"/>
                    <a:pt x="1067" y="75"/>
                  </a:cubicBezTo>
                  <a:close/>
                  <a:moveTo>
                    <a:pt x="948" y="2"/>
                  </a:moveTo>
                  <a:cubicBezTo>
                    <a:pt x="938" y="2"/>
                    <a:pt x="938" y="2"/>
                    <a:pt x="938" y="2"/>
                  </a:cubicBezTo>
                  <a:cubicBezTo>
                    <a:pt x="901" y="45"/>
                    <a:pt x="901" y="45"/>
                    <a:pt x="901" y="45"/>
                  </a:cubicBezTo>
                  <a:cubicBezTo>
                    <a:pt x="865" y="2"/>
                    <a:pt x="865" y="2"/>
                    <a:pt x="865" y="2"/>
                  </a:cubicBezTo>
                  <a:cubicBezTo>
                    <a:pt x="854" y="2"/>
                    <a:pt x="854" y="2"/>
                    <a:pt x="854" y="2"/>
                  </a:cubicBezTo>
                  <a:cubicBezTo>
                    <a:pt x="897" y="52"/>
                    <a:pt x="897" y="52"/>
                    <a:pt x="897" y="52"/>
                  </a:cubicBezTo>
                  <a:cubicBezTo>
                    <a:pt x="897" y="111"/>
                    <a:pt x="897" y="111"/>
                    <a:pt x="897" y="111"/>
                  </a:cubicBezTo>
                  <a:cubicBezTo>
                    <a:pt x="906" y="111"/>
                    <a:pt x="906" y="111"/>
                    <a:pt x="906" y="111"/>
                  </a:cubicBezTo>
                  <a:cubicBezTo>
                    <a:pt x="906" y="52"/>
                    <a:pt x="906" y="52"/>
                    <a:pt x="906" y="52"/>
                  </a:cubicBezTo>
                  <a:lnTo>
                    <a:pt x="948" y="2"/>
                  </a:lnTo>
                  <a:close/>
                  <a:moveTo>
                    <a:pt x="838" y="2"/>
                  </a:moveTo>
                  <a:cubicBezTo>
                    <a:pt x="747" y="2"/>
                    <a:pt x="747" y="2"/>
                    <a:pt x="747" y="2"/>
                  </a:cubicBezTo>
                  <a:cubicBezTo>
                    <a:pt x="747" y="9"/>
                    <a:pt x="747" y="9"/>
                    <a:pt x="747" y="9"/>
                  </a:cubicBezTo>
                  <a:cubicBezTo>
                    <a:pt x="788" y="9"/>
                    <a:pt x="788" y="9"/>
                    <a:pt x="788" y="9"/>
                  </a:cubicBezTo>
                  <a:cubicBezTo>
                    <a:pt x="788" y="111"/>
                    <a:pt x="788" y="111"/>
                    <a:pt x="788" y="111"/>
                  </a:cubicBezTo>
                  <a:cubicBezTo>
                    <a:pt x="796" y="111"/>
                    <a:pt x="796" y="111"/>
                    <a:pt x="796" y="111"/>
                  </a:cubicBezTo>
                  <a:cubicBezTo>
                    <a:pt x="796" y="9"/>
                    <a:pt x="796" y="9"/>
                    <a:pt x="796" y="9"/>
                  </a:cubicBezTo>
                  <a:cubicBezTo>
                    <a:pt x="838" y="9"/>
                    <a:pt x="838" y="9"/>
                    <a:pt x="838" y="9"/>
                  </a:cubicBezTo>
                  <a:lnTo>
                    <a:pt x="838" y="2"/>
                  </a:lnTo>
                  <a:close/>
                  <a:moveTo>
                    <a:pt x="726" y="2"/>
                  </a:moveTo>
                  <a:cubicBezTo>
                    <a:pt x="717" y="2"/>
                    <a:pt x="717" y="2"/>
                    <a:pt x="717" y="2"/>
                  </a:cubicBezTo>
                  <a:cubicBezTo>
                    <a:pt x="717" y="111"/>
                    <a:pt x="717" y="111"/>
                    <a:pt x="717" y="111"/>
                  </a:cubicBezTo>
                  <a:cubicBezTo>
                    <a:pt x="726" y="111"/>
                    <a:pt x="726" y="111"/>
                    <a:pt x="726" y="111"/>
                  </a:cubicBezTo>
                  <a:lnTo>
                    <a:pt x="726" y="2"/>
                  </a:lnTo>
                  <a:close/>
                  <a:moveTo>
                    <a:pt x="678" y="7"/>
                  </a:moveTo>
                  <a:cubicBezTo>
                    <a:pt x="669" y="2"/>
                    <a:pt x="661" y="0"/>
                    <a:pt x="652" y="0"/>
                  </a:cubicBezTo>
                  <a:cubicBezTo>
                    <a:pt x="635" y="0"/>
                    <a:pt x="621" y="13"/>
                    <a:pt x="621" y="29"/>
                  </a:cubicBezTo>
                  <a:cubicBezTo>
                    <a:pt x="621" y="66"/>
                    <a:pt x="673" y="52"/>
                    <a:pt x="673" y="83"/>
                  </a:cubicBezTo>
                  <a:cubicBezTo>
                    <a:pt x="673" y="95"/>
                    <a:pt x="663" y="105"/>
                    <a:pt x="650" y="105"/>
                  </a:cubicBezTo>
                  <a:cubicBezTo>
                    <a:pt x="641" y="105"/>
                    <a:pt x="634" y="102"/>
                    <a:pt x="622" y="93"/>
                  </a:cubicBezTo>
                  <a:cubicBezTo>
                    <a:pt x="622" y="103"/>
                    <a:pt x="622" y="103"/>
                    <a:pt x="622" y="103"/>
                  </a:cubicBezTo>
                  <a:cubicBezTo>
                    <a:pt x="632" y="110"/>
                    <a:pt x="641" y="113"/>
                    <a:pt x="650" y="113"/>
                  </a:cubicBezTo>
                  <a:cubicBezTo>
                    <a:pt x="668" y="113"/>
                    <a:pt x="682" y="100"/>
                    <a:pt x="682" y="83"/>
                  </a:cubicBezTo>
                  <a:cubicBezTo>
                    <a:pt x="682" y="44"/>
                    <a:pt x="630" y="58"/>
                    <a:pt x="630" y="29"/>
                  </a:cubicBezTo>
                  <a:cubicBezTo>
                    <a:pt x="630" y="17"/>
                    <a:pt x="640" y="8"/>
                    <a:pt x="653" y="8"/>
                  </a:cubicBezTo>
                  <a:cubicBezTo>
                    <a:pt x="661" y="8"/>
                    <a:pt x="666" y="10"/>
                    <a:pt x="678" y="16"/>
                  </a:cubicBezTo>
                  <a:lnTo>
                    <a:pt x="678" y="7"/>
                  </a:lnTo>
                  <a:close/>
                  <a:moveTo>
                    <a:pt x="526" y="9"/>
                  </a:moveTo>
                  <a:cubicBezTo>
                    <a:pt x="544" y="9"/>
                    <a:pt x="544" y="9"/>
                    <a:pt x="544" y="9"/>
                  </a:cubicBezTo>
                  <a:cubicBezTo>
                    <a:pt x="564" y="9"/>
                    <a:pt x="573" y="18"/>
                    <a:pt x="573" y="30"/>
                  </a:cubicBezTo>
                  <a:cubicBezTo>
                    <a:pt x="573" y="43"/>
                    <a:pt x="564" y="52"/>
                    <a:pt x="545" y="52"/>
                  </a:cubicBezTo>
                  <a:cubicBezTo>
                    <a:pt x="526" y="52"/>
                    <a:pt x="526" y="52"/>
                    <a:pt x="526" y="52"/>
                  </a:cubicBezTo>
                  <a:lnTo>
                    <a:pt x="526" y="9"/>
                  </a:lnTo>
                  <a:close/>
                  <a:moveTo>
                    <a:pt x="518" y="2"/>
                  </a:moveTo>
                  <a:cubicBezTo>
                    <a:pt x="518" y="111"/>
                    <a:pt x="518" y="111"/>
                    <a:pt x="518" y="111"/>
                  </a:cubicBezTo>
                  <a:cubicBezTo>
                    <a:pt x="526" y="111"/>
                    <a:pt x="526" y="111"/>
                    <a:pt x="526" y="111"/>
                  </a:cubicBezTo>
                  <a:cubicBezTo>
                    <a:pt x="526" y="59"/>
                    <a:pt x="526" y="59"/>
                    <a:pt x="526" y="59"/>
                  </a:cubicBezTo>
                  <a:cubicBezTo>
                    <a:pt x="541" y="59"/>
                    <a:pt x="541" y="59"/>
                    <a:pt x="541" y="59"/>
                  </a:cubicBezTo>
                  <a:cubicBezTo>
                    <a:pt x="554" y="59"/>
                    <a:pt x="559" y="61"/>
                    <a:pt x="572" y="81"/>
                  </a:cubicBezTo>
                  <a:cubicBezTo>
                    <a:pt x="591" y="111"/>
                    <a:pt x="591" y="111"/>
                    <a:pt x="591" y="111"/>
                  </a:cubicBezTo>
                  <a:cubicBezTo>
                    <a:pt x="601" y="111"/>
                    <a:pt x="601" y="111"/>
                    <a:pt x="601" y="111"/>
                  </a:cubicBezTo>
                  <a:cubicBezTo>
                    <a:pt x="576" y="73"/>
                    <a:pt x="576" y="73"/>
                    <a:pt x="576" y="73"/>
                  </a:cubicBezTo>
                  <a:cubicBezTo>
                    <a:pt x="571" y="66"/>
                    <a:pt x="567" y="59"/>
                    <a:pt x="561" y="57"/>
                  </a:cubicBezTo>
                  <a:cubicBezTo>
                    <a:pt x="575" y="52"/>
                    <a:pt x="582" y="43"/>
                    <a:pt x="582" y="30"/>
                  </a:cubicBezTo>
                  <a:cubicBezTo>
                    <a:pt x="582" y="15"/>
                    <a:pt x="573" y="2"/>
                    <a:pt x="546" y="2"/>
                  </a:cubicBezTo>
                  <a:lnTo>
                    <a:pt x="518" y="2"/>
                  </a:lnTo>
                  <a:close/>
                  <a:moveTo>
                    <a:pt x="483" y="2"/>
                  </a:moveTo>
                  <a:cubicBezTo>
                    <a:pt x="423" y="2"/>
                    <a:pt x="423" y="2"/>
                    <a:pt x="423" y="2"/>
                  </a:cubicBezTo>
                  <a:cubicBezTo>
                    <a:pt x="423" y="111"/>
                    <a:pt x="423" y="111"/>
                    <a:pt x="423" y="111"/>
                  </a:cubicBezTo>
                  <a:cubicBezTo>
                    <a:pt x="484" y="111"/>
                    <a:pt x="484" y="111"/>
                    <a:pt x="484" y="111"/>
                  </a:cubicBezTo>
                  <a:cubicBezTo>
                    <a:pt x="484" y="104"/>
                    <a:pt x="484" y="104"/>
                    <a:pt x="484" y="104"/>
                  </a:cubicBezTo>
                  <a:cubicBezTo>
                    <a:pt x="432" y="104"/>
                    <a:pt x="432" y="104"/>
                    <a:pt x="432" y="104"/>
                  </a:cubicBezTo>
                  <a:cubicBezTo>
                    <a:pt x="432" y="60"/>
                    <a:pt x="432" y="60"/>
                    <a:pt x="432" y="60"/>
                  </a:cubicBezTo>
                  <a:cubicBezTo>
                    <a:pt x="482" y="60"/>
                    <a:pt x="482" y="60"/>
                    <a:pt x="482" y="60"/>
                  </a:cubicBezTo>
                  <a:cubicBezTo>
                    <a:pt x="482" y="53"/>
                    <a:pt x="482" y="53"/>
                    <a:pt x="482" y="53"/>
                  </a:cubicBezTo>
                  <a:cubicBezTo>
                    <a:pt x="432" y="53"/>
                    <a:pt x="432" y="53"/>
                    <a:pt x="432" y="53"/>
                  </a:cubicBezTo>
                  <a:cubicBezTo>
                    <a:pt x="432" y="9"/>
                    <a:pt x="432" y="9"/>
                    <a:pt x="432" y="9"/>
                  </a:cubicBezTo>
                  <a:cubicBezTo>
                    <a:pt x="483" y="9"/>
                    <a:pt x="483" y="9"/>
                    <a:pt x="483" y="9"/>
                  </a:cubicBezTo>
                  <a:lnTo>
                    <a:pt x="483" y="2"/>
                  </a:lnTo>
                  <a:close/>
                  <a:moveTo>
                    <a:pt x="397" y="2"/>
                  </a:moveTo>
                  <a:cubicBezTo>
                    <a:pt x="389" y="2"/>
                    <a:pt x="389" y="2"/>
                    <a:pt x="389" y="2"/>
                  </a:cubicBezTo>
                  <a:cubicBezTo>
                    <a:pt x="350" y="94"/>
                    <a:pt x="350" y="94"/>
                    <a:pt x="350" y="94"/>
                  </a:cubicBezTo>
                  <a:cubicBezTo>
                    <a:pt x="311" y="2"/>
                    <a:pt x="311" y="2"/>
                    <a:pt x="311" y="2"/>
                  </a:cubicBezTo>
                  <a:cubicBezTo>
                    <a:pt x="303" y="2"/>
                    <a:pt x="303" y="2"/>
                    <a:pt x="303" y="2"/>
                  </a:cubicBezTo>
                  <a:cubicBezTo>
                    <a:pt x="349" y="113"/>
                    <a:pt x="349" y="113"/>
                    <a:pt x="349" y="113"/>
                  </a:cubicBezTo>
                  <a:cubicBezTo>
                    <a:pt x="351" y="113"/>
                    <a:pt x="351" y="113"/>
                    <a:pt x="351" y="113"/>
                  </a:cubicBezTo>
                  <a:lnTo>
                    <a:pt x="397" y="2"/>
                  </a:lnTo>
                  <a:close/>
                  <a:moveTo>
                    <a:pt x="277" y="2"/>
                  </a:moveTo>
                  <a:cubicBezTo>
                    <a:pt x="269" y="2"/>
                    <a:pt x="269" y="2"/>
                    <a:pt x="269" y="2"/>
                  </a:cubicBezTo>
                  <a:cubicBezTo>
                    <a:pt x="269" y="111"/>
                    <a:pt x="269" y="111"/>
                    <a:pt x="269" y="111"/>
                  </a:cubicBezTo>
                  <a:cubicBezTo>
                    <a:pt x="277" y="111"/>
                    <a:pt x="277" y="111"/>
                    <a:pt x="277" y="111"/>
                  </a:cubicBezTo>
                  <a:lnTo>
                    <a:pt x="277" y="2"/>
                  </a:lnTo>
                  <a:close/>
                  <a:moveTo>
                    <a:pt x="228" y="2"/>
                  </a:moveTo>
                  <a:cubicBezTo>
                    <a:pt x="219" y="2"/>
                    <a:pt x="219" y="2"/>
                    <a:pt x="219" y="2"/>
                  </a:cubicBezTo>
                  <a:cubicBezTo>
                    <a:pt x="219" y="98"/>
                    <a:pt x="219" y="98"/>
                    <a:pt x="219" y="98"/>
                  </a:cubicBezTo>
                  <a:cubicBezTo>
                    <a:pt x="136" y="2"/>
                    <a:pt x="136" y="2"/>
                    <a:pt x="136" y="2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29" y="111"/>
                    <a:pt x="129" y="111"/>
                    <a:pt x="129" y="111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7" y="15"/>
                    <a:pt x="137" y="15"/>
                    <a:pt x="137" y="15"/>
                  </a:cubicBezTo>
                  <a:cubicBezTo>
                    <a:pt x="221" y="111"/>
                    <a:pt x="221" y="111"/>
                    <a:pt x="221" y="111"/>
                  </a:cubicBezTo>
                  <a:cubicBezTo>
                    <a:pt x="228" y="111"/>
                    <a:pt x="228" y="111"/>
                    <a:pt x="228" y="111"/>
                  </a:cubicBezTo>
                  <a:lnTo>
                    <a:pt x="228" y="2"/>
                  </a:lnTo>
                  <a:close/>
                  <a:moveTo>
                    <a:pt x="83" y="2"/>
                  </a:moveTo>
                  <a:cubicBezTo>
                    <a:pt x="83" y="62"/>
                    <a:pt x="83" y="62"/>
                    <a:pt x="83" y="62"/>
                  </a:cubicBezTo>
                  <a:cubicBezTo>
                    <a:pt x="83" y="93"/>
                    <a:pt x="64" y="105"/>
                    <a:pt x="46" y="105"/>
                  </a:cubicBezTo>
                  <a:cubicBezTo>
                    <a:pt x="26" y="105"/>
                    <a:pt x="8" y="92"/>
                    <a:pt x="8" y="63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96"/>
                    <a:pt x="21" y="113"/>
                    <a:pt x="46" y="113"/>
                  </a:cubicBezTo>
                  <a:cubicBezTo>
                    <a:pt x="68" y="113"/>
                    <a:pt x="92" y="99"/>
                    <a:pt x="92" y="62"/>
                  </a:cubicBezTo>
                  <a:cubicBezTo>
                    <a:pt x="92" y="2"/>
                    <a:pt x="92" y="2"/>
                    <a:pt x="92" y="2"/>
                  </a:cubicBezTo>
                  <a:lnTo>
                    <a:pt x="83" y="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6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6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9D24C8A6-9670-4E0D-8D32-55B8A1934D7F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grpSp>
        <p:nvGrpSpPr>
          <p:cNvPr id="4104" name="Group 6"/>
          <p:cNvGrpSpPr>
            <a:grpSpLocks/>
          </p:cNvGrpSpPr>
          <p:nvPr/>
        </p:nvGrpSpPr>
        <p:grpSpPr bwMode="auto">
          <a:xfrm>
            <a:off x="6664325" y="5940425"/>
            <a:ext cx="2406650" cy="93663"/>
            <a:chOff x="6664891" y="5940425"/>
            <a:chExt cx="2406084" cy="93663"/>
          </a:xfrm>
        </p:grpSpPr>
        <p:sp>
          <p:nvSpPr>
            <p:cNvPr id="4106" name="Rectangle 50"/>
            <p:cNvSpPr>
              <a:spLocks noChangeArrowheads="1"/>
            </p:cNvSpPr>
            <p:nvPr/>
          </p:nvSpPr>
          <p:spPr bwMode="ltGray">
            <a:xfrm>
              <a:off x="8978900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07" name="Rectangle 51"/>
            <p:cNvSpPr>
              <a:spLocks noChangeArrowheads="1"/>
            </p:cNvSpPr>
            <p:nvPr/>
          </p:nvSpPr>
          <p:spPr bwMode="ltGray">
            <a:xfrm>
              <a:off x="8885238" y="59404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08" name="Rectangle 52"/>
            <p:cNvSpPr>
              <a:spLocks noChangeArrowheads="1"/>
            </p:cNvSpPr>
            <p:nvPr/>
          </p:nvSpPr>
          <p:spPr bwMode="ltGray">
            <a:xfrm>
              <a:off x="8701088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09" name="Rectangle 53"/>
            <p:cNvSpPr>
              <a:spLocks noChangeArrowheads="1"/>
            </p:cNvSpPr>
            <p:nvPr/>
          </p:nvSpPr>
          <p:spPr bwMode="ltGray">
            <a:xfrm>
              <a:off x="8423275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0" name="Rectangle 54"/>
            <p:cNvSpPr>
              <a:spLocks noChangeArrowheads="1"/>
            </p:cNvSpPr>
            <p:nvPr/>
          </p:nvSpPr>
          <p:spPr bwMode="ltGray">
            <a:xfrm>
              <a:off x="8329613" y="59404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1" name="Rectangle 55"/>
            <p:cNvSpPr>
              <a:spLocks noChangeArrowheads="1"/>
            </p:cNvSpPr>
            <p:nvPr/>
          </p:nvSpPr>
          <p:spPr bwMode="ltGray">
            <a:xfrm>
              <a:off x="8235950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2" name="Rectangle 56"/>
            <p:cNvSpPr>
              <a:spLocks noChangeArrowheads="1"/>
            </p:cNvSpPr>
            <p:nvPr/>
          </p:nvSpPr>
          <p:spPr bwMode="ltGray">
            <a:xfrm>
              <a:off x="8145463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3" name="Rectangle 57"/>
            <p:cNvSpPr>
              <a:spLocks noChangeArrowheads="1"/>
            </p:cNvSpPr>
            <p:nvPr/>
          </p:nvSpPr>
          <p:spPr bwMode="ltGray">
            <a:xfrm>
              <a:off x="7961313" y="59404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4" name="Rectangle 58"/>
            <p:cNvSpPr>
              <a:spLocks noChangeArrowheads="1"/>
            </p:cNvSpPr>
            <p:nvPr/>
          </p:nvSpPr>
          <p:spPr bwMode="ltGray">
            <a:xfrm>
              <a:off x="7867650" y="59404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5" name="Rectangle 59"/>
            <p:cNvSpPr>
              <a:spLocks noChangeArrowheads="1"/>
            </p:cNvSpPr>
            <p:nvPr/>
          </p:nvSpPr>
          <p:spPr bwMode="ltGray">
            <a:xfrm>
              <a:off x="7775575" y="59404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6" name="Rectangle 60"/>
            <p:cNvSpPr>
              <a:spLocks noChangeArrowheads="1"/>
            </p:cNvSpPr>
            <p:nvPr/>
          </p:nvSpPr>
          <p:spPr bwMode="ltGray">
            <a:xfrm>
              <a:off x="7591425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7" name="Rectangle 61"/>
            <p:cNvSpPr>
              <a:spLocks noChangeArrowheads="1"/>
            </p:cNvSpPr>
            <p:nvPr/>
          </p:nvSpPr>
          <p:spPr bwMode="ltGray">
            <a:xfrm>
              <a:off x="7499350" y="59404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8" name="Rectangle 62"/>
            <p:cNvSpPr>
              <a:spLocks noChangeArrowheads="1"/>
            </p:cNvSpPr>
            <p:nvPr/>
          </p:nvSpPr>
          <p:spPr bwMode="ltGray">
            <a:xfrm>
              <a:off x="7405688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9" name="Rectangle 63"/>
            <p:cNvSpPr>
              <a:spLocks noChangeArrowheads="1"/>
            </p:cNvSpPr>
            <p:nvPr/>
          </p:nvSpPr>
          <p:spPr bwMode="ltGray">
            <a:xfrm>
              <a:off x="7219950" y="59404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0" name="Rectangle 64"/>
            <p:cNvSpPr>
              <a:spLocks noChangeArrowheads="1"/>
            </p:cNvSpPr>
            <p:nvPr/>
          </p:nvSpPr>
          <p:spPr bwMode="ltGray">
            <a:xfrm>
              <a:off x="7126288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1" name="Rectangle 65"/>
            <p:cNvSpPr>
              <a:spLocks noChangeArrowheads="1"/>
            </p:cNvSpPr>
            <p:nvPr/>
          </p:nvSpPr>
          <p:spPr bwMode="ltGray">
            <a:xfrm>
              <a:off x="7035800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2" name="Rectangle 53"/>
            <p:cNvSpPr>
              <a:spLocks noChangeArrowheads="1"/>
            </p:cNvSpPr>
            <p:nvPr/>
          </p:nvSpPr>
          <p:spPr bwMode="ltGray">
            <a:xfrm>
              <a:off x="6852216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3" name="Rectangle 54"/>
            <p:cNvSpPr>
              <a:spLocks noChangeArrowheads="1"/>
            </p:cNvSpPr>
            <p:nvPr/>
          </p:nvSpPr>
          <p:spPr bwMode="ltGray">
            <a:xfrm>
              <a:off x="6758554" y="59404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4" name="Rectangle 55"/>
            <p:cNvSpPr>
              <a:spLocks noChangeArrowheads="1"/>
            </p:cNvSpPr>
            <p:nvPr/>
          </p:nvSpPr>
          <p:spPr bwMode="ltGray">
            <a:xfrm>
              <a:off x="6664891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105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1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1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1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1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1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1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1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1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1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1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1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1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1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1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1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1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4.xml"/><Relationship Id="rId1" Type="http://schemas.openxmlformats.org/officeDocument/2006/relationships/slideLayout" Target="../slideLayouts/slideLayout1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5.xml"/><Relationship Id="rId1" Type="http://schemas.openxmlformats.org/officeDocument/2006/relationships/slideLayout" Target="../slideLayouts/slideLayout1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6.xml"/><Relationship Id="rId1" Type="http://schemas.openxmlformats.org/officeDocument/2006/relationships/slideLayout" Target="../slideLayouts/slideLayout1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7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8.xml"/><Relationship Id="rId1" Type="http://schemas.openxmlformats.org/officeDocument/2006/relationships/slideLayout" Target="../slideLayouts/slideLayout1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9.xml"/><Relationship Id="rId1" Type="http://schemas.openxmlformats.org/officeDocument/2006/relationships/slideLayout" Target="../slideLayouts/slideLayout1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0.xml"/><Relationship Id="rId1" Type="http://schemas.openxmlformats.org/officeDocument/2006/relationships/slideLayout" Target="../slideLayouts/slideLayout1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1.xml"/><Relationship Id="rId1" Type="http://schemas.openxmlformats.org/officeDocument/2006/relationships/slideLayout" Target="../slideLayouts/slideLayout1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2.xml"/><Relationship Id="rId1" Type="http://schemas.openxmlformats.org/officeDocument/2006/relationships/slideLayout" Target="../slideLayouts/slideLayout1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3.xml"/><Relationship Id="rId1" Type="http://schemas.openxmlformats.org/officeDocument/2006/relationships/slideLayout" Target="../slideLayouts/slideLayout1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4.xml"/><Relationship Id="rId1" Type="http://schemas.openxmlformats.org/officeDocument/2006/relationships/slideLayout" Target="../slideLayouts/slideLayout1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5.xml"/><Relationship Id="rId1" Type="http://schemas.openxmlformats.org/officeDocument/2006/relationships/slideLayout" Target="../slideLayouts/slideLayout1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on paikkamerkki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b="1" dirty="0" err="1">
                <a:solidFill>
                  <a:srgbClr val="000000"/>
                </a:solidFill>
                <a:latin typeface="Arial"/>
              </a:rPr>
              <a:t>H</a:t>
            </a:r>
            <a:r>
              <a:rPr lang="en-US" sz="2400" b="1" dirty="0" err="1" smtClean="0">
                <a:solidFill>
                  <a:srgbClr val="000000"/>
                </a:solidFill>
                <a:latin typeface="Arial"/>
              </a:rPr>
              <a:t>yvinvointikysely</a:t>
            </a:r>
            <a:r>
              <a:rPr lang="en-US" sz="2400" b="1" smtClean="0">
                <a:solidFill>
                  <a:srgbClr val="000000"/>
                </a:solidFill>
                <a:latin typeface="Arial"/>
              </a:rPr>
              <a:t> 2013</a:t>
            </a:r>
            <a:r>
              <a:rPr lang="en-US" sz="2400" b="1" dirty="0" smtClean="0">
                <a:solidFill>
                  <a:srgbClr val="000000"/>
                </a:solidFill>
                <a:latin typeface="Arial"/>
              </a:rPr>
              <a:t/>
            </a:r>
            <a:br>
              <a:rPr lang="en-US" sz="2400" b="1" dirty="0" smtClean="0">
                <a:solidFill>
                  <a:srgbClr val="000000"/>
                </a:solidFill>
                <a:latin typeface="Arial"/>
              </a:rPr>
            </a:br>
            <a:r>
              <a:rPr lang="en-US" sz="2400" b="1" dirty="0" err="1" smtClean="0">
                <a:solidFill>
                  <a:srgbClr val="000000"/>
                </a:solidFill>
                <a:latin typeface="Arial"/>
              </a:rPr>
              <a:t>Luonnontieteellinen</a:t>
            </a:r>
            <a:r>
              <a:rPr lang="en-US" sz="2400" b="1" dirty="0" smtClean="0">
                <a:solidFill>
                  <a:srgbClr val="000000"/>
                </a:solidFill>
                <a:latin typeface="Arial"/>
              </a:rPr>
              <a:t> tiedekunta </a:t>
            </a:r>
            <a:br>
              <a:rPr lang="en-US" sz="2400" b="1" dirty="0" smtClean="0">
                <a:solidFill>
                  <a:srgbClr val="000000"/>
                </a:solidFill>
                <a:latin typeface="Arial"/>
              </a:rPr>
            </a:br>
            <a:r>
              <a:rPr lang="en-US" sz="1600" b="1" dirty="0" smtClean="0">
                <a:solidFill>
                  <a:srgbClr val="000000"/>
                </a:solidFill>
                <a:latin typeface="Arial"/>
              </a:rPr>
              <a:t>sis</a:t>
            </a:r>
            <a:r>
              <a:rPr lang="en-US" sz="1600" b="1" dirty="0">
                <a:solidFill>
                  <a:srgbClr val="000000"/>
                </a:solidFill>
                <a:latin typeface="Arial"/>
              </a:rPr>
              <a:t>. </a:t>
            </a:r>
            <a:r>
              <a:rPr lang="en-US" sz="1600" b="1" dirty="0" err="1">
                <a:solidFill>
                  <a:srgbClr val="000000"/>
                </a:solidFill>
                <a:latin typeface="Arial"/>
              </a:rPr>
              <a:t>vertailun</a:t>
            </a:r>
            <a:r>
              <a:rPr lang="en-US" sz="16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/>
              </a:rPr>
              <a:t>Oulun</a:t>
            </a:r>
            <a:r>
              <a:rPr lang="en-US" sz="16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/>
              </a:rPr>
              <a:t>yliopisto</a:t>
            </a:r>
            <a:r>
              <a:rPr lang="en-US" sz="16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/>
              </a:rPr>
              <a:t>ja</a:t>
            </a:r>
            <a:r>
              <a:rPr lang="en-US" sz="16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Arial"/>
              </a:rPr>
              <a:t>vuoden</a:t>
            </a:r>
            <a:r>
              <a:rPr lang="en-US" sz="1600" b="1" dirty="0">
                <a:solidFill>
                  <a:srgbClr val="000000"/>
                </a:solidFill>
                <a:latin typeface="Arial"/>
              </a:rPr>
              <a:t> 2011 </a:t>
            </a:r>
            <a:r>
              <a:rPr lang="en-US" sz="1600" b="1" dirty="0" err="1">
                <a:solidFill>
                  <a:srgbClr val="000000"/>
                </a:solidFill>
                <a:latin typeface="Arial"/>
              </a:rPr>
              <a:t>vertailutulokset</a:t>
            </a:r>
            <a:endParaRPr lang="en-US" sz="16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 algn="r"/>
            <a:r>
              <a:rPr lang="en-US" sz="1600" dirty="0" err="1">
                <a:solidFill>
                  <a:srgbClr val="000000"/>
                </a:solidFill>
                <a:latin typeface="Arial"/>
              </a:rPr>
              <a:t>Vastaajia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vuonna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Arial"/>
              </a:rPr>
              <a:t>2013 </a:t>
            </a:r>
            <a:r>
              <a:rPr lang="en-US" sz="1600" b="1" dirty="0" err="1">
                <a:solidFill>
                  <a:srgbClr val="000000"/>
                </a:solidFill>
                <a:latin typeface="Arial"/>
              </a:rPr>
              <a:t>yhteensä</a:t>
            </a:r>
            <a:r>
              <a:rPr lang="en-US" sz="1600" b="1" dirty="0">
                <a:solidFill>
                  <a:srgbClr val="000000"/>
                </a:solidFill>
                <a:latin typeface="Arial"/>
              </a:rPr>
              <a:t> 263 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henkilöä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/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Oulun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yliopistossa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vastaajia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Arial"/>
              </a:rPr>
              <a:t>1480 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henkilöä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  </a:t>
            </a:r>
          </a:p>
          <a:p>
            <a:pPr algn="r"/>
            <a:r>
              <a:rPr lang="en-US" sz="1600" b="0" dirty="0" err="1" smtClean="0">
                <a:solidFill>
                  <a:srgbClr val="000000"/>
                </a:solidFill>
                <a:latin typeface="Arial"/>
              </a:rPr>
              <a:t>Vastaajia</a:t>
            </a:r>
            <a:r>
              <a:rPr lang="en-US" sz="1600" b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dirty="0" err="1" smtClean="0">
                <a:solidFill>
                  <a:srgbClr val="000000"/>
                </a:solidFill>
                <a:latin typeface="Arial"/>
              </a:rPr>
              <a:t>vuonna</a:t>
            </a:r>
            <a:r>
              <a:rPr lang="en-US" sz="1600" b="0" dirty="0" smtClean="0">
                <a:solidFill>
                  <a:srgbClr val="000000"/>
                </a:solidFill>
                <a:latin typeface="Arial"/>
              </a:rPr>
              <a:t> 2011 </a:t>
            </a:r>
            <a:r>
              <a:rPr lang="en-US" sz="1600" b="0" dirty="0" err="1" smtClean="0">
                <a:solidFill>
                  <a:srgbClr val="000000"/>
                </a:solidFill>
                <a:latin typeface="Arial"/>
              </a:rPr>
              <a:t>yhteensä</a:t>
            </a:r>
            <a:r>
              <a:rPr lang="en-US" sz="1600" b="0" dirty="0" smtClean="0">
                <a:solidFill>
                  <a:srgbClr val="000000"/>
                </a:solidFill>
                <a:latin typeface="Arial"/>
              </a:rPr>
              <a:t> 209 </a:t>
            </a:r>
            <a:r>
              <a:rPr lang="en-US" sz="1600" b="0" dirty="0" err="1" smtClean="0">
                <a:solidFill>
                  <a:srgbClr val="000000"/>
                </a:solidFill>
                <a:latin typeface="Arial"/>
              </a:rPr>
              <a:t>henkilöä</a:t>
            </a:r>
            <a:r>
              <a:rPr lang="en-US" sz="1600" b="0" dirty="0" smtClean="0">
                <a:solidFill>
                  <a:srgbClr val="000000"/>
                </a:solidFill>
                <a:latin typeface="Arial"/>
              </a:rPr>
              <a:t>/ </a:t>
            </a:r>
            <a:r>
              <a:rPr lang="en-US" sz="1600" b="0" dirty="0" err="1" smtClean="0">
                <a:solidFill>
                  <a:srgbClr val="000000"/>
                </a:solidFill>
                <a:latin typeface="Arial"/>
              </a:rPr>
              <a:t>Oulun</a:t>
            </a:r>
            <a:r>
              <a:rPr lang="en-US" sz="1600" b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dirty="0" err="1" smtClean="0">
                <a:solidFill>
                  <a:srgbClr val="000000"/>
                </a:solidFill>
                <a:latin typeface="Arial"/>
              </a:rPr>
              <a:t>yliopistossa</a:t>
            </a:r>
            <a:r>
              <a:rPr lang="en-US" sz="1600" b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dirty="0" err="1" smtClean="0">
                <a:solidFill>
                  <a:srgbClr val="000000"/>
                </a:solidFill>
                <a:latin typeface="Arial"/>
              </a:rPr>
              <a:t>vastaajia</a:t>
            </a:r>
            <a:r>
              <a:rPr lang="en-US" sz="1600" b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dirty="0" smtClean="0">
                <a:solidFill>
                  <a:srgbClr val="000000"/>
                </a:solidFill>
                <a:latin typeface="Arial"/>
              </a:rPr>
              <a:t>1256 </a:t>
            </a:r>
            <a:r>
              <a:rPr lang="en-US" sz="1600" b="0" dirty="0" err="1" smtClean="0">
                <a:solidFill>
                  <a:srgbClr val="000000"/>
                </a:solidFill>
                <a:latin typeface="Arial"/>
              </a:rPr>
              <a:t>henkilöä</a:t>
            </a:r>
            <a:endParaRPr lang="en-US" sz="1600" b="0" dirty="0" smtClean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83434775"/>
      </p:ext>
    </p:extLst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8. Tasa-arvo ja yhdenvertaisuus toteutuvat yksikössämme.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1474526965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668955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9. Työtehtäväni ovat mielenkiintoisia ja haastavia.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2629532746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65832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10. Voin vaikuttaa riittävästi omiin työtehtäviini.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1625461402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3312119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11. Minulla on mahdollisuus käyttää kekseliäisyyttä/luovuutta työssäni.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3693978559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91295274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12. Pystyn hyödyntämään osaamistani tehokkaasti työssäni.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2803017205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3381271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13. Saan riittävästi mahdollisuuksia kehittää osaamistani.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3216171894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8345799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14. Minulla on yliopistossa mahdollisuus edetä urallani.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4020099166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4926469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15. Perehdyttäminen hoidetaan yksikössämme hyvin.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2361013898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7003244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16. Minulla on riittävästi aikaa selviytyä työtehtävistäni työaikana.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1128910204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32577836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17. Voin keskittyä työhöni ilman liiallisia häiriöitä.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3156730309"/>
              </p:ext>
            </p:extLst>
          </p:nvPr>
        </p:nvGraphicFramePr>
        <p:xfrm>
          <a:off x="155275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2450872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Yliopistojen hyvinvointikysely </a:t>
            </a:r>
            <a:br>
              <a:rPr lang="fi-FI" sz="2800" dirty="0" smtClean="0"/>
            </a:br>
            <a:r>
              <a:rPr lang="fi-FI" sz="2800" dirty="0" smtClean="0"/>
              <a:t>23.9.-15.10.2013</a:t>
            </a:r>
            <a:endParaRPr lang="fi-FI" sz="2800" dirty="0"/>
          </a:p>
        </p:txBody>
      </p:sp>
      <p:sp>
        <p:nvSpPr>
          <p:cNvPr id="3" name="Teksti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i-FI" sz="3800" dirty="0" smtClean="0"/>
              <a:t>Mukana 10 yliopistoa</a:t>
            </a:r>
          </a:p>
          <a:p>
            <a:r>
              <a:rPr lang="fi-FI" sz="3800" dirty="0" smtClean="0"/>
              <a:t>Vakuutusyhtiö Varman hyvinvointipalvelua</a:t>
            </a:r>
          </a:p>
          <a:p>
            <a:r>
              <a:rPr lang="fi-FI" sz="3800" dirty="0" smtClean="0"/>
              <a:t>Oulun yliopistossa joka toinen vuosi</a:t>
            </a:r>
          </a:p>
          <a:p>
            <a:r>
              <a:rPr lang="fi-FI" sz="3800" dirty="0" smtClean="0"/>
              <a:t>Hyvä vastaajajoukko 48,5%; vuonna 2011 44%</a:t>
            </a:r>
          </a:p>
          <a:p>
            <a:r>
              <a:rPr lang="fi-FI" sz="3800" dirty="0" smtClean="0"/>
              <a:t>Varman toimesta kyselypohjaa muutettu aikaisempien vuosien kokemusten pohjalta (professorityöryhmä)</a:t>
            </a:r>
          </a:p>
          <a:p>
            <a:r>
              <a:rPr lang="fi-FI" sz="3800" dirty="0" smtClean="0"/>
              <a:t>Kysymyksiä aikaisempaa vähemmän; nyt 38(+ 6 avointa kysymystä), aikaisemmin 62(+1 avoin)</a:t>
            </a:r>
          </a:p>
          <a:p>
            <a:r>
              <a:rPr lang="fi-FI" sz="3800" dirty="0" smtClean="0"/>
              <a:t>Suurin osa kysymyksistä samoja, osa uusia</a:t>
            </a:r>
          </a:p>
          <a:p>
            <a:r>
              <a:rPr lang="fi-FI" sz="3800" dirty="0" smtClean="0"/>
              <a:t>Kysymyspohjan muutokset vaikeuttavat erityisesti kokonaistulosten ja aihekokonaisuuksien vertailuja </a:t>
            </a:r>
          </a:p>
          <a:p>
            <a:r>
              <a:rPr lang="fi-FI" sz="3800" dirty="0" smtClean="0"/>
              <a:t>Kysymyskohtaiset vertailut ja kehittymisen seuranta  onnistuvat hyvin</a:t>
            </a:r>
          </a:p>
          <a:p>
            <a:r>
              <a:rPr lang="fi-FI" sz="3800" dirty="0" smtClean="0"/>
              <a:t>Yliopistojen väliset vertailut käytössä marraskuun puolivälissä</a:t>
            </a:r>
          </a:p>
          <a:p>
            <a:endParaRPr lang="fi-FI" dirty="0" smtClean="0"/>
          </a:p>
          <a:p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667183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18. Muutokset työssäni eivät kuormita jaksamistani.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940461934"/>
              </p:ext>
            </p:extLst>
          </p:nvPr>
        </p:nvGraphicFramePr>
        <p:xfrm>
          <a:off x="172529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42299668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19. En koe työtäni henkisesti raskaaksi.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10098383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7855199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20. Yksikössämme ei ole esiintynyt epäasiallista kohtelua tai työpaikkakiusaamista viimeisen vuoden aikana. (Epäasiallisella kohtelulla tarkoitetaan työyhteisön jäseneen kohdistettua eristämistä, työn mitätöintiä, uhkaamista, selän takana puhumista tai muuta painostamista.)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2655249456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95675583"/>
      </p:ext>
    </p:extLst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21. Pystyn pitämään työni ja muun elämäni tasapainossa.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2962290343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06834359"/>
      </p:ext>
    </p:extLst>
  </p:cSld>
  <p:clrMapOvr>
    <a:masterClrMapping/>
  </p:clrMapOvr>
  <p:transition spd="slow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22. Esimieheni toimii tasapuolisesti ja oikeudenmukaisesti.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2716625306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27973598"/>
      </p:ext>
    </p:extLst>
  </p:cSld>
  <p:clrMapOvr>
    <a:masterClrMapping/>
  </p:clrMapOvr>
  <p:transition spd="slow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23. Saan riittävästi palautetta esimieheltäni.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2891739016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6835239"/>
      </p:ext>
    </p:extLst>
  </p:cSld>
  <p:clrMapOvr>
    <a:masterClrMapping/>
  </p:clrMapOvr>
  <p:transition spd="slow"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24. Esimieheni rohkaisee tekemään aloitteita, ottamaan vastuuta sekä kehittämään työtäni.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1980294494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6841815"/>
      </p:ext>
    </p:extLst>
  </p:cSld>
  <p:clrMapOvr>
    <a:masterClrMapping/>
  </p:clrMapOvr>
  <p:transition spd="slow">
    <p:fade thruBlk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25. Esimieheni osaa ottaa huomioon ihmisten erilaisuuden (esim. osaamiseen ja kokemukseen tai toimintakykyyn liittyvät tekijät).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958768658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86416117"/>
      </p:ext>
    </p:extLst>
  </p:cSld>
  <p:clrMapOvr>
    <a:masterClrMapping/>
  </p:clrMapOvr>
  <p:transition spd="slow">
    <p:fade thruBlk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26. Esimieheni luottaa minuun.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1256897664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84770826"/>
      </p:ext>
    </p:extLst>
  </p:cSld>
  <p:clrMapOvr>
    <a:masterClrMapping/>
  </p:clrMapOvr>
  <p:transition spd="slow">
    <p:fade thruBlk="1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27. Esimieheni varmistaa, että työni tavoitteet ovat selkeät.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3417209217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8066363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1. Tuemme ja kannustamme toisiamme.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1038456280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094451"/>
      </p:ext>
    </p:extLst>
  </p:cSld>
  <p:clrMapOvr>
    <a:masterClrMapping/>
  </p:clrMapOvr>
  <p:transition spd="slow">
    <p:fade thruBlk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28. Esimieheni käy kahdenkeskisen kehitys-/tavoitekeskustelun kanssani ainakin kerran vuodessa.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3968645410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1648314"/>
      </p:ext>
    </p:extLst>
  </p:cSld>
  <p:clrMapOvr>
    <a:masterClrMapping/>
  </p:clrMapOvr>
  <p:transition spd="slow">
    <p:fade thruBlk="1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29. Koen kanssani käydyt kehitys-/tavoitekeskustelut hyödyllisiksi.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4021976344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78627098"/>
      </p:ext>
    </p:extLst>
  </p:cSld>
  <p:clrMapOvr>
    <a:masterClrMapping/>
  </p:clrMapOvr>
  <p:transition spd="slow">
    <p:fade thruBlk="1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30. Esimieheni kiinnittää huomiota työni kuormittavuuteen ja jaksamiseeni.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3341595740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2792051"/>
      </p:ext>
    </p:extLst>
  </p:cSld>
  <p:clrMapOvr>
    <a:masterClrMapping/>
  </p:clrMapOvr>
  <p:transition spd="slow">
    <p:fade thruBlk="1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31. Yliopiston johto toimii avoimesti päätöksenteossa ja sen valmistelussa.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1377002955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00529668"/>
      </p:ext>
    </p:extLst>
  </p:cSld>
  <p:clrMapOvr>
    <a:masterClrMapping/>
  </p:clrMapOvr>
  <p:transition spd="slow">
    <p:fade thruBlk="1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32. Yliopistomme strategia on selkeä ja ymmärrettävä.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1859159139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5880992"/>
      </p:ext>
    </p:extLst>
  </p:cSld>
  <p:clrMapOvr>
    <a:masterClrMapping/>
  </p:clrMapOvr>
  <p:transition spd="slow">
    <p:fade thruBlk="1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33. Yliopistotason strategian toteutumista arvioidaan säännöllisesti.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2634427506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587670"/>
      </p:ext>
    </p:extLst>
  </p:cSld>
  <p:clrMapOvr>
    <a:masterClrMapping/>
  </p:clrMapOvr>
  <p:transition spd="slow">
    <p:fade thruBlk="1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34. Henkilöstö voi vaikuttaa yliopiston päätöksentekoon olemassa olevia vaikutuskanavia pitkin.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3821316500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9853251"/>
      </p:ext>
    </p:extLst>
  </p:cSld>
  <p:clrMapOvr>
    <a:masterClrMapping/>
  </p:clrMapOvr>
  <p:transition spd="slow">
    <p:fade thruBlk="1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35. Yliopistomme on vetovoimainen työpaikka.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3326098120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3481374"/>
      </p:ext>
    </p:extLst>
  </p:cSld>
  <p:clrMapOvr>
    <a:masterClrMapping/>
  </p:clrMapOvr>
  <p:transition spd="slow">
    <p:fade thruBlk="1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36. Yliopiston strategia ohjaa yksikkömme toimintaa ja perustehtävää.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3667828609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8885414"/>
      </p:ext>
    </p:extLst>
  </p:cSld>
  <p:clrMapOvr>
    <a:masterClrMapping/>
  </p:clrMapOvr>
  <p:transition spd="slow">
    <p:fade thruBlk="1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37. Yksikkömme tavoitteiden toteutumista arvioidaan yhdessä säännöllisesti.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3232753973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7693277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2. Yksikkömme on kehitysmyönteinen.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1698913417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973562"/>
      </p:ext>
    </p:extLst>
  </p:cSld>
  <p:clrMapOvr>
    <a:masterClrMapping/>
  </p:clrMapOvr>
  <p:transition spd="slow">
    <p:fade thruBlk="1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38. Yksikkömme on vetovoimainen asiantuntijayhteisö.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1465100658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6829637"/>
      </p:ext>
    </p:extLst>
  </p:cSld>
  <p:clrMapOvr>
    <a:masterClrMapping/>
  </p:clrMapOvr>
  <p:transition spd="slow">
    <p:fade thruBlk="1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Yhteisöllisyys yksikössämme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90076872"/>
      </p:ext>
    </p:extLst>
  </p:cSld>
  <p:clrMapOvr>
    <a:masterClrMapping/>
  </p:clrMapOvr>
  <p:transition spd="slow">
    <p:fade thruBlk="1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Yhteisöllisyys yksikössämme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9705718"/>
      </p:ext>
    </p:extLst>
  </p:cSld>
  <p:clrMapOvr>
    <a:masterClrMapping/>
  </p:clrMapOvr>
  <p:transition spd="slow">
    <p:fade thruBlk="1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Oman työn sisältö ja osaaminen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6658741"/>
      </p:ext>
    </p:extLst>
  </p:cSld>
  <p:clrMapOvr>
    <a:masterClrMapping/>
  </p:clrMapOvr>
  <p:transition spd="slow">
    <p:fade thruBlk="1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Oman työn sisältö ja osaaminen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6662900"/>
      </p:ext>
    </p:extLst>
  </p:cSld>
  <p:clrMapOvr>
    <a:masterClrMapping/>
  </p:clrMapOvr>
  <p:transition spd="slow">
    <p:fade thruBlk="1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Työolot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1994294"/>
      </p:ext>
    </p:extLst>
  </p:cSld>
  <p:clrMapOvr>
    <a:masterClrMapping/>
  </p:clrMapOvr>
  <p:transition spd="slow">
    <p:fade thruBlk="1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Työolot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171980088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45405405"/>
      </p:ext>
    </p:extLst>
  </p:cSld>
  <p:clrMapOvr>
    <a:masterClrMapping/>
  </p:clrMapOvr>
  <p:transition spd="slow">
    <p:fade thruBlk="1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Lähiesimiestyö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1404404"/>
      </p:ext>
    </p:extLst>
  </p:cSld>
  <p:clrMapOvr>
    <a:masterClrMapping/>
  </p:clrMapOvr>
  <p:transition spd="slow">
    <p:fade thruBlk="1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Lähiesimiestyö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20343286"/>
      </p:ext>
    </p:extLst>
  </p:cSld>
  <p:clrMapOvr>
    <a:masterClrMapping/>
  </p:clrMapOvr>
  <p:transition spd="slow">
    <p:fade thruBlk="1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Lähiesimiestyö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4251742451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186664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3. Yksikössämme ei ole yksilöiden välistä haitallista kilpailua.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4074600068"/>
              </p:ext>
            </p:extLst>
          </p:nvPr>
        </p:nvGraphicFramePr>
        <p:xfrm>
          <a:off x="298449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4369899"/>
      </p:ext>
    </p:extLst>
  </p:cSld>
  <p:clrMapOvr>
    <a:masterClrMapping/>
  </p:clrMapOvr>
  <p:transition spd="slow">
    <p:fade thruBlk="1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Strateginen johtaminen,  Yliopistotaso (rehtoraatti, dekanaatti, hallinnon johto)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8828741"/>
      </p:ext>
    </p:extLst>
  </p:cSld>
  <p:clrMapOvr>
    <a:masterClrMapping/>
  </p:clrMapOvr>
  <p:transition spd="slow">
    <p:fade thruBlk="1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Strateginen johtaminen,  Yliopistotaso (rehtoraatti, dekanaatti, hallinnon johto)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1885735871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35110260"/>
      </p:ext>
    </p:extLst>
  </p:cSld>
  <p:clrMapOvr>
    <a:masterClrMapping/>
  </p:clrMapOvr>
  <p:transition spd="slow">
    <p:fade thruBlk="1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Strateginen johtaminen, t iedekunta / laitos / yksikkö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0245203"/>
      </p:ext>
    </p:extLst>
  </p:cSld>
  <p:clrMapOvr>
    <a:masterClrMapping/>
  </p:clrMapOvr>
  <p:transition spd="slow">
    <p:fade thruBlk="1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Osa-alueiden keskiarvot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58416077"/>
      </p:ext>
    </p:extLst>
  </p:cSld>
  <p:clrMapOvr>
    <a:masterClrMapping/>
  </p:clrMapOvr>
  <p:transition spd="slow">
    <p:fade thruBlk="1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Osa-alueiden keskiarvot suuruusjärjestyksessä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3946930"/>
      </p:ext>
    </p:extLst>
  </p:cSld>
  <p:clrMapOvr>
    <a:masterClrMapping/>
  </p:clrMapOvr>
  <p:transition spd="slow">
    <p:fade thruBlk="1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Osa-alueiden keskiarvot suuruusjärjestyksessä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05405360"/>
      </p:ext>
    </p:extLst>
  </p:cSld>
  <p:clrMapOvr>
    <a:masterClrMapping/>
  </p:clrMapOvr>
  <p:transition spd="slow">
    <p:fade thruBlk="1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Osa-alueiden keskiarvot suuruusjärjestyksessä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5390973"/>
      </p:ext>
    </p:extLst>
  </p:cSld>
  <p:clrMapOvr>
    <a:masterClrMapping/>
  </p:clrMapOvr>
  <p:transition spd="slow">
    <p:fade thruBlk="1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Osa-alueiden keskiarvot suuruusjärjestyksessä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0904806"/>
      </p:ext>
    </p:extLst>
  </p:cSld>
  <p:clrMapOvr>
    <a:masterClrMapping/>
  </p:clrMapOvr>
  <p:transition spd="slow">
    <p:fade thruBlk="1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Avointen palautteiden yhteenveto</a:t>
            </a:r>
            <a:br>
              <a:rPr lang="fi-FI" dirty="0" smtClean="0"/>
            </a:br>
            <a:r>
              <a:rPr lang="fi-FI" sz="2000" dirty="0"/>
              <a:t>39. Mikä on muuttunut yliopistossasi parempaan suuntaan </a:t>
            </a:r>
            <a:r>
              <a:rPr lang="fi-FI" sz="2000" dirty="0" err="1"/>
              <a:t>työhyvinvoinnin</a:t>
            </a:r>
            <a:r>
              <a:rPr lang="fi-FI" sz="2000" dirty="0"/>
              <a:t> näkökulmasta viimeisen kahden vuoden aikana?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Työsuhteen vakaus</a:t>
            </a:r>
          </a:p>
          <a:p>
            <a:pPr lvl="1"/>
            <a:r>
              <a:rPr lang="fi-FI" dirty="0" smtClean="0"/>
              <a:t>Pidemmät työsopimukset</a:t>
            </a:r>
          </a:p>
          <a:p>
            <a:pPr lvl="1"/>
            <a:r>
              <a:rPr lang="fi-FI" dirty="0" smtClean="0"/>
              <a:t>Työsopimuksen jatkumisesta tieto hyvissä ajoin</a:t>
            </a:r>
          </a:p>
          <a:p>
            <a:pPr lvl="1"/>
            <a:r>
              <a:rPr lang="fi-FI" dirty="0" smtClean="0"/>
              <a:t>Työsuhteen vakinaistaminen</a:t>
            </a:r>
          </a:p>
          <a:p>
            <a:r>
              <a:rPr lang="fi-FI" dirty="0" smtClean="0"/>
              <a:t>Tilat, työpiste, ergonomia</a:t>
            </a:r>
          </a:p>
          <a:p>
            <a:r>
              <a:rPr lang="fi-FI" dirty="0" smtClean="0"/>
              <a:t>Sisäilma-asiaan on puututtu</a:t>
            </a:r>
          </a:p>
          <a:p>
            <a:r>
              <a:rPr lang="fi-FI" dirty="0" smtClean="0"/>
              <a:t>Työterveyshuolto</a:t>
            </a:r>
          </a:p>
          <a:p>
            <a:r>
              <a:rPr lang="fi-FI" dirty="0" smtClean="0"/>
              <a:t>Henkilökunnan kuntosali</a:t>
            </a:r>
          </a:p>
          <a:p>
            <a:r>
              <a:rPr lang="fi-FI" dirty="0" smtClean="0"/>
              <a:t>Tiedotustilaisuudet</a:t>
            </a:r>
            <a:r>
              <a:rPr lang="fi-FI" dirty="0"/>
              <a:t> </a:t>
            </a:r>
            <a:r>
              <a:rPr lang="fi-FI" dirty="0" smtClean="0"/>
              <a:t>(avoimempi viestintä koko yliopistotasolla)</a:t>
            </a:r>
          </a:p>
          <a:p>
            <a:r>
              <a:rPr lang="fi-FI" dirty="0" smtClean="0"/>
              <a:t>Esimiestyö</a:t>
            </a:r>
          </a:p>
          <a:p>
            <a:r>
              <a:rPr lang="fi-FI" dirty="0" smtClean="0"/>
              <a:t>Siivous</a:t>
            </a:r>
          </a:p>
          <a:p>
            <a:r>
              <a:rPr lang="fi-FI" dirty="0" smtClean="0"/>
              <a:t>Yhteisöllisyys</a:t>
            </a:r>
          </a:p>
          <a:p>
            <a:endParaRPr lang="fi-FI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FF24EF16-CCCC-4141-9646-F0BD25A3B5A7}" type="datetime1">
              <a:rPr lang="fi-FI" smtClean="0"/>
              <a:pPr>
                <a:defRPr/>
              </a:pPr>
              <a:t>22.11.2013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0B329C0-A9E3-4D23-B14C-C6E48C439D44}" type="slidenum">
              <a:rPr lang="fi-FI" smtClean="0"/>
              <a:pPr>
                <a:defRPr/>
              </a:pPr>
              <a:t>58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16238651"/>
      </p:ext>
    </p:extLst>
  </p:cSld>
  <p:clrMapOvr>
    <a:masterClrMapping/>
  </p:clrMapOvr>
  <p:transition spd="slow">
    <p:fade thruBlk="1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449" y="92793"/>
            <a:ext cx="8583536" cy="1143000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40</a:t>
            </a:r>
            <a:r>
              <a:rPr lang="en-US" sz="2400" dirty="0"/>
              <a:t>. </a:t>
            </a:r>
            <a:r>
              <a:rPr lang="en-US" sz="2400" dirty="0" err="1"/>
              <a:t>Mikä</a:t>
            </a:r>
            <a:r>
              <a:rPr lang="en-US" sz="2400" dirty="0"/>
              <a:t> </a:t>
            </a:r>
            <a:r>
              <a:rPr lang="en-US" sz="2400" dirty="0" err="1"/>
              <a:t>vielä</a:t>
            </a:r>
            <a:r>
              <a:rPr lang="en-US" sz="2400" dirty="0"/>
              <a:t> </a:t>
            </a:r>
            <a:r>
              <a:rPr lang="en-US" sz="2400" dirty="0" err="1"/>
              <a:t>lisäisi</a:t>
            </a:r>
            <a:r>
              <a:rPr lang="en-US" sz="2400" dirty="0"/>
              <a:t> </a:t>
            </a:r>
            <a:r>
              <a:rPr lang="en-US" sz="2400" dirty="0" err="1"/>
              <a:t>työhyvinvointiasi</a:t>
            </a:r>
            <a:r>
              <a:rPr lang="en-US" sz="2400" dirty="0"/>
              <a:t>?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03559" y="985626"/>
            <a:ext cx="8589964" cy="5130501"/>
          </a:xfrm>
        </p:spPr>
        <p:txBody>
          <a:bodyPr/>
          <a:lstStyle/>
          <a:p>
            <a:r>
              <a:rPr lang="fi-FI" dirty="0" smtClean="0"/>
              <a:t>Työsuhteen vakinaistaminen, uramahdollisuudet</a:t>
            </a:r>
          </a:p>
          <a:p>
            <a:r>
              <a:rPr lang="fi-FI" dirty="0" smtClean="0"/>
              <a:t>Yhteisöllisyyden paraneminen, toisten arvostaminen</a:t>
            </a:r>
          </a:p>
          <a:p>
            <a:r>
              <a:rPr lang="fi-FI" dirty="0" smtClean="0"/>
              <a:t>Byrokratian väheneminen</a:t>
            </a:r>
          </a:p>
          <a:p>
            <a:r>
              <a:rPr lang="fi-FI" dirty="0" smtClean="0"/>
              <a:t>Kansainväliselle henkilökunnalle vertaistuen mahdollisuus</a:t>
            </a:r>
          </a:p>
          <a:p>
            <a:r>
              <a:rPr lang="fi-FI" dirty="0" smtClean="0"/>
              <a:t>Tiedottaminen</a:t>
            </a:r>
          </a:p>
          <a:p>
            <a:pPr lvl="1"/>
            <a:r>
              <a:rPr lang="fi-FI" dirty="0" smtClean="0"/>
              <a:t>Avoimuus</a:t>
            </a:r>
          </a:p>
          <a:p>
            <a:pPr lvl="1"/>
            <a:r>
              <a:rPr lang="fi-FI" dirty="0" smtClean="0"/>
              <a:t>Keskustelua</a:t>
            </a:r>
          </a:p>
          <a:p>
            <a:r>
              <a:rPr lang="fi-FI" dirty="0" smtClean="0"/>
              <a:t>Kuunteleminen</a:t>
            </a:r>
          </a:p>
          <a:p>
            <a:r>
              <a:rPr lang="fi-FI" dirty="0" smtClean="0"/>
              <a:t>Sisäilman lämpötiloihin ja ilmanvaihtoon tulisi kiinnittää huomiota</a:t>
            </a:r>
          </a:p>
          <a:p>
            <a:r>
              <a:rPr lang="fi-FI" dirty="0" smtClean="0"/>
              <a:t>Tilaratkaisuiden loppuun saattaminen</a:t>
            </a:r>
          </a:p>
          <a:p>
            <a:r>
              <a:rPr lang="fi-FI" dirty="0" smtClean="0"/>
              <a:t>Toimivat tietojärjestelmät ja koulutus</a:t>
            </a:r>
          </a:p>
          <a:p>
            <a:r>
              <a:rPr lang="fi-FI" dirty="0" smtClean="0"/>
              <a:t>Tasa-arvoisuus (palkkaus, työsuhteiden jatkuminen, eri työtä tekevät)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FF24EF16-CCCC-4141-9646-F0BD25A3B5A7}" type="datetime1">
              <a:rPr lang="fi-FI" smtClean="0"/>
              <a:pPr>
                <a:defRPr/>
              </a:pPr>
              <a:t>22.11.2013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0B329C0-A9E3-4D23-B14C-C6E48C439D44}" type="slidenum">
              <a:rPr lang="fi-FI" smtClean="0"/>
              <a:pPr>
                <a:defRPr/>
              </a:pPr>
              <a:t>59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8613905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4. Huhut tai juorut eivät häiritse työntekoa.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2833484384"/>
              </p:ext>
            </p:extLst>
          </p:nvPr>
        </p:nvGraphicFramePr>
        <p:xfrm>
          <a:off x="281196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87285485"/>
      </p:ext>
    </p:extLst>
  </p:cSld>
  <p:clrMapOvr>
    <a:masterClrMapping/>
  </p:clrMapOvr>
  <p:transition spd="slow">
    <p:fade thruBlk="1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2700" dirty="0" smtClean="0"/>
              <a:t/>
            </a:r>
            <a:br>
              <a:rPr lang="fi-FI" sz="2700" dirty="0" smtClean="0"/>
            </a:br>
            <a:r>
              <a:rPr lang="fi-FI" sz="2700" dirty="0" smtClean="0"/>
              <a:t>41</a:t>
            </a:r>
            <a:r>
              <a:rPr lang="fi-FI" sz="2700" dirty="0"/>
              <a:t>. Mitä teet oman yksikkösi </a:t>
            </a:r>
            <a:r>
              <a:rPr lang="fi-FI" sz="2700" dirty="0" err="1"/>
              <a:t>työhyvinvoinnin</a:t>
            </a:r>
            <a:r>
              <a:rPr lang="fi-FI" sz="2700" dirty="0"/>
              <a:t> edistämiseksi?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98449" y="1511300"/>
            <a:ext cx="8589964" cy="4691092"/>
          </a:xfrm>
        </p:spPr>
        <p:txBody>
          <a:bodyPr/>
          <a:lstStyle/>
          <a:p>
            <a:r>
              <a:rPr lang="fi-FI" dirty="0" smtClean="0"/>
              <a:t>Teen omat työni hyvin</a:t>
            </a:r>
          </a:p>
          <a:p>
            <a:r>
              <a:rPr lang="fi-FI" dirty="0" smtClean="0"/>
              <a:t>Olen positiivinen </a:t>
            </a:r>
          </a:p>
          <a:p>
            <a:r>
              <a:rPr lang="fi-FI" dirty="0" smtClean="0"/>
              <a:t>Jaan osaamista</a:t>
            </a:r>
          </a:p>
          <a:p>
            <a:r>
              <a:rPr lang="fi-FI" dirty="0" smtClean="0"/>
              <a:t>Kuuntelen</a:t>
            </a:r>
          </a:p>
          <a:p>
            <a:r>
              <a:rPr lang="fi-FI" dirty="0" smtClean="0"/>
              <a:t>Osallistun keskusteluihin</a:t>
            </a:r>
          </a:p>
          <a:p>
            <a:r>
              <a:rPr lang="fi-FI" dirty="0" smtClean="0"/>
              <a:t>Jaan tietoa avoimesti</a:t>
            </a:r>
          </a:p>
          <a:p>
            <a:r>
              <a:rPr lang="fi-FI" dirty="0" smtClean="0"/>
              <a:t>Olen ystävällinen</a:t>
            </a:r>
          </a:p>
          <a:p>
            <a:r>
              <a:rPr lang="fi-FI" dirty="0" smtClean="0"/>
              <a:t>Autan muita</a:t>
            </a:r>
          </a:p>
          <a:p>
            <a:r>
              <a:rPr lang="fi-FI" dirty="0" smtClean="0"/>
              <a:t>Tartun epäkohtiin (eteenpäin vieminen, ratkaiseminen)</a:t>
            </a:r>
          </a:p>
          <a:p>
            <a:r>
              <a:rPr lang="fi-FI" dirty="0" smtClean="0"/>
              <a:t>Osallistun yhteisiin tilaisuuksiin, kahvihetkiin jne. </a:t>
            </a:r>
          </a:p>
          <a:p>
            <a:r>
              <a:rPr lang="fi-FI" dirty="0" smtClean="0"/>
              <a:t>Kiitän, hymyilen, tervehdin</a:t>
            </a:r>
          </a:p>
          <a:p>
            <a:r>
              <a:rPr lang="fi-FI" dirty="0" smtClean="0"/>
              <a:t>Toimin tasapuolisesti</a:t>
            </a:r>
          </a:p>
          <a:p>
            <a:r>
              <a:rPr lang="fi-FI" dirty="0" smtClean="0"/>
              <a:t>Arvostan toisten työtä</a:t>
            </a:r>
          </a:p>
          <a:p>
            <a:r>
              <a:rPr lang="fi-FI" dirty="0" smtClean="0"/>
              <a:t> </a:t>
            </a:r>
            <a:r>
              <a:rPr lang="fi-FI" dirty="0"/>
              <a:t>L</a:t>
            </a:r>
            <a:r>
              <a:rPr lang="fi-FI" dirty="0" smtClean="0"/>
              <a:t>uotan toisten osaamiseen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FF24EF16-CCCC-4141-9646-F0BD25A3B5A7}" type="datetime1">
              <a:rPr lang="fi-FI" smtClean="0"/>
              <a:pPr>
                <a:defRPr/>
              </a:pPr>
              <a:t>22.11.2013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0B329C0-A9E3-4D23-B14C-C6E48C439D44}" type="slidenum">
              <a:rPr lang="fi-FI" smtClean="0"/>
              <a:pPr>
                <a:defRPr/>
              </a:pPr>
              <a:t>60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3881028"/>
      </p:ext>
    </p:extLst>
  </p:cSld>
  <p:clrMapOvr>
    <a:masterClrMapping/>
  </p:clrMapOvr>
  <p:transition spd="slow">
    <p:fade thruBlk="1"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2700" dirty="0" smtClean="0"/>
              <a:t/>
            </a:r>
            <a:br>
              <a:rPr lang="fi-FI" sz="2700" dirty="0" smtClean="0"/>
            </a:br>
            <a:r>
              <a:rPr lang="fi-FI" sz="2700" dirty="0" smtClean="0"/>
              <a:t>42</a:t>
            </a:r>
            <a:r>
              <a:rPr lang="fi-FI" sz="2700" dirty="0"/>
              <a:t>. </a:t>
            </a:r>
            <a:r>
              <a:rPr lang="fi-FI" sz="2700" dirty="0" err="1"/>
              <a:t>MInkälaista</a:t>
            </a:r>
            <a:r>
              <a:rPr lang="fi-FI" sz="2700" dirty="0"/>
              <a:t> tukea tarvitset osaamisesi kehittämiseksi?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34547" y="1226627"/>
            <a:ext cx="8589964" cy="4734225"/>
          </a:xfrm>
        </p:spPr>
        <p:txBody>
          <a:bodyPr/>
          <a:lstStyle/>
          <a:p>
            <a:r>
              <a:rPr lang="fi-FI" dirty="0" smtClean="0"/>
              <a:t>Yhteistyö-/verkostoitumismahdollisuuksia (kansainvälisesti, yliopistojen kesken)</a:t>
            </a:r>
          </a:p>
          <a:p>
            <a:r>
              <a:rPr lang="fi-FI" dirty="0" smtClean="0"/>
              <a:t>Väitöskirjaohjausta</a:t>
            </a:r>
          </a:p>
          <a:p>
            <a:r>
              <a:rPr lang="fi-FI" dirty="0" smtClean="0"/>
              <a:t>Selkeät tavoitteet</a:t>
            </a:r>
          </a:p>
          <a:p>
            <a:r>
              <a:rPr lang="fi-FI" dirty="0" smtClean="0"/>
              <a:t>Mahdollisuus saada kansainvälistä kokemusta</a:t>
            </a:r>
          </a:p>
          <a:p>
            <a:r>
              <a:rPr lang="fi-FI" dirty="0" smtClean="0"/>
              <a:t>Rahaa</a:t>
            </a:r>
          </a:p>
          <a:p>
            <a:r>
              <a:rPr lang="fi-FI" dirty="0" smtClean="0"/>
              <a:t>Arvostusta</a:t>
            </a:r>
          </a:p>
          <a:p>
            <a:r>
              <a:rPr lang="fi-FI" dirty="0" smtClean="0"/>
              <a:t>Palautetta esimieheltä</a:t>
            </a:r>
          </a:p>
          <a:p>
            <a:r>
              <a:rPr lang="fi-FI" dirty="0" smtClean="0"/>
              <a:t>Resursseja</a:t>
            </a:r>
          </a:p>
          <a:p>
            <a:r>
              <a:rPr lang="fi-FI" dirty="0" smtClean="0"/>
              <a:t>Näkyvät urapolut</a:t>
            </a:r>
          </a:p>
          <a:p>
            <a:r>
              <a:rPr lang="fi-FI" dirty="0" smtClean="0"/>
              <a:t>Koulutusta (esim. rahoituksen hakeminen, esiintyminen, taloushallinto)</a:t>
            </a:r>
          </a:p>
          <a:p>
            <a:r>
              <a:rPr lang="fi-FI" dirty="0" smtClean="0"/>
              <a:t>Aikaa omalle työlle</a:t>
            </a:r>
          </a:p>
          <a:p>
            <a:r>
              <a:rPr lang="fi-FI" dirty="0" smtClean="0"/>
              <a:t>Yhteisiä tilaisuuksia myös vapaa-ajalla (lisäisi yhteisöllisyyttä)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FF24EF16-CCCC-4141-9646-F0BD25A3B5A7}" type="datetime1">
              <a:rPr lang="fi-FI" smtClean="0"/>
              <a:pPr>
                <a:defRPr/>
              </a:pPr>
              <a:t>22.11.2013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0B329C0-A9E3-4D23-B14C-C6E48C439D44}" type="slidenum">
              <a:rPr lang="fi-FI" smtClean="0"/>
              <a:pPr>
                <a:defRPr/>
              </a:pPr>
              <a:t>61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0248910"/>
      </p:ext>
    </p:extLst>
  </p:cSld>
  <p:clrMapOvr>
    <a:masterClrMapping/>
  </p:clrMapOvr>
  <p:transition spd="slow">
    <p:fade thruBlk="1"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43</a:t>
            </a:r>
            <a:r>
              <a:rPr lang="en-US" sz="2400" dirty="0"/>
              <a:t>. </a:t>
            </a:r>
            <a:r>
              <a:rPr lang="en-US" sz="2400" dirty="0" err="1"/>
              <a:t>Muut</a:t>
            </a:r>
            <a:r>
              <a:rPr lang="en-US" sz="2400" dirty="0"/>
              <a:t> </a:t>
            </a:r>
            <a:r>
              <a:rPr lang="en-US" sz="2400" dirty="0" err="1"/>
              <a:t>kehittämisehdotukset</a:t>
            </a:r>
            <a:r>
              <a:rPr lang="en-US" sz="2400" dirty="0"/>
              <a:t>?</a:t>
            </a:r>
            <a:r>
              <a:rPr lang="fi-FI" sz="2400" dirty="0"/>
              <a:t/>
            </a:r>
            <a:br>
              <a:rPr lang="fi-FI" sz="2400" dirty="0"/>
            </a:br>
            <a:endParaRPr lang="fi-FI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98449" y="1511300"/>
            <a:ext cx="8589964" cy="4596202"/>
          </a:xfrm>
        </p:spPr>
        <p:txBody>
          <a:bodyPr/>
          <a:lstStyle/>
          <a:p>
            <a:r>
              <a:rPr lang="fi-FI" dirty="0" smtClean="0"/>
              <a:t>Vaikuttamismahdollisuuksia, ei ylhäältä alas johtamista</a:t>
            </a:r>
          </a:p>
          <a:p>
            <a:r>
              <a:rPr lang="fi-FI" dirty="0" err="1" smtClean="0"/>
              <a:t>Unitimen</a:t>
            </a:r>
            <a:r>
              <a:rPr lang="fi-FI" dirty="0" smtClean="0"/>
              <a:t> uusiminen</a:t>
            </a:r>
          </a:p>
          <a:p>
            <a:r>
              <a:rPr lang="fi-FI" dirty="0" smtClean="0"/>
              <a:t>Avoimuutta johtajuuteen</a:t>
            </a:r>
          </a:p>
          <a:p>
            <a:r>
              <a:rPr lang="fi-FI" dirty="0" smtClean="0"/>
              <a:t>Henkilökunnan kuunteleminen muutostilanteissa</a:t>
            </a:r>
          </a:p>
          <a:p>
            <a:r>
              <a:rPr lang="fi-FI" dirty="0" smtClean="0"/>
              <a:t>Muutosten maltillisuus</a:t>
            </a:r>
          </a:p>
          <a:p>
            <a:r>
              <a:rPr lang="fi-FI" dirty="0" smtClean="0"/>
              <a:t>Lisää resursseja</a:t>
            </a:r>
          </a:p>
          <a:p>
            <a:r>
              <a:rPr lang="fi-FI" dirty="0" smtClean="0"/>
              <a:t>Esimiestyön kehittämistä</a:t>
            </a:r>
          </a:p>
          <a:p>
            <a:r>
              <a:rPr lang="fi-FI" dirty="0" smtClean="0"/>
              <a:t>Arvostusta</a:t>
            </a:r>
          </a:p>
          <a:p>
            <a:r>
              <a:rPr lang="fi-FI" dirty="0" smtClean="0"/>
              <a:t>Työnkuvien selkeyttämistä</a:t>
            </a:r>
          </a:p>
          <a:p>
            <a:r>
              <a:rPr lang="fi-FI" dirty="0" smtClean="0"/>
              <a:t>Tasa-arvoisuutta (rekrytointi, palkkaus, tehtävät)</a:t>
            </a:r>
          </a:p>
          <a:p>
            <a:r>
              <a:rPr lang="fi-FI" dirty="0" smtClean="0"/>
              <a:t>Perehdytyksen kehittäminen</a:t>
            </a:r>
          </a:p>
          <a:p>
            <a:r>
              <a:rPr lang="fi-FI" dirty="0" smtClean="0"/>
              <a:t>Yhteiset mahdollisuudet keskustelulle ja toiminnan kehittämiselle (lisäisi yhteisöllisyyttä)</a:t>
            </a:r>
          </a:p>
          <a:p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FF24EF16-CCCC-4141-9646-F0BD25A3B5A7}" type="datetime1">
              <a:rPr lang="fi-FI" smtClean="0"/>
              <a:pPr>
                <a:defRPr/>
              </a:pPr>
              <a:t>22.11.2013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0B329C0-A9E3-4D23-B14C-C6E48C439D44}" type="slidenum">
              <a:rPr lang="fi-FI" smtClean="0"/>
              <a:pPr>
                <a:defRPr/>
              </a:pPr>
              <a:t>62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5305328"/>
      </p:ext>
    </p:extLst>
  </p:cSld>
  <p:clrMapOvr>
    <a:masterClrMapping/>
  </p:clrMapOvr>
  <p:transition spd="slow">
    <p:fade thruBlk="1"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fi-FI" sz="1800" dirty="0" smtClean="0">
                <a:solidFill>
                  <a:srgbClr val="000000"/>
                </a:solidFill>
                <a:latin typeface="Arial"/>
              </a:rPr>
              <a:t/>
            </a:r>
            <a:br>
              <a:rPr lang="fi-FI" sz="1800" dirty="0" smtClean="0">
                <a:solidFill>
                  <a:srgbClr val="000000"/>
                </a:solidFill>
                <a:latin typeface="Arial"/>
              </a:rPr>
            </a:br>
            <a:r>
              <a:rPr lang="fi-FI" sz="1600" dirty="0" smtClean="0">
                <a:solidFill>
                  <a:srgbClr val="000000"/>
                </a:solidFill>
                <a:latin typeface="Arial"/>
              </a:rPr>
              <a:t>44. Kerro </a:t>
            </a:r>
            <a:r>
              <a:rPr lang="fi-FI" sz="1600" dirty="0">
                <a:solidFill>
                  <a:srgbClr val="000000"/>
                </a:solidFill>
                <a:latin typeface="Arial"/>
              </a:rPr>
              <a:t>asiat, joilla Oulun yliopisto voi parhaiten edistää a) </a:t>
            </a:r>
            <a:br>
              <a:rPr lang="fi-FI" sz="1600" dirty="0">
                <a:solidFill>
                  <a:srgbClr val="000000"/>
                </a:solidFill>
                <a:latin typeface="Arial"/>
              </a:rPr>
            </a:br>
            <a:r>
              <a:rPr lang="fi-FI" sz="1600" dirty="0" smtClean="0">
                <a:solidFill>
                  <a:srgbClr val="000000"/>
                </a:solidFill>
                <a:latin typeface="Arial"/>
              </a:rPr>
              <a:t>tutkijoiden </a:t>
            </a:r>
            <a:r>
              <a:rPr lang="fi-FI" sz="1600" dirty="0">
                <a:solidFill>
                  <a:srgbClr val="000000"/>
                </a:solidFill>
                <a:latin typeface="Arial"/>
              </a:rPr>
              <a:t>kansainvälistä liikkuvuutta     b) omaa </a:t>
            </a:r>
            <a:r>
              <a:rPr lang="fi-FI" sz="1600" dirty="0" smtClean="0">
                <a:solidFill>
                  <a:srgbClr val="000000"/>
                </a:solidFill>
                <a:latin typeface="Arial"/>
              </a:rPr>
              <a:t>tutkijanuraasi</a:t>
            </a:r>
            <a:r>
              <a:rPr lang="fi-FI" sz="1600" smtClean="0">
                <a:solidFill>
                  <a:srgbClr val="000000"/>
                </a:solidFill>
                <a:latin typeface="Arial"/>
              </a:rPr>
              <a:t/>
            </a:r>
            <a:br>
              <a:rPr lang="fi-FI" sz="1600" smtClean="0">
                <a:solidFill>
                  <a:srgbClr val="000000"/>
                </a:solidFill>
                <a:latin typeface="Arial"/>
              </a:rPr>
            </a:br>
            <a:r>
              <a:rPr lang="fi-FI" sz="1600" smtClean="0">
                <a:solidFill>
                  <a:srgbClr val="000000"/>
                </a:solidFill>
                <a:latin typeface="Arial"/>
              </a:rPr>
              <a:t>(yhteenveto </a:t>
            </a:r>
            <a:r>
              <a:rPr lang="fi-FI" sz="1600" dirty="0" smtClean="0">
                <a:solidFill>
                  <a:srgbClr val="000000"/>
                </a:solidFill>
                <a:latin typeface="Arial"/>
              </a:rPr>
              <a:t>koko </a:t>
            </a:r>
            <a:r>
              <a:rPr lang="fi-FI" sz="1600" smtClean="0">
                <a:solidFill>
                  <a:srgbClr val="000000"/>
                </a:solidFill>
                <a:latin typeface="Arial"/>
              </a:rPr>
              <a:t>yliopiston tuloksista)</a:t>
            </a:r>
            <a:r>
              <a:rPr lang="fi-FI" sz="1800" dirty="0">
                <a:solidFill>
                  <a:srgbClr val="000000"/>
                </a:solidFill>
                <a:latin typeface="Arial"/>
              </a:rPr>
              <a:t/>
            </a:r>
            <a:br>
              <a:rPr lang="fi-FI" sz="1800" dirty="0">
                <a:solidFill>
                  <a:srgbClr val="000000"/>
                </a:solidFill>
                <a:latin typeface="Arial"/>
              </a:rPr>
            </a:br>
            <a:endParaRPr lang="fi-FI" sz="240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3"/>
          </p:nvPr>
        </p:nvSpPr>
        <p:spPr>
          <a:xfrm>
            <a:off x="457200" y="908720"/>
            <a:ext cx="8229600" cy="59046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1800" b="1" dirty="0" smtClean="0">
                <a:solidFill>
                  <a:srgbClr val="000000"/>
                </a:solidFill>
                <a:latin typeface="Arial"/>
              </a:rPr>
              <a:t>a)</a:t>
            </a:r>
          </a:p>
          <a:p>
            <a:r>
              <a:rPr lang="fi-FI" sz="1800" dirty="0" smtClean="0">
                <a:solidFill>
                  <a:srgbClr val="000000"/>
                </a:solidFill>
              </a:rPr>
              <a:t>Taloudellisen tuen lisääminen liikkuvuuden takaamiseksi</a:t>
            </a:r>
          </a:p>
          <a:p>
            <a:r>
              <a:rPr lang="fi-FI" sz="1800" dirty="0" smtClean="0">
                <a:solidFill>
                  <a:srgbClr val="000000"/>
                </a:solidFill>
              </a:rPr>
              <a:t>Selkeät pelisäännöt ja erilaisia vaihtoehtoja lyhyihin ja pitkiin vaihtoihin</a:t>
            </a:r>
          </a:p>
          <a:p>
            <a:r>
              <a:rPr lang="fi-FI" sz="1800" dirty="0" smtClean="0">
                <a:solidFill>
                  <a:srgbClr val="000000"/>
                </a:solidFill>
              </a:rPr>
              <a:t>Perheellisten lyhyidenkin vaihtoperiodien tukeminen</a:t>
            </a:r>
          </a:p>
          <a:p>
            <a:r>
              <a:rPr lang="fi-FI" sz="1800" dirty="0" smtClean="0">
                <a:solidFill>
                  <a:srgbClr val="000000"/>
                </a:solidFill>
              </a:rPr>
              <a:t>Byrokratian vähentäminen </a:t>
            </a:r>
          </a:p>
          <a:p>
            <a:r>
              <a:rPr lang="fi-FI" sz="1800" dirty="0" smtClean="0">
                <a:solidFill>
                  <a:srgbClr val="000000"/>
                </a:solidFill>
              </a:rPr>
              <a:t>Pidemmät palvelussuhteet</a:t>
            </a:r>
          </a:p>
          <a:p>
            <a:r>
              <a:rPr lang="fi-FI" sz="1800" dirty="0" smtClean="0">
                <a:solidFill>
                  <a:srgbClr val="000000"/>
                </a:solidFill>
              </a:rPr>
              <a:t>Paluumahdollisuuden takaaminen</a:t>
            </a:r>
          </a:p>
          <a:p>
            <a:r>
              <a:rPr lang="fi-FI" sz="1800" dirty="0" smtClean="0">
                <a:solidFill>
                  <a:srgbClr val="000000"/>
                </a:solidFill>
              </a:rPr>
              <a:t>Post </a:t>
            </a:r>
            <a:r>
              <a:rPr lang="fi-FI" sz="1800" dirty="0" err="1" smtClean="0">
                <a:solidFill>
                  <a:srgbClr val="000000"/>
                </a:solidFill>
              </a:rPr>
              <a:t>doc</a:t>
            </a:r>
            <a:r>
              <a:rPr lang="fi-FI" sz="1800" dirty="0" smtClean="0">
                <a:solidFill>
                  <a:srgbClr val="000000"/>
                </a:solidFill>
              </a:rPr>
              <a:t> vaiheessa vaihtoajan takaaminen taloudellisesti kaikille</a:t>
            </a:r>
          </a:p>
          <a:p>
            <a:r>
              <a:rPr lang="fi-FI" sz="1800" dirty="0" smtClean="0">
                <a:solidFill>
                  <a:srgbClr val="000000"/>
                </a:solidFill>
              </a:rPr>
              <a:t>Vaihtoajan takaaminen tutkijanuran eri vaiheissa</a:t>
            </a:r>
          </a:p>
          <a:p>
            <a:r>
              <a:rPr lang="fi-FI" sz="1800" dirty="0" smtClean="0">
                <a:solidFill>
                  <a:srgbClr val="000000"/>
                </a:solidFill>
              </a:rPr>
              <a:t>Yliopistojen välinen tutkijavaihto; yliopistojen väliset projektit</a:t>
            </a:r>
          </a:p>
          <a:p>
            <a:r>
              <a:rPr lang="fi-FI" sz="1800" dirty="0" smtClean="0">
                <a:solidFill>
                  <a:srgbClr val="000000"/>
                </a:solidFill>
              </a:rPr>
              <a:t>Tulevien </a:t>
            </a:r>
            <a:r>
              <a:rPr lang="fi-FI" sz="1800" dirty="0" err="1" smtClean="0">
                <a:solidFill>
                  <a:srgbClr val="000000"/>
                </a:solidFill>
              </a:rPr>
              <a:t>kv</a:t>
            </a:r>
            <a:r>
              <a:rPr lang="fi-FI" sz="1800" dirty="0" smtClean="0">
                <a:solidFill>
                  <a:srgbClr val="000000"/>
                </a:solidFill>
              </a:rPr>
              <a:t> -tutkijoiden palvelut keskitetysti</a:t>
            </a:r>
          </a:p>
          <a:p>
            <a:r>
              <a:rPr lang="fi-FI" sz="1800" dirty="0" smtClean="0">
                <a:solidFill>
                  <a:srgbClr val="000000"/>
                </a:solidFill>
              </a:rPr>
              <a:t>Kielikoulutusta</a:t>
            </a:r>
          </a:p>
          <a:p>
            <a:pPr marL="0" indent="0">
              <a:buNone/>
            </a:pPr>
            <a:r>
              <a:rPr lang="fi-FI" sz="1800" b="1" dirty="0" smtClean="0">
                <a:solidFill>
                  <a:srgbClr val="000000"/>
                </a:solidFill>
              </a:rPr>
              <a:t>b)</a:t>
            </a:r>
          </a:p>
          <a:p>
            <a:r>
              <a:rPr lang="fi-FI" sz="1800" dirty="0" smtClean="0">
                <a:solidFill>
                  <a:srgbClr val="000000"/>
                </a:solidFill>
              </a:rPr>
              <a:t>Pidemmät palvelussuhteet; jatkuvuuden turvaaminen</a:t>
            </a:r>
          </a:p>
          <a:p>
            <a:r>
              <a:rPr lang="fi-FI" sz="1800" dirty="0" smtClean="0">
                <a:solidFill>
                  <a:srgbClr val="000000"/>
                </a:solidFill>
              </a:rPr>
              <a:t>Mahdollisuus tutkimukseen; opetusta vähemmän</a:t>
            </a:r>
          </a:p>
          <a:p>
            <a:r>
              <a:rPr lang="fi-FI" sz="1800" dirty="0" err="1" smtClean="0">
                <a:solidFill>
                  <a:srgbClr val="000000"/>
                </a:solidFill>
              </a:rPr>
              <a:t>Tenure</a:t>
            </a:r>
            <a:r>
              <a:rPr lang="fi-FI" sz="1800" dirty="0" smtClean="0">
                <a:solidFill>
                  <a:srgbClr val="000000"/>
                </a:solidFill>
              </a:rPr>
              <a:t> –käytännöt laveammiksi, professorin tehtävät vain </a:t>
            </a:r>
            <a:r>
              <a:rPr lang="fi-FI" sz="1800" dirty="0" err="1" smtClean="0">
                <a:solidFill>
                  <a:srgbClr val="000000"/>
                </a:solidFill>
              </a:rPr>
              <a:t>tenuren</a:t>
            </a:r>
            <a:r>
              <a:rPr lang="fi-FI" sz="1800" dirty="0" smtClean="0">
                <a:solidFill>
                  <a:srgbClr val="000000"/>
                </a:solidFill>
              </a:rPr>
              <a:t> kautta</a:t>
            </a:r>
          </a:p>
          <a:p>
            <a:r>
              <a:rPr lang="fi-FI" sz="1800" dirty="0" smtClean="0">
                <a:solidFill>
                  <a:srgbClr val="000000"/>
                </a:solidFill>
              </a:rPr>
              <a:t>Vähemmän hallintoa; tutkija ei ole sihteeri</a:t>
            </a:r>
          </a:p>
          <a:p>
            <a:r>
              <a:rPr lang="fi-FI" sz="1800" dirty="0" smtClean="0">
                <a:solidFill>
                  <a:srgbClr val="000000"/>
                </a:solidFill>
              </a:rPr>
              <a:t>Apurahatutkijoiden  aseman parantaminen</a:t>
            </a:r>
          </a:p>
          <a:p>
            <a:r>
              <a:rPr lang="fi-FI" sz="1800" dirty="0" smtClean="0">
                <a:solidFill>
                  <a:srgbClr val="000000"/>
                </a:solidFill>
              </a:rPr>
              <a:t>Opetushenkilöstölle mahdollisuus tutkimiseen</a:t>
            </a:r>
          </a:p>
          <a:p>
            <a:r>
              <a:rPr lang="fi-FI" sz="1800" dirty="0" err="1" smtClean="0">
                <a:solidFill>
                  <a:srgbClr val="000000"/>
                </a:solidFill>
              </a:rPr>
              <a:t>Mentorointi</a:t>
            </a:r>
            <a:r>
              <a:rPr lang="fi-FI" sz="1800" dirty="0" smtClean="0">
                <a:solidFill>
                  <a:srgbClr val="000000"/>
                </a:solidFill>
              </a:rPr>
              <a:t>; senioritutkijoiden tuki nuoremmille </a:t>
            </a:r>
          </a:p>
          <a:p>
            <a:r>
              <a:rPr lang="fi-FI" sz="1800" dirty="0" smtClean="0">
                <a:solidFill>
                  <a:srgbClr val="000000"/>
                </a:solidFill>
              </a:rPr>
              <a:t>Julkaisutyöpajoja</a:t>
            </a:r>
          </a:p>
          <a:p>
            <a:endParaRPr lang="fi-FI" sz="1200" dirty="0" smtClean="0">
              <a:solidFill>
                <a:srgbClr val="000000"/>
              </a:solidFill>
              <a:latin typeface="Arial"/>
            </a:endParaRPr>
          </a:p>
          <a:p>
            <a:endParaRPr lang="fi-FI" sz="1200" dirty="0" smtClean="0">
              <a:solidFill>
                <a:srgbClr val="000000"/>
              </a:solidFill>
              <a:latin typeface="Arial"/>
            </a:endParaRPr>
          </a:p>
          <a:p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95328262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baseline="0"/>
            </a:lvl1pPr>
          </a:lstStyle>
          <a:p>
            <a:pPr algn="l"/>
            <a:r>
              <a:rPr lang="en-US" sz="2400" b="1">
                <a:solidFill>
                  <a:srgbClr val="000000"/>
                </a:solidFill>
                <a:latin typeface="Arial"/>
              </a:rPr>
              <a:t>Kiitos!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431833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5. Meillä on toimivat menettelytavat vaikeiden asioiden puheeksi ottamiseksi.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366306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6. Osaamista ja tietoa jaetaan työntekijöiden kesken riittävästi.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1198696576"/>
              </p:ext>
            </p:extLst>
          </p:nvPr>
        </p:nvGraphicFramePr>
        <p:xfrm>
          <a:off x="298449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226541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7. Kokouskäytäntömme palvelevat yksikön tavoitteiden saavuttamista.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4193185094"/>
              </p:ext>
            </p:extLst>
          </p:nvPr>
        </p:nvGraphicFramePr>
        <p:xfrm>
          <a:off x="255317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72315000"/>
      </p:ext>
    </p:extLst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LUTK_pohja_OY">
  <a:themeElements>
    <a:clrScheme name="OY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54401F"/>
      </a:accent5>
      <a:accent6>
        <a:srgbClr val="B31B34"/>
      </a:accent6>
      <a:hlink>
        <a:srgbClr val="1068A2"/>
      </a:hlink>
      <a:folHlink>
        <a:srgbClr val="4F8C0D"/>
      </a:folHlink>
    </a:clrScheme>
    <a:fontScheme name="O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nglish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ivu ENG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LUTK_pohja_OY</Template>
  <TotalTime>120</TotalTime>
  <Words>1418</Words>
  <Application>Microsoft Office PowerPoint</Application>
  <PresentationFormat>On-screen Show (4:3)</PresentationFormat>
  <Paragraphs>235</Paragraphs>
  <Slides>64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64</vt:i4>
      </vt:variant>
    </vt:vector>
  </HeadingPairs>
  <TitlesOfParts>
    <vt:vector size="68" baseType="lpstr">
      <vt:lpstr>LUTK_pohja_OY</vt:lpstr>
      <vt:lpstr>English</vt:lpstr>
      <vt:lpstr>Sivu FI</vt:lpstr>
      <vt:lpstr>Sivu ENG</vt:lpstr>
      <vt:lpstr>Hyvinvointikysely 2013 Luonnontieteellinen tiedekunta  sis. vertailun Oulun yliopisto ja vuoden 2011 vertailutulokset</vt:lpstr>
      <vt:lpstr>Yliopistojen hyvinvointikysely  23.9.-15.10.2013</vt:lpstr>
      <vt:lpstr>1. Tuemme ja kannustamme toisiamme.</vt:lpstr>
      <vt:lpstr>2. Yksikkömme on kehitysmyönteinen.</vt:lpstr>
      <vt:lpstr>3. Yksikössämme ei ole yksilöiden välistä haitallista kilpailua.</vt:lpstr>
      <vt:lpstr>4. Huhut tai juorut eivät häiritse työntekoa.</vt:lpstr>
      <vt:lpstr>5. Meillä on toimivat menettelytavat vaikeiden asioiden puheeksi ottamiseksi.</vt:lpstr>
      <vt:lpstr>6. Osaamista ja tietoa jaetaan työntekijöiden kesken riittävästi.</vt:lpstr>
      <vt:lpstr>7. Kokouskäytäntömme palvelevat yksikön tavoitteiden saavuttamista.</vt:lpstr>
      <vt:lpstr>8. Tasa-arvo ja yhdenvertaisuus toteutuvat yksikössämme.</vt:lpstr>
      <vt:lpstr>9. Työtehtäväni ovat mielenkiintoisia ja haastavia.</vt:lpstr>
      <vt:lpstr>10. Voin vaikuttaa riittävästi omiin työtehtäviini.</vt:lpstr>
      <vt:lpstr>11. Minulla on mahdollisuus käyttää kekseliäisyyttä/luovuutta työssäni.</vt:lpstr>
      <vt:lpstr>12. Pystyn hyödyntämään osaamistani tehokkaasti työssäni.</vt:lpstr>
      <vt:lpstr>13. Saan riittävästi mahdollisuuksia kehittää osaamistani.</vt:lpstr>
      <vt:lpstr>14. Minulla on yliopistossa mahdollisuus edetä urallani.</vt:lpstr>
      <vt:lpstr>15. Perehdyttäminen hoidetaan yksikössämme hyvin.</vt:lpstr>
      <vt:lpstr>16. Minulla on riittävästi aikaa selviytyä työtehtävistäni työaikana.</vt:lpstr>
      <vt:lpstr>17. Voin keskittyä työhöni ilman liiallisia häiriöitä.</vt:lpstr>
      <vt:lpstr>18. Muutokset työssäni eivät kuormita jaksamistani.</vt:lpstr>
      <vt:lpstr>19. En koe työtäni henkisesti raskaaksi.</vt:lpstr>
      <vt:lpstr>20. Yksikössämme ei ole esiintynyt epäasiallista kohtelua tai työpaikkakiusaamista viimeisen vuoden aikana. (Epäasiallisella kohtelulla tarkoitetaan työyhteisön jäseneen kohdistettua eristämistä, työn mitätöintiä, uhkaamista, selän takana puhumista tai muuta painostamista.)</vt:lpstr>
      <vt:lpstr>21. Pystyn pitämään työni ja muun elämäni tasapainossa.</vt:lpstr>
      <vt:lpstr>22. Esimieheni toimii tasapuolisesti ja oikeudenmukaisesti.</vt:lpstr>
      <vt:lpstr>23. Saan riittävästi palautetta esimieheltäni.</vt:lpstr>
      <vt:lpstr>24. Esimieheni rohkaisee tekemään aloitteita, ottamaan vastuuta sekä kehittämään työtäni.</vt:lpstr>
      <vt:lpstr>25. Esimieheni osaa ottaa huomioon ihmisten erilaisuuden (esim. osaamiseen ja kokemukseen tai toimintakykyyn liittyvät tekijät).</vt:lpstr>
      <vt:lpstr>26. Esimieheni luottaa minuun.</vt:lpstr>
      <vt:lpstr>27. Esimieheni varmistaa, että työni tavoitteet ovat selkeät.</vt:lpstr>
      <vt:lpstr>28. Esimieheni käy kahdenkeskisen kehitys-/tavoitekeskustelun kanssani ainakin kerran vuodessa.</vt:lpstr>
      <vt:lpstr>29. Koen kanssani käydyt kehitys-/tavoitekeskustelut hyödyllisiksi.</vt:lpstr>
      <vt:lpstr>30. Esimieheni kiinnittää huomiota työni kuormittavuuteen ja jaksamiseeni.</vt:lpstr>
      <vt:lpstr>31. Yliopiston johto toimii avoimesti päätöksenteossa ja sen valmistelussa.</vt:lpstr>
      <vt:lpstr>32. Yliopistomme strategia on selkeä ja ymmärrettävä.</vt:lpstr>
      <vt:lpstr>33. Yliopistotason strategian toteutumista arvioidaan säännöllisesti.</vt:lpstr>
      <vt:lpstr>34. Henkilöstö voi vaikuttaa yliopiston päätöksentekoon olemassa olevia vaikutuskanavia pitkin.</vt:lpstr>
      <vt:lpstr>35. Yliopistomme on vetovoimainen työpaikka.</vt:lpstr>
      <vt:lpstr>36. Yliopiston strategia ohjaa yksikkömme toimintaa ja perustehtävää.</vt:lpstr>
      <vt:lpstr>37. Yksikkömme tavoitteiden toteutumista arvioidaan yhdessä säännöllisesti.</vt:lpstr>
      <vt:lpstr>38. Yksikkömme on vetovoimainen asiantuntijayhteisö.</vt:lpstr>
      <vt:lpstr>Yhteisöllisyys yksikössämme</vt:lpstr>
      <vt:lpstr>Yhteisöllisyys yksikössämme</vt:lpstr>
      <vt:lpstr>Oman työn sisältö ja osaaminen</vt:lpstr>
      <vt:lpstr>Oman työn sisältö ja osaaminen</vt:lpstr>
      <vt:lpstr>Työolot</vt:lpstr>
      <vt:lpstr>Työolot</vt:lpstr>
      <vt:lpstr>Lähiesimiestyö</vt:lpstr>
      <vt:lpstr>Lähiesimiestyö</vt:lpstr>
      <vt:lpstr>Lähiesimiestyö</vt:lpstr>
      <vt:lpstr>Strateginen johtaminen,  Yliopistotaso (rehtoraatti, dekanaatti, hallinnon johto)</vt:lpstr>
      <vt:lpstr>Strateginen johtaminen,  Yliopistotaso (rehtoraatti, dekanaatti, hallinnon johto)</vt:lpstr>
      <vt:lpstr>Strateginen johtaminen, t iedekunta / laitos / yksikkö</vt:lpstr>
      <vt:lpstr>Osa-alueiden keskiarvot</vt:lpstr>
      <vt:lpstr>Osa-alueiden keskiarvot suuruusjärjestyksessä</vt:lpstr>
      <vt:lpstr>Osa-alueiden keskiarvot suuruusjärjestyksessä</vt:lpstr>
      <vt:lpstr>Osa-alueiden keskiarvot suuruusjärjestyksessä</vt:lpstr>
      <vt:lpstr>Osa-alueiden keskiarvot suuruusjärjestyksessä</vt:lpstr>
      <vt:lpstr> Avointen palautteiden yhteenveto 39. Mikä on muuttunut yliopistossasi parempaan suuntaan työhyvinvoinnin näkökulmasta viimeisen kahden vuoden aikana? </vt:lpstr>
      <vt:lpstr> 40. Mikä vielä lisäisi työhyvinvointiasi? </vt:lpstr>
      <vt:lpstr> 41. Mitä teet oman yksikkösi työhyvinvoinnin edistämiseksi? </vt:lpstr>
      <vt:lpstr> 42. MInkälaista tukea tarvitset osaamisesi kehittämiseksi? </vt:lpstr>
      <vt:lpstr> 43. Muut kehittämisehdotukset? </vt:lpstr>
      <vt:lpstr> 44. Kerro asiat, joilla Oulun yliopisto voi parhaiten edistää a)  tutkijoiden kansainvälistä liikkuvuutta     b) omaa tutkijanuraasi (yhteenveto koko yliopiston tuloksista) </vt:lpstr>
      <vt:lpstr>Kiitos!</vt:lpstr>
    </vt:vector>
  </TitlesOfParts>
  <Company>Oulun yliopisto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Hyvinvointikysely 2013 /Luonnontieteellinen teidekunta</dc:title>
  <dc:creator>Emilia Vuoti</dc:creator>
  <cp:lastModifiedBy>Emilia Vuoti</cp:lastModifiedBy>
  <cp:revision>13</cp:revision>
  <cp:lastPrinted>2012-08-07T11:53:20Z</cp:lastPrinted>
  <dcterms:created xsi:type="dcterms:W3CDTF">2013-11-12T11:08:15Z</dcterms:created>
  <dcterms:modified xsi:type="dcterms:W3CDTF">2013-11-22T08:56:38Z</dcterms:modified>
</cp:coreProperties>
</file>