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ms-exce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rts/chart41.xml" ContentType="application/vnd.openxmlformats-officedocument.drawingml.chart+xml"/>
  <Override PartName="/ppt/charts/chart42.xml" ContentType="application/vnd.openxmlformats-officedocument.drawingml.chart+xml"/>
  <Override PartName="/ppt/charts/chart43.xml" ContentType="application/vnd.openxmlformats-officedocument.drawingml.chart+xml"/>
  <Override PartName="/ppt/charts/chart44.xml" ContentType="application/vnd.openxmlformats-officedocument.drawingml.chart+xml"/>
  <Override PartName="/ppt/charts/chart45.xml" ContentType="application/vnd.openxmlformats-officedocument.drawingml.chart+xml"/>
  <Override PartName="/ppt/charts/chart46.xml" ContentType="application/vnd.openxmlformats-officedocument.drawingml.chart+xml"/>
  <Override PartName="/ppt/charts/chart47.xml" ContentType="application/vnd.openxmlformats-officedocument.drawingml.chart+xml"/>
  <Override PartName="/ppt/charts/chart48.xml" ContentType="application/vnd.openxmlformats-officedocument.drawingml.chart+xml"/>
  <Override PartName="/ppt/charts/chart49.xml" ContentType="application/vnd.openxmlformats-officedocument.drawingml.chart+xml"/>
  <Override PartName="/ppt/charts/chart50.xml" ContentType="application/vnd.openxmlformats-officedocument.drawingml.chart+xml"/>
  <Override PartName="/ppt/charts/chart51.xml" ContentType="application/vnd.openxmlformats-officedocument.drawingml.chart+xml"/>
  <Override PartName="/ppt/charts/chart52.xml" ContentType="application/vnd.openxmlformats-officedocument.drawingml.chart+xml"/>
  <Override PartName="/ppt/charts/chart53.xml" ContentType="application/vnd.openxmlformats-officedocument.drawingml.chart+xml"/>
  <Override PartName="/ppt/charts/chart54.xml" ContentType="application/vnd.openxmlformats-officedocument.drawingml.chart+xml"/>
  <Override PartName="/ppt/charts/chart5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  <p:sldMasterId id="2147483712" r:id="rId2"/>
    <p:sldMasterId id="2147483724" r:id="rId3"/>
    <p:sldMasterId id="2147483722" r:id="rId4"/>
  </p:sldMasterIdLst>
  <p:notesMasterIdLst>
    <p:notesMasterId r:id="rId63"/>
  </p:notesMasterIdLst>
  <p:handoutMasterIdLst>
    <p:handoutMasterId r:id="rId64"/>
  </p:handoutMasterIdLst>
  <p:sldIdLst>
    <p:sldId id="263" r:id="rId5"/>
    <p:sldId id="436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04" r:id="rId33"/>
    <p:sldId id="305" r:id="rId34"/>
    <p:sldId id="306" r:id="rId35"/>
    <p:sldId id="307" r:id="rId36"/>
    <p:sldId id="308" r:id="rId37"/>
    <p:sldId id="309" r:id="rId38"/>
    <p:sldId id="310" r:id="rId39"/>
    <p:sldId id="311" r:id="rId40"/>
    <p:sldId id="312" r:id="rId41"/>
    <p:sldId id="313" r:id="rId42"/>
    <p:sldId id="314" r:id="rId43"/>
    <p:sldId id="315" r:id="rId44"/>
    <p:sldId id="418" r:id="rId45"/>
    <p:sldId id="419" r:id="rId46"/>
    <p:sldId id="420" r:id="rId47"/>
    <p:sldId id="421" r:id="rId48"/>
    <p:sldId id="422" r:id="rId49"/>
    <p:sldId id="423" r:id="rId50"/>
    <p:sldId id="424" r:id="rId51"/>
    <p:sldId id="425" r:id="rId52"/>
    <p:sldId id="426" r:id="rId53"/>
    <p:sldId id="427" r:id="rId54"/>
    <p:sldId id="428" r:id="rId55"/>
    <p:sldId id="429" r:id="rId56"/>
    <p:sldId id="430" r:id="rId57"/>
    <p:sldId id="431" r:id="rId58"/>
    <p:sldId id="432" r:id="rId59"/>
    <p:sldId id="433" r:id="rId60"/>
    <p:sldId id="434" r:id="rId61"/>
    <p:sldId id="435" r:id="rId62"/>
  </p:sldIdLst>
  <p:sldSz cx="9144000" cy="6858000" type="screen4x3"/>
  <p:notesSz cx="6794500" cy="9906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07A"/>
    <a:srgbClr val="FFCC00"/>
    <a:srgbClr val="EBF6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08" autoAdjust="0"/>
    <p:restoredTop sz="94062" autoAdjust="0"/>
  </p:normalViewPr>
  <p:slideViewPr>
    <p:cSldViewPr snapToGrid="0" snapToObjects="1">
      <p:cViewPr varScale="1">
        <p:scale>
          <a:sx n="110" d="100"/>
          <a:sy n="110" d="100"/>
        </p:scale>
        <p:origin x="-178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notesMaster" Target="notesMasters/notesMaster1.xml"/><Relationship Id="rId68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slide" Target="slides/slide57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151511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42411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52511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62611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72711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82811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92911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03011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13111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23211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33311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161611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43411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53511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63611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73711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83811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393911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404011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414111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424211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434311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171711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444411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454511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464611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47471133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48481134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49491135.xlsx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50501136.xlsx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51511137.xlsx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52521138.xlsx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53531139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1818114.xlsx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54541140.xlsx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55551141.xlsx"/></Relationships>
</file>

<file path=ppt/charts/_rels/chart4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56561142.xlsx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57571143.xlsx"/></Relationships>
</file>

<file path=ppt/charts/_rels/chart4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58581144.xlsx"/></Relationships>
</file>

<file path=ppt/charts/_rels/chart4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59591145.xlsx"/></Relationships>
</file>

<file path=ppt/charts/_rels/chart4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60601146.xlsx"/></Relationships>
</file>

<file path=ppt/charts/_rels/chart4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61611147.xlsx"/></Relationships>
</file>

<file path=ppt/charts/_rels/chart4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62621148.xlsx"/></Relationships>
</file>

<file path=ppt/charts/_rels/chart4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63631149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1919115.xlsx"/></Relationships>
</file>

<file path=ppt/charts/_rels/chart5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64641150.xlsx"/></Relationships>
</file>

<file path=ppt/charts/_rels/chart5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65651151.xlsx"/></Relationships>
</file>

<file path=ppt/charts/_rels/chart5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66661152.xlsx"/></Relationships>
</file>

<file path=ppt/charts/_rels/chart5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67671153.xlsx"/></Relationships>
</file>

<file path=ppt/charts/_rels/chart5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68681154.xlsx"/></Relationships>
</file>

<file path=ppt/charts/_rels/chart5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6969115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02011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12111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22211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excel232311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3.317, Hajonta: 1.017)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0.05</c:v>
                </c:pt>
                <c:pt idx="1">
                  <c:v>0.16</c:v>
                </c:pt>
                <c:pt idx="2">
                  <c:v>0.27</c:v>
                </c:pt>
                <c:pt idx="3">
                  <c:v>0.4</c:v>
                </c:pt>
                <c:pt idx="4">
                  <c:v>0.08</c:v>
                </c:pt>
                <c:pt idx="5">
                  <c:v>0.03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3.484, Hajonta: 1.055)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0.05</c:v>
                </c:pt>
                <c:pt idx="1">
                  <c:v>0.13</c:v>
                </c:pt>
                <c:pt idx="2">
                  <c:v>0.25</c:v>
                </c:pt>
                <c:pt idx="3">
                  <c:v>0.41</c:v>
                </c:pt>
                <c:pt idx="4">
                  <c:v>0.14000000000000001</c:v>
                </c:pt>
                <c:pt idx="5">
                  <c:v>0.03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3.298, Hajonta: 1.02) (Vastauksia: 49)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0.06</c:v>
                </c:pt>
                <c:pt idx="1">
                  <c:v>0.12</c:v>
                </c:pt>
                <c:pt idx="2">
                  <c:v>0.33</c:v>
                </c:pt>
                <c:pt idx="3">
                  <c:v>0.37</c:v>
                </c:pt>
                <c:pt idx="4">
                  <c:v>0.08</c:v>
                </c:pt>
                <c:pt idx="5">
                  <c:v>0.04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3.335, Hajonta: 1.061) (Vastauksia: 209)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0.06</c:v>
                </c:pt>
                <c:pt idx="1">
                  <c:v>0.14000000000000001</c:v>
                </c:pt>
                <c:pt idx="2">
                  <c:v>0.28999999999999998</c:v>
                </c:pt>
                <c:pt idx="3">
                  <c:v>0.37</c:v>
                </c:pt>
                <c:pt idx="4">
                  <c:v>0.11</c:v>
                </c:pt>
                <c:pt idx="5">
                  <c:v>0.03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7092864"/>
        <c:axId val="177127424"/>
      </c:barChart>
      <c:catAx>
        <c:axId val="177092864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127424"/>
        <c:crosses val="autoZero"/>
        <c:auto val="1"/>
        <c:lblAlgn val="ctr"/>
        <c:lblOffset val="100"/>
        <c:noMultiLvlLbl val="1"/>
      </c:catAx>
      <c:valAx>
        <c:axId val="177127424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092864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3.852, Hajonta: 1.078)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0.03</c:v>
                </c:pt>
                <c:pt idx="1">
                  <c:v>0.1</c:v>
                </c:pt>
                <c:pt idx="2">
                  <c:v>0.16</c:v>
                </c:pt>
                <c:pt idx="3">
                  <c:v>0.39</c:v>
                </c:pt>
                <c:pt idx="4">
                  <c:v>0.31</c:v>
                </c:pt>
                <c:pt idx="5">
                  <c:v>0.02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3.958, Hajonta: 1.042)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0.03</c:v>
                </c:pt>
                <c:pt idx="1">
                  <c:v>0.09</c:v>
                </c:pt>
                <c:pt idx="2">
                  <c:v>0.11</c:v>
                </c:pt>
                <c:pt idx="3">
                  <c:v>0.42</c:v>
                </c:pt>
                <c:pt idx="4">
                  <c:v>0.34</c:v>
                </c:pt>
                <c:pt idx="5">
                  <c:v>0.01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3.74, Hajonta: 0.944) (Vastauksia: 50)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</c:v>
                </c:pt>
                <c:pt idx="1">
                  <c:v>0.14000000000000001</c:v>
                </c:pt>
                <c:pt idx="2">
                  <c:v>0.18</c:v>
                </c:pt>
                <c:pt idx="3">
                  <c:v>0.48</c:v>
                </c:pt>
                <c:pt idx="4">
                  <c:v>0.2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3.571, Hajonta: 1.001) (Vastauksia: 210)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0.03</c:v>
                </c:pt>
                <c:pt idx="1">
                  <c:v>0.13</c:v>
                </c:pt>
                <c:pt idx="2">
                  <c:v>0.23</c:v>
                </c:pt>
                <c:pt idx="3">
                  <c:v>0.45</c:v>
                </c:pt>
                <c:pt idx="4">
                  <c:v>0.16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7811456"/>
        <c:axId val="177812992"/>
      </c:barChart>
      <c:catAx>
        <c:axId val="17781145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812992"/>
        <c:crosses val="autoZero"/>
        <c:auto val="1"/>
        <c:lblAlgn val="ctr"/>
        <c:lblOffset val="100"/>
        <c:noMultiLvlLbl val="1"/>
      </c:catAx>
      <c:valAx>
        <c:axId val="177812992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811456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4.468, Hajonta: 0.762)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</c:v>
                </c:pt>
                <c:pt idx="1">
                  <c:v>0.03</c:v>
                </c:pt>
                <c:pt idx="2">
                  <c:v>7.0000000000000007E-2</c:v>
                </c:pt>
                <c:pt idx="3">
                  <c:v>0.31</c:v>
                </c:pt>
                <c:pt idx="4">
                  <c:v>0.6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4.424, Hajonta: 0.758)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</c:v>
                </c:pt>
                <c:pt idx="1">
                  <c:v>0.02</c:v>
                </c:pt>
                <c:pt idx="2">
                  <c:v>7.0000000000000007E-2</c:v>
                </c:pt>
                <c:pt idx="3">
                  <c:v>0.35</c:v>
                </c:pt>
                <c:pt idx="4">
                  <c:v>0.55000000000000004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4.188, Hajonta: 0.982) (Vastauksia: 48)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0.04</c:v>
                </c:pt>
                <c:pt idx="1">
                  <c:v>0</c:v>
                </c:pt>
                <c:pt idx="2">
                  <c:v>0.15</c:v>
                </c:pt>
                <c:pt idx="3">
                  <c:v>0.35</c:v>
                </c:pt>
                <c:pt idx="4">
                  <c:v>0.46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4.131, Hajonta: 0.951) (Vastauksia: 208)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0.02</c:v>
                </c:pt>
                <c:pt idx="1">
                  <c:v>0.04</c:v>
                </c:pt>
                <c:pt idx="2">
                  <c:v>0.13</c:v>
                </c:pt>
                <c:pt idx="3">
                  <c:v>0.39</c:v>
                </c:pt>
                <c:pt idx="4">
                  <c:v>0.41</c:v>
                </c:pt>
                <c:pt idx="5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7834240"/>
        <c:axId val="177860608"/>
      </c:barChart>
      <c:catAx>
        <c:axId val="177834240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860608"/>
        <c:crosses val="autoZero"/>
        <c:auto val="1"/>
        <c:lblAlgn val="ctr"/>
        <c:lblOffset val="100"/>
        <c:noMultiLvlLbl val="1"/>
      </c:catAx>
      <c:valAx>
        <c:axId val="177860608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834240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4.167, Hajonta: 0.867) (Vastauksia: 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</c:v>
                </c:pt>
                <c:pt idx="1">
                  <c:v>7.0000000000000007E-2</c:v>
                </c:pt>
                <c:pt idx="2">
                  <c:v>0.1</c:v>
                </c:pt>
                <c:pt idx="3">
                  <c:v>0.43</c:v>
                </c:pt>
                <c:pt idx="4">
                  <c:v>0.39</c:v>
                </c:pt>
                <c:pt idx="5">
                  <c:v>0.02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4.169, Hajonta: 0.934)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0.02</c:v>
                </c:pt>
                <c:pt idx="1">
                  <c:v>0.05</c:v>
                </c:pt>
                <c:pt idx="2">
                  <c:v>0.11</c:v>
                </c:pt>
                <c:pt idx="3">
                  <c:v>0.39</c:v>
                </c:pt>
                <c:pt idx="4">
                  <c:v>0.43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3.938, Hajonta: 1.019) (Vastauksia: 49)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0.02</c:v>
                </c:pt>
                <c:pt idx="1">
                  <c:v>0.06</c:v>
                </c:pt>
                <c:pt idx="2">
                  <c:v>0.22</c:v>
                </c:pt>
                <c:pt idx="3">
                  <c:v>0.33</c:v>
                </c:pt>
                <c:pt idx="4">
                  <c:v>0.35</c:v>
                </c:pt>
                <c:pt idx="5">
                  <c:v>0.02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3.845, Hajonta: 0.988) (Vastauksia: 209)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0.02</c:v>
                </c:pt>
                <c:pt idx="1">
                  <c:v>0.08</c:v>
                </c:pt>
                <c:pt idx="2">
                  <c:v>0.21</c:v>
                </c:pt>
                <c:pt idx="3">
                  <c:v>0.4</c:v>
                </c:pt>
                <c:pt idx="4">
                  <c:v>0.28000000000000003</c:v>
                </c:pt>
                <c:pt idx="5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7910528"/>
        <c:axId val="177912064"/>
      </c:barChart>
      <c:catAx>
        <c:axId val="17791052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912064"/>
        <c:crosses val="autoZero"/>
        <c:auto val="1"/>
        <c:lblAlgn val="ctr"/>
        <c:lblOffset val="100"/>
        <c:noMultiLvlLbl val="1"/>
      </c:catAx>
      <c:valAx>
        <c:axId val="177912064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910528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3.726, Hajonta: 1.119)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0.08</c:v>
                </c:pt>
                <c:pt idx="2">
                  <c:v>0.16</c:v>
                </c:pt>
                <c:pt idx="3">
                  <c:v>0.45</c:v>
                </c:pt>
                <c:pt idx="4">
                  <c:v>0.24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3.747, Hajonta: 1.146) (Vastauksia: 261)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0.08</c:v>
                </c:pt>
                <c:pt idx="2">
                  <c:v>0.18</c:v>
                </c:pt>
                <c:pt idx="3">
                  <c:v>0.39</c:v>
                </c:pt>
                <c:pt idx="4">
                  <c:v>0.28000000000000003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3.667, Hajonta: 1.173) (Vastauksia: 49)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0.04</c:v>
                </c:pt>
                <c:pt idx="1">
                  <c:v>0.12</c:v>
                </c:pt>
                <c:pt idx="2">
                  <c:v>0.27</c:v>
                </c:pt>
                <c:pt idx="3">
                  <c:v>0.25</c:v>
                </c:pt>
                <c:pt idx="4">
                  <c:v>0.31</c:v>
                </c:pt>
                <c:pt idx="5">
                  <c:v>0.02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3.524, Hajonta: 1.107) (Vastauksia: 208)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0.03</c:v>
                </c:pt>
                <c:pt idx="1">
                  <c:v>0.17</c:v>
                </c:pt>
                <c:pt idx="2">
                  <c:v>0.23</c:v>
                </c:pt>
                <c:pt idx="3">
                  <c:v>0.35</c:v>
                </c:pt>
                <c:pt idx="4">
                  <c:v>0.21</c:v>
                </c:pt>
                <c:pt idx="5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7884160"/>
        <c:axId val="177935104"/>
      </c:barChart>
      <c:catAx>
        <c:axId val="177884160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935104"/>
        <c:crosses val="autoZero"/>
        <c:auto val="1"/>
        <c:lblAlgn val="ctr"/>
        <c:lblOffset val="100"/>
        <c:noMultiLvlLbl val="1"/>
      </c:catAx>
      <c:valAx>
        <c:axId val="177935104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884160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2.576, Hajonta: 1.248)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0.21</c:v>
                </c:pt>
                <c:pt idx="1">
                  <c:v>0.28999999999999998</c:v>
                </c:pt>
                <c:pt idx="2">
                  <c:v>0.24</c:v>
                </c:pt>
                <c:pt idx="3">
                  <c:v>0.11</c:v>
                </c:pt>
                <c:pt idx="4">
                  <c:v>0.1</c:v>
                </c:pt>
                <c:pt idx="5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2.806, Hajonta: 1.29)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0.19</c:v>
                </c:pt>
                <c:pt idx="1">
                  <c:v>0.23</c:v>
                </c:pt>
                <c:pt idx="2">
                  <c:v>0.21</c:v>
                </c:pt>
                <c:pt idx="3">
                  <c:v>0.23</c:v>
                </c:pt>
                <c:pt idx="4">
                  <c:v>0.1</c:v>
                </c:pt>
                <c:pt idx="5">
                  <c:v>0.04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2.467, Hajonta: 1.179) (Vastauksia: 49)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0.2</c:v>
                </c:pt>
                <c:pt idx="1">
                  <c:v>0.33</c:v>
                </c:pt>
                <c:pt idx="2">
                  <c:v>0.2</c:v>
                </c:pt>
                <c:pt idx="3">
                  <c:v>0.12</c:v>
                </c:pt>
                <c:pt idx="4">
                  <c:v>0.06</c:v>
                </c:pt>
                <c:pt idx="5">
                  <c:v>0.08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2.637, Hajonta: 1.213) (Vastauksia: 209)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0.17</c:v>
                </c:pt>
                <c:pt idx="1">
                  <c:v>0.32</c:v>
                </c:pt>
                <c:pt idx="2">
                  <c:v>0.18</c:v>
                </c:pt>
                <c:pt idx="3">
                  <c:v>0.18</c:v>
                </c:pt>
                <c:pt idx="4">
                  <c:v>7.0000000000000007E-2</c:v>
                </c:pt>
                <c:pt idx="5">
                  <c:v>0.08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7989120"/>
        <c:axId val="177990656"/>
      </c:barChart>
      <c:catAx>
        <c:axId val="177989120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990656"/>
        <c:crosses val="autoZero"/>
        <c:auto val="1"/>
        <c:lblAlgn val="ctr"/>
        <c:lblOffset val="100"/>
        <c:noMultiLvlLbl val="1"/>
      </c:catAx>
      <c:valAx>
        <c:axId val="177990656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989120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2.574, Hajonta: 1.021)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0.18</c:v>
                </c:pt>
                <c:pt idx="1">
                  <c:v>0.18</c:v>
                </c:pt>
                <c:pt idx="2">
                  <c:v>0.36</c:v>
                </c:pt>
                <c:pt idx="3">
                  <c:v>0.16</c:v>
                </c:pt>
                <c:pt idx="4">
                  <c:v>0</c:v>
                </c:pt>
                <c:pt idx="5">
                  <c:v>0.13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2.736, Hajonta: 1.165)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0.16</c:v>
                </c:pt>
                <c:pt idx="1">
                  <c:v>0.23</c:v>
                </c:pt>
                <c:pt idx="2">
                  <c:v>0.24</c:v>
                </c:pt>
                <c:pt idx="3">
                  <c:v>0.22</c:v>
                </c:pt>
                <c:pt idx="4">
                  <c:v>0.05</c:v>
                </c:pt>
                <c:pt idx="5">
                  <c:v>0.11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2.614, Hajonta: 0.895) (Vastauksia: 49)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0.1</c:v>
                </c:pt>
                <c:pt idx="1">
                  <c:v>0.28999999999999998</c:v>
                </c:pt>
                <c:pt idx="2">
                  <c:v>0.37</c:v>
                </c:pt>
                <c:pt idx="3">
                  <c:v>0.14000000000000001</c:v>
                </c:pt>
                <c:pt idx="4">
                  <c:v>0</c:v>
                </c:pt>
                <c:pt idx="5">
                  <c:v>0.1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2.601, Hajonta: 1.048) (Vastauksia: 209)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0.15</c:v>
                </c:pt>
                <c:pt idx="1">
                  <c:v>0.26</c:v>
                </c:pt>
                <c:pt idx="2">
                  <c:v>0.28000000000000003</c:v>
                </c:pt>
                <c:pt idx="3">
                  <c:v>0.17</c:v>
                </c:pt>
                <c:pt idx="4">
                  <c:v>0.02</c:v>
                </c:pt>
                <c:pt idx="5">
                  <c:v>0.12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8098176"/>
        <c:axId val="178099712"/>
      </c:barChart>
      <c:catAx>
        <c:axId val="17809817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8099712"/>
        <c:crosses val="autoZero"/>
        <c:auto val="1"/>
        <c:lblAlgn val="ctr"/>
        <c:lblOffset val="100"/>
        <c:noMultiLvlLbl val="1"/>
      </c:catAx>
      <c:valAx>
        <c:axId val="178099712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8098176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2.629, Hajonta: 1.134)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0.19</c:v>
                </c:pt>
                <c:pt idx="1">
                  <c:v>0.27</c:v>
                </c:pt>
                <c:pt idx="2">
                  <c:v>0.27</c:v>
                </c:pt>
                <c:pt idx="3">
                  <c:v>0.23</c:v>
                </c:pt>
                <c:pt idx="4">
                  <c:v>0.03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2.863, Hajonta: 1.23)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0.18</c:v>
                </c:pt>
                <c:pt idx="1">
                  <c:v>0.21</c:v>
                </c:pt>
                <c:pt idx="2">
                  <c:v>0.24</c:v>
                </c:pt>
                <c:pt idx="3">
                  <c:v>0.28999999999999998</c:v>
                </c:pt>
                <c:pt idx="4">
                  <c:v>7.0000000000000007E-2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2.96, Hajonta: 1.124) (Vastauksia: 50)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0.12</c:v>
                </c:pt>
                <c:pt idx="1">
                  <c:v>0.2</c:v>
                </c:pt>
                <c:pt idx="2">
                  <c:v>0.36</c:v>
                </c:pt>
                <c:pt idx="3">
                  <c:v>0.24</c:v>
                </c:pt>
                <c:pt idx="4">
                  <c:v>0.08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2.957, Hajonta: 1.239) (Vastauksia: 210)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0.15</c:v>
                </c:pt>
                <c:pt idx="1">
                  <c:v>0.22</c:v>
                </c:pt>
                <c:pt idx="2">
                  <c:v>0.24</c:v>
                </c:pt>
                <c:pt idx="3">
                  <c:v>0.28000000000000003</c:v>
                </c:pt>
                <c:pt idx="4">
                  <c:v>0.11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4905600"/>
        <c:axId val="174907392"/>
      </c:barChart>
      <c:catAx>
        <c:axId val="174905600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4907392"/>
        <c:crosses val="autoZero"/>
        <c:auto val="1"/>
        <c:lblAlgn val="ctr"/>
        <c:lblOffset val="100"/>
        <c:noMultiLvlLbl val="1"/>
      </c:catAx>
      <c:valAx>
        <c:axId val="174907392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4905600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2.919, Hajonta: 1.091)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0.11</c:v>
                </c:pt>
                <c:pt idx="1">
                  <c:v>0.24</c:v>
                </c:pt>
                <c:pt idx="2">
                  <c:v>0.31</c:v>
                </c:pt>
                <c:pt idx="3">
                  <c:v>0.28999999999999998</c:v>
                </c:pt>
                <c:pt idx="4">
                  <c:v>0.05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3.061, Hajonta: 1.151)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0.11</c:v>
                </c:pt>
                <c:pt idx="1">
                  <c:v>0.21</c:v>
                </c:pt>
                <c:pt idx="2">
                  <c:v>0.27</c:v>
                </c:pt>
                <c:pt idx="3">
                  <c:v>0.32</c:v>
                </c:pt>
                <c:pt idx="4">
                  <c:v>0.09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3.1, Hajonta: 1.015) (Vastauksia: 50)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0.02</c:v>
                </c:pt>
                <c:pt idx="1">
                  <c:v>0.32</c:v>
                </c:pt>
                <c:pt idx="2">
                  <c:v>0.28000000000000003</c:v>
                </c:pt>
                <c:pt idx="3">
                  <c:v>0.3</c:v>
                </c:pt>
                <c:pt idx="4">
                  <c:v>0.08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3.0, Hajonta: 1.16) (Vastauksia: 210)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0.11</c:v>
                </c:pt>
                <c:pt idx="1">
                  <c:v>0.26</c:v>
                </c:pt>
                <c:pt idx="2">
                  <c:v>0.25</c:v>
                </c:pt>
                <c:pt idx="3">
                  <c:v>0.28999999999999998</c:v>
                </c:pt>
                <c:pt idx="4">
                  <c:v>0.09</c:v>
                </c:pt>
                <c:pt idx="5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8152192"/>
        <c:axId val="178153728"/>
      </c:barChart>
      <c:catAx>
        <c:axId val="17815219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8153728"/>
        <c:crosses val="autoZero"/>
        <c:auto val="1"/>
        <c:lblAlgn val="ctr"/>
        <c:lblOffset val="100"/>
        <c:noMultiLvlLbl val="1"/>
      </c:catAx>
      <c:valAx>
        <c:axId val="178153728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8152192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2.902, Hajonta: 1.325)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0.18</c:v>
                </c:pt>
                <c:pt idx="1">
                  <c:v>0.26</c:v>
                </c:pt>
                <c:pt idx="2">
                  <c:v>0.15</c:v>
                </c:pt>
                <c:pt idx="3">
                  <c:v>0.28999999999999998</c:v>
                </c:pt>
                <c:pt idx="4">
                  <c:v>0.11</c:v>
                </c:pt>
                <c:pt idx="5">
                  <c:v>0.02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3.08, Hajonta: 1.239)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0.14000000000000001</c:v>
                </c:pt>
                <c:pt idx="1">
                  <c:v>0.19</c:v>
                </c:pt>
                <c:pt idx="2">
                  <c:v>0.23</c:v>
                </c:pt>
                <c:pt idx="3">
                  <c:v>0.32</c:v>
                </c:pt>
                <c:pt idx="4">
                  <c:v>0.11</c:v>
                </c:pt>
                <c:pt idx="5">
                  <c:v>0.01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3.184, Hajonta: 1.014) (Vastauksia: 50)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0.04</c:v>
                </c:pt>
                <c:pt idx="1">
                  <c:v>0.22</c:v>
                </c:pt>
                <c:pt idx="2">
                  <c:v>0.32</c:v>
                </c:pt>
                <c:pt idx="3">
                  <c:v>0.32</c:v>
                </c:pt>
                <c:pt idx="4">
                  <c:v>0.08</c:v>
                </c:pt>
                <c:pt idx="5">
                  <c:v>0.02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3.039, Hajonta: 1.143) (Vastauksia: 210)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0.09</c:v>
                </c:pt>
                <c:pt idx="1">
                  <c:v>0.25</c:v>
                </c:pt>
                <c:pt idx="2">
                  <c:v>0.26</c:v>
                </c:pt>
                <c:pt idx="3">
                  <c:v>0.28000000000000003</c:v>
                </c:pt>
                <c:pt idx="4">
                  <c:v>0.1</c:v>
                </c:pt>
                <c:pt idx="5">
                  <c:v>0.02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8191360"/>
        <c:axId val="178205440"/>
      </c:barChart>
      <c:catAx>
        <c:axId val="178191360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8205440"/>
        <c:crosses val="autoZero"/>
        <c:auto val="1"/>
        <c:lblAlgn val="ctr"/>
        <c:lblOffset val="100"/>
        <c:noMultiLvlLbl val="1"/>
      </c:catAx>
      <c:valAx>
        <c:axId val="178205440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8191360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3.065, Hajonta: 1.129)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0.1</c:v>
                </c:pt>
                <c:pt idx="1">
                  <c:v>0.21</c:v>
                </c:pt>
                <c:pt idx="2">
                  <c:v>0.32</c:v>
                </c:pt>
                <c:pt idx="3">
                  <c:v>0.27</c:v>
                </c:pt>
                <c:pt idx="4">
                  <c:v>0.1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3.019, Hajonta: 1.142) (Vastauksia: 261)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0.11</c:v>
                </c:pt>
                <c:pt idx="1">
                  <c:v>0.22</c:v>
                </c:pt>
                <c:pt idx="2">
                  <c:v>0.28999999999999998</c:v>
                </c:pt>
                <c:pt idx="3">
                  <c:v>0.3</c:v>
                </c:pt>
                <c:pt idx="4">
                  <c:v>0.08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0.0, Hajonta: 0.0) (Vastauksia: 0)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0.0, Hajonta: 0.0) (Vastauksia: 0)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8377856"/>
        <c:axId val="178379392"/>
      </c:barChart>
      <c:catAx>
        <c:axId val="17837785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8379392"/>
        <c:crosses val="autoZero"/>
        <c:auto val="1"/>
        <c:lblAlgn val="ctr"/>
        <c:lblOffset val="100"/>
        <c:noMultiLvlLbl val="1"/>
      </c:catAx>
      <c:valAx>
        <c:axId val="178379392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8377856"/>
        <c:crosses val="autoZero"/>
        <c:crossBetween val="between"/>
        <c:majorUnit val="0.2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3.207, Hajonta: 1.005)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0.05</c:v>
                </c:pt>
                <c:pt idx="1">
                  <c:v>0.19</c:v>
                </c:pt>
                <c:pt idx="2">
                  <c:v>0.26</c:v>
                </c:pt>
                <c:pt idx="3">
                  <c:v>0.39</c:v>
                </c:pt>
                <c:pt idx="4">
                  <c:v>0.05</c:v>
                </c:pt>
                <c:pt idx="5">
                  <c:v>7.0000000000000007E-2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3.492, Hajonta: 1.095)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0.05</c:v>
                </c:pt>
                <c:pt idx="1">
                  <c:v>0.15</c:v>
                </c:pt>
                <c:pt idx="2">
                  <c:v>0.23</c:v>
                </c:pt>
                <c:pt idx="3">
                  <c:v>0.39</c:v>
                </c:pt>
                <c:pt idx="4">
                  <c:v>0.17</c:v>
                </c:pt>
                <c:pt idx="5">
                  <c:v>0.02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3.383, Hajonta: 0.874) (Vastauksia: 49)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</c:v>
                </c:pt>
                <c:pt idx="1">
                  <c:v>0.16</c:v>
                </c:pt>
                <c:pt idx="2">
                  <c:v>0.35</c:v>
                </c:pt>
                <c:pt idx="3">
                  <c:v>0.37</c:v>
                </c:pt>
                <c:pt idx="4">
                  <c:v>0.08</c:v>
                </c:pt>
                <c:pt idx="5">
                  <c:v>0.04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3.35, Hajonta: 1.045) (Vastauksia: 209)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0.04</c:v>
                </c:pt>
                <c:pt idx="1">
                  <c:v>0.18</c:v>
                </c:pt>
                <c:pt idx="2">
                  <c:v>0.27</c:v>
                </c:pt>
                <c:pt idx="3">
                  <c:v>0.35</c:v>
                </c:pt>
                <c:pt idx="4">
                  <c:v>0.12</c:v>
                </c:pt>
                <c:pt idx="5">
                  <c:v>0.04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7005312"/>
        <c:axId val="177006848"/>
      </c:barChart>
      <c:catAx>
        <c:axId val="17700531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006848"/>
        <c:crosses val="autoZero"/>
        <c:auto val="1"/>
        <c:lblAlgn val="ctr"/>
        <c:lblOffset val="100"/>
        <c:noMultiLvlLbl val="1"/>
      </c:catAx>
      <c:valAx>
        <c:axId val="177006848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005312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3.561, Hajonta: 1.389) (Vastauksia: 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0.1</c:v>
                </c:pt>
                <c:pt idx="1">
                  <c:v>0.16</c:v>
                </c:pt>
                <c:pt idx="2">
                  <c:v>0.1</c:v>
                </c:pt>
                <c:pt idx="3">
                  <c:v>0.26</c:v>
                </c:pt>
                <c:pt idx="4">
                  <c:v>0.31</c:v>
                </c:pt>
                <c:pt idx="5">
                  <c:v>7.0000000000000007E-2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3.607, Hajonta: 1.443)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0.12</c:v>
                </c:pt>
                <c:pt idx="1">
                  <c:v>0.12</c:v>
                </c:pt>
                <c:pt idx="2">
                  <c:v>0.11</c:v>
                </c:pt>
                <c:pt idx="3">
                  <c:v>0.21</c:v>
                </c:pt>
                <c:pt idx="4">
                  <c:v>0.36</c:v>
                </c:pt>
                <c:pt idx="5">
                  <c:v>0.08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0.0, Hajonta: 0.0) (Vastauksia: 0)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0.0, Hajonta: 0.0) (Vastauksia: 0)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8486656"/>
        <c:axId val="178513024"/>
      </c:barChart>
      <c:catAx>
        <c:axId val="17848665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8513024"/>
        <c:crosses val="autoZero"/>
        <c:auto val="1"/>
        <c:lblAlgn val="ctr"/>
        <c:lblOffset val="100"/>
        <c:noMultiLvlLbl val="1"/>
      </c:catAx>
      <c:valAx>
        <c:axId val="178513024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8486656"/>
        <c:crosses val="autoZero"/>
        <c:crossBetween val="between"/>
        <c:majorUnit val="0.2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3.45, Hajonta: 1.08)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0.03</c:v>
                </c:pt>
                <c:pt idx="1">
                  <c:v>0.19</c:v>
                </c:pt>
                <c:pt idx="2">
                  <c:v>0.19</c:v>
                </c:pt>
                <c:pt idx="3">
                  <c:v>0.4</c:v>
                </c:pt>
                <c:pt idx="4">
                  <c:v>0.15</c:v>
                </c:pt>
                <c:pt idx="5">
                  <c:v>0.03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3.584, Hajonta: 1.076)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0.03</c:v>
                </c:pt>
                <c:pt idx="1">
                  <c:v>0.15</c:v>
                </c:pt>
                <c:pt idx="2">
                  <c:v>0.2</c:v>
                </c:pt>
                <c:pt idx="3">
                  <c:v>0.4</c:v>
                </c:pt>
                <c:pt idx="4">
                  <c:v>0.2</c:v>
                </c:pt>
                <c:pt idx="5">
                  <c:v>0.02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0.0, Hajonta: 0.0) (Vastauksia: 0)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0.0, Hajonta: 0.0) (Vastauksia: 0)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8272128"/>
        <c:axId val="178273664"/>
      </c:barChart>
      <c:catAx>
        <c:axId val="17827212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8273664"/>
        <c:crosses val="autoZero"/>
        <c:auto val="1"/>
        <c:lblAlgn val="ctr"/>
        <c:lblOffset val="100"/>
        <c:noMultiLvlLbl val="1"/>
      </c:catAx>
      <c:valAx>
        <c:axId val="178273664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8272128"/>
        <c:crosses val="autoZero"/>
        <c:crossBetween val="between"/>
        <c:majorUnit val="0.2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3.783, Hajonta: 1.166)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0.05</c:v>
                </c:pt>
                <c:pt idx="1">
                  <c:v>0.11</c:v>
                </c:pt>
                <c:pt idx="2">
                  <c:v>0.15</c:v>
                </c:pt>
                <c:pt idx="3">
                  <c:v>0.36</c:v>
                </c:pt>
                <c:pt idx="4">
                  <c:v>0.31</c:v>
                </c:pt>
                <c:pt idx="5">
                  <c:v>0.03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3.885, Hajonta: 1.112)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0.05</c:v>
                </c:pt>
                <c:pt idx="1">
                  <c:v>7.0000000000000007E-2</c:v>
                </c:pt>
                <c:pt idx="2">
                  <c:v>0.14000000000000001</c:v>
                </c:pt>
                <c:pt idx="3">
                  <c:v>0.38</c:v>
                </c:pt>
                <c:pt idx="4">
                  <c:v>0.32</c:v>
                </c:pt>
                <c:pt idx="5">
                  <c:v>0.03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3.66, Hajonta: 1.128) (Vastauksia: 49)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0.06</c:v>
                </c:pt>
                <c:pt idx="1">
                  <c:v>0.06</c:v>
                </c:pt>
                <c:pt idx="2">
                  <c:v>0.27</c:v>
                </c:pt>
                <c:pt idx="3">
                  <c:v>0.33</c:v>
                </c:pt>
                <c:pt idx="4">
                  <c:v>0.25</c:v>
                </c:pt>
                <c:pt idx="5">
                  <c:v>0.04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3.658, Hajonta: 1.158) (Vastauksia: 207)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0.06</c:v>
                </c:pt>
                <c:pt idx="1">
                  <c:v>0.08</c:v>
                </c:pt>
                <c:pt idx="2">
                  <c:v>0.21</c:v>
                </c:pt>
                <c:pt idx="3">
                  <c:v>0.33</c:v>
                </c:pt>
                <c:pt idx="4">
                  <c:v>0.25</c:v>
                </c:pt>
                <c:pt idx="5">
                  <c:v>7.0000000000000007E-2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8467200"/>
        <c:axId val="178468736"/>
      </c:barChart>
      <c:catAx>
        <c:axId val="178467200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8468736"/>
        <c:crosses val="autoZero"/>
        <c:auto val="1"/>
        <c:lblAlgn val="ctr"/>
        <c:lblOffset val="100"/>
        <c:noMultiLvlLbl val="1"/>
      </c:catAx>
      <c:valAx>
        <c:axId val="178468736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8467200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3.317, Hajonta: 1.172)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0.19</c:v>
                </c:pt>
                <c:pt idx="2">
                  <c:v>0.24</c:v>
                </c:pt>
                <c:pt idx="3">
                  <c:v>0.31</c:v>
                </c:pt>
                <c:pt idx="4">
                  <c:v>0.16</c:v>
                </c:pt>
                <c:pt idx="5">
                  <c:v>0.03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3.442, Hajonta: 1.17)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0.06</c:v>
                </c:pt>
                <c:pt idx="1">
                  <c:v>0.18</c:v>
                </c:pt>
                <c:pt idx="2">
                  <c:v>0.23</c:v>
                </c:pt>
                <c:pt idx="3">
                  <c:v>0.32</c:v>
                </c:pt>
                <c:pt idx="4">
                  <c:v>0.2</c:v>
                </c:pt>
                <c:pt idx="5">
                  <c:v>0.02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3.106, Hajonta: 1.165) (Vastauksia: 49)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0.1</c:v>
                </c:pt>
                <c:pt idx="1">
                  <c:v>0.16</c:v>
                </c:pt>
                <c:pt idx="2">
                  <c:v>0.35</c:v>
                </c:pt>
                <c:pt idx="3">
                  <c:v>0.22</c:v>
                </c:pt>
                <c:pt idx="4">
                  <c:v>0.12</c:v>
                </c:pt>
                <c:pt idx="5">
                  <c:v>0.04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3.177, Hajonta: 1.202) (Vastauksia: 208)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0.09</c:v>
                </c:pt>
                <c:pt idx="1">
                  <c:v>0.21</c:v>
                </c:pt>
                <c:pt idx="2">
                  <c:v>0.25</c:v>
                </c:pt>
                <c:pt idx="3">
                  <c:v>0.26</c:v>
                </c:pt>
                <c:pt idx="4">
                  <c:v>0.14000000000000001</c:v>
                </c:pt>
                <c:pt idx="5">
                  <c:v>0.05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8260608"/>
        <c:axId val="181641600"/>
      </c:barChart>
      <c:catAx>
        <c:axId val="17826060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1641600"/>
        <c:crosses val="autoZero"/>
        <c:auto val="1"/>
        <c:lblAlgn val="ctr"/>
        <c:lblOffset val="100"/>
        <c:noMultiLvlLbl val="1"/>
      </c:catAx>
      <c:valAx>
        <c:axId val="181641600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8260608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3.41, Hajonta: 1.296)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0.11</c:v>
                </c:pt>
                <c:pt idx="1">
                  <c:v>0.15</c:v>
                </c:pt>
                <c:pt idx="2">
                  <c:v>0.16</c:v>
                </c:pt>
                <c:pt idx="3">
                  <c:v>0.36</c:v>
                </c:pt>
                <c:pt idx="4">
                  <c:v>0.21</c:v>
                </c:pt>
                <c:pt idx="5">
                  <c:v>0.02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3.685, Hajonta: 1.195)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0.06</c:v>
                </c:pt>
                <c:pt idx="1">
                  <c:v>0.14000000000000001</c:v>
                </c:pt>
                <c:pt idx="2">
                  <c:v>0.16</c:v>
                </c:pt>
                <c:pt idx="3">
                  <c:v>0.35</c:v>
                </c:pt>
                <c:pt idx="4">
                  <c:v>0.28999999999999998</c:v>
                </c:pt>
                <c:pt idx="5">
                  <c:v>0.01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3.479, Hajonta: 1.271) (Vastauksia: 49)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0.08</c:v>
                </c:pt>
                <c:pt idx="1">
                  <c:v>0.16</c:v>
                </c:pt>
                <c:pt idx="2">
                  <c:v>0.18</c:v>
                </c:pt>
                <c:pt idx="3">
                  <c:v>0.31</c:v>
                </c:pt>
                <c:pt idx="4">
                  <c:v>0.25</c:v>
                </c:pt>
                <c:pt idx="5">
                  <c:v>0.02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3.551, Hajonta: 1.155) (Vastauksia: 209)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0.06</c:v>
                </c:pt>
                <c:pt idx="1">
                  <c:v>0.12</c:v>
                </c:pt>
                <c:pt idx="2">
                  <c:v>0.21</c:v>
                </c:pt>
                <c:pt idx="3">
                  <c:v>0.35</c:v>
                </c:pt>
                <c:pt idx="4">
                  <c:v>0.21</c:v>
                </c:pt>
                <c:pt idx="5">
                  <c:v>0.05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5797376"/>
        <c:axId val="175798912"/>
      </c:barChart>
      <c:catAx>
        <c:axId val="17579737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5798912"/>
        <c:crosses val="autoZero"/>
        <c:auto val="1"/>
        <c:lblAlgn val="ctr"/>
        <c:lblOffset val="100"/>
        <c:noMultiLvlLbl val="1"/>
      </c:catAx>
      <c:valAx>
        <c:axId val="175798912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5797376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3.727, Hajonta: 1.062) (Vastauksia: 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0.03</c:v>
                </c:pt>
                <c:pt idx="1">
                  <c:v>0.1</c:v>
                </c:pt>
                <c:pt idx="2">
                  <c:v>0.16</c:v>
                </c:pt>
                <c:pt idx="3">
                  <c:v>0.39</c:v>
                </c:pt>
                <c:pt idx="4">
                  <c:v>0.21</c:v>
                </c:pt>
                <c:pt idx="5">
                  <c:v>0.1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3.74, Hajonta: 1.09)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0.05</c:v>
                </c:pt>
                <c:pt idx="1">
                  <c:v>0.08</c:v>
                </c:pt>
                <c:pt idx="2">
                  <c:v>0.18</c:v>
                </c:pt>
                <c:pt idx="3">
                  <c:v>0.38</c:v>
                </c:pt>
                <c:pt idx="4">
                  <c:v>0.24</c:v>
                </c:pt>
                <c:pt idx="5">
                  <c:v>0.06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3.63, Hajonta: 1.062) (Vastauksia: 48)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0.04</c:v>
                </c:pt>
                <c:pt idx="1">
                  <c:v>0.13</c:v>
                </c:pt>
                <c:pt idx="2">
                  <c:v>0.15</c:v>
                </c:pt>
                <c:pt idx="3">
                  <c:v>0.48</c:v>
                </c:pt>
                <c:pt idx="4">
                  <c:v>0.17</c:v>
                </c:pt>
                <c:pt idx="5">
                  <c:v>0.04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3.571, Hajonta: 1.084) (Vastauksia: 208)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0.05</c:v>
                </c:pt>
                <c:pt idx="1">
                  <c:v>0.1</c:v>
                </c:pt>
                <c:pt idx="2">
                  <c:v>0.18</c:v>
                </c:pt>
                <c:pt idx="3">
                  <c:v>0.4</c:v>
                </c:pt>
                <c:pt idx="4">
                  <c:v>0.15</c:v>
                </c:pt>
                <c:pt idx="5">
                  <c:v>0.12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5914368"/>
        <c:axId val="175932544"/>
      </c:barChart>
      <c:catAx>
        <c:axId val="17591436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5932544"/>
        <c:crosses val="autoZero"/>
        <c:auto val="1"/>
        <c:lblAlgn val="ctr"/>
        <c:lblOffset val="100"/>
        <c:noMultiLvlLbl val="1"/>
      </c:catAx>
      <c:valAx>
        <c:axId val="175932544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5914368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4.068, Hajonta: 1.096)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0.03</c:v>
                </c:pt>
                <c:pt idx="1">
                  <c:v>0.08</c:v>
                </c:pt>
                <c:pt idx="2">
                  <c:v>0.1</c:v>
                </c:pt>
                <c:pt idx="3">
                  <c:v>0.32</c:v>
                </c:pt>
                <c:pt idx="4">
                  <c:v>0.42</c:v>
                </c:pt>
                <c:pt idx="5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4.172, Hajonta: 0.943)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0.01</c:v>
                </c:pt>
                <c:pt idx="1">
                  <c:v>0.06</c:v>
                </c:pt>
                <c:pt idx="2">
                  <c:v>0.1</c:v>
                </c:pt>
                <c:pt idx="3">
                  <c:v>0.35</c:v>
                </c:pt>
                <c:pt idx="4">
                  <c:v>0.42</c:v>
                </c:pt>
                <c:pt idx="5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4.022, Hajonta: 1.076) (Vastauksia: 49)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0.04</c:v>
                </c:pt>
                <c:pt idx="1">
                  <c:v>0.04</c:v>
                </c:pt>
                <c:pt idx="2">
                  <c:v>0.14000000000000001</c:v>
                </c:pt>
                <c:pt idx="3">
                  <c:v>0.33</c:v>
                </c:pt>
                <c:pt idx="4">
                  <c:v>0.37</c:v>
                </c:pt>
                <c:pt idx="5">
                  <c:v>0.08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3.885, Hajonta: 1.012) (Vastauksia: 209)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0.04</c:v>
                </c:pt>
                <c:pt idx="1">
                  <c:v>0.03</c:v>
                </c:pt>
                <c:pt idx="2">
                  <c:v>0.17</c:v>
                </c:pt>
                <c:pt idx="3">
                  <c:v>0.42</c:v>
                </c:pt>
                <c:pt idx="4">
                  <c:v>0.26</c:v>
                </c:pt>
                <c:pt idx="5">
                  <c:v>0.08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5957888"/>
        <c:axId val="175959424"/>
      </c:barChart>
      <c:catAx>
        <c:axId val="17595788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5959424"/>
        <c:crosses val="autoZero"/>
        <c:auto val="1"/>
        <c:lblAlgn val="ctr"/>
        <c:lblOffset val="100"/>
        <c:noMultiLvlLbl val="1"/>
      </c:catAx>
      <c:valAx>
        <c:axId val="175959424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5957888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3.0, Hajonta: 1.069)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0.08</c:v>
                </c:pt>
                <c:pt idx="1">
                  <c:v>0.24</c:v>
                </c:pt>
                <c:pt idx="2">
                  <c:v>0.23</c:v>
                </c:pt>
                <c:pt idx="3">
                  <c:v>0.34</c:v>
                </c:pt>
                <c:pt idx="4">
                  <c:v>0.03</c:v>
                </c:pt>
                <c:pt idx="5">
                  <c:v>0.08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3.251, Hajonta: 1.138) (Vastauksia: 260)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0.17</c:v>
                </c:pt>
                <c:pt idx="2">
                  <c:v>0.3</c:v>
                </c:pt>
                <c:pt idx="3">
                  <c:v>0.27</c:v>
                </c:pt>
                <c:pt idx="4">
                  <c:v>0.14000000000000001</c:v>
                </c:pt>
                <c:pt idx="5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3.191, Hajonta: 1.035) (Vastauksia: 49)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0.02</c:v>
                </c:pt>
                <c:pt idx="1">
                  <c:v>0.25</c:v>
                </c:pt>
                <c:pt idx="2">
                  <c:v>0.35</c:v>
                </c:pt>
                <c:pt idx="3">
                  <c:v>0.22</c:v>
                </c:pt>
                <c:pt idx="4">
                  <c:v>0.12</c:v>
                </c:pt>
                <c:pt idx="5">
                  <c:v>0.04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3.318, Hajonta: 1.131) (Vastauksia: 209)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0.06</c:v>
                </c:pt>
                <c:pt idx="1">
                  <c:v>0.18</c:v>
                </c:pt>
                <c:pt idx="2">
                  <c:v>0.25</c:v>
                </c:pt>
                <c:pt idx="3">
                  <c:v>0.3</c:v>
                </c:pt>
                <c:pt idx="4">
                  <c:v>0.14000000000000001</c:v>
                </c:pt>
                <c:pt idx="5">
                  <c:v>7.0000000000000007E-2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82538624"/>
        <c:axId val="182540160"/>
      </c:barChart>
      <c:catAx>
        <c:axId val="182538624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2540160"/>
        <c:crosses val="autoZero"/>
        <c:auto val="1"/>
        <c:lblAlgn val="ctr"/>
        <c:lblOffset val="100"/>
        <c:noMultiLvlLbl val="1"/>
      </c:catAx>
      <c:valAx>
        <c:axId val="182540160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2538624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4.288, Hajonta: 1.068)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0.03</c:v>
                </c:pt>
                <c:pt idx="1">
                  <c:v>0.05</c:v>
                </c:pt>
                <c:pt idx="2">
                  <c:v>0.1</c:v>
                </c:pt>
                <c:pt idx="3">
                  <c:v>0.21</c:v>
                </c:pt>
                <c:pt idx="4">
                  <c:v>0.56999999999999995</c:v>
                </c:pt>
                <c:pt idx="5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4.11, Hajonta: 1.202)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0.05</c:v>
                </c:pt>
                <c:pt idx="2">
                  <c:v>0.1</c:v>
                </c:pt>
                <c:pt idx="3">
                  <c:v>0.25</c:v>
                </c:pt>
                <c:pt idx="4">
                  <c:v>0.51</c:v>
                </c:pt>
                <c:pt idx="5">
                  <c:v>0.03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3.711, Hajonta: 1.218) (Vastauksia: 49)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0.04</c:v>
                </c:pt>
                <c:pt idx="1">
                  <c:v>0.16</c:v>
                </c:pt>
                <c:pt idx="2">
                  <c:v>0.1</c:v>
                </c:pt>
                <c:pt idx="3">
                  <c:v>0.33</c:v>
                </c:pt>
                <c:pt idx="4">
                  <c:v>0.28999999999999998</c:v>
                </c:pt>
                <c:pt idx="5">
                  <c:v>0.08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3.577, Hajonta: 1.189) (Vastauksia: 209)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0.05</c:v>
                </c:pt>
                <c:pt idx="1">
                  <c:v>0.16</c:v>
                </c:pt>
                <c:pt idx="2">
                  <c:v>0.18</c:v>
                </c:pt>
                <c:pt idx="3">
                  <c:v>0.31</c:v>
                </c:pt>
                <c:pt idx="4">
                  <c:v>0.24</c:v>
                </c:pt>
                <c:pt idx="5">
                  <c:v>0.06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83925376"/>
        <c:axId val="183943552"/>
      </c:barChart>
      <c:catAx>
        <c:axId val="18392537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3943552"/>
        <c:crosses val="autoZero"/>
        <c:auto val="1"/>
        <c:lblAlgn val="ctr"/>
        <c:lblOffset val="100"/>
        <c:noMultiLvlLbl val="1"/>
      </c:catAx>
      <c:valAx>
        <c:axId val="183943552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3925376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3.158, Hajonta: 1.347) (Vastauksia: 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0.12</c:v>
                </c:pt>
                <c:pt idx="1">
                  <c:v>0.25</c:v>
                </c:pt>
                <c:pt idx="2">
                  <c:v>0.13</c:v>
                </c:pt>
                <c:pt idx="3">
                  <c:v>0.26</c:v>
                </c:pt>
                <c:pt idx="4">
                  <c:v>0.18</c:v>
                </c:pt>
                <c:pt idx="5">
                  <c:v>7.0000000000000007E-2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3.316, Hajonta: 1.287)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</c:v>
                </c:pt>
                <c:pt idx="1">
                  <c:v>0.18</c:v>
                </c:pt>
                <c:pt idx="2">
                  <c:v>0.2</c:v>
                </c:pt>
                <c:pt idx="3">
                  <c:v>0.27</c:v>
                </c:pt>
                <c:pt idx="4">
                  <c:v>0.2</c:v>
                </c:pt>
                <c:pt idx="5">
                  <c:v>0.06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0.0, Hajonta: 0.0) (Vastauksia: 0)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0.0, Hajonta: 0.0) (Vastauksia: 0)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5752320"/>
        <c:axId val="175753856"/>
      </c:barChart>
      <c:catAx>
        <c:axId val="175752320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5753856"/>
        <c:crosses val="autoZero"/>
        <c:auto val="1"/>
        <c:lblAlgn val="ctr"/>
        <c:lblOffset val="100"/>
        <c:noMultiLvlLbl val="1"/>
      </c:catAx>
      <c:valAx>
        <c:axId val="175753856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5752320"/>
        <c:crosses val="autoZero"/>
        <c:crossBetween val="between"/>
        <c:majorUnit val="0.2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2.867, Hajonta: 1.282)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0.13</c:v>
                </c:pt>
                <c:pt idx="1">
                  <c:v>0.34</c:v>
                </c:pt>
                <c:pt idx="2">
                  <c:v>0.16</c:v>
                </c:pt>
                <c:pt idx="3">
                  <c:v>0.21</c:v>
                </c:pt>
                <c:pt idx="4">
                  <c:v>0.13</c:v>
                </c:pt>
                <c:pt idx="5">
                  <c:v>0.03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3.124, Hajonta: 1.237)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</c:v>
                </c:pt>
                <c:pt idx="1">
                  <c:v>0.23</c:v>
                </c:pt>
                <c:pt idx="2">
                  <c:v>0.21</c:v>
                </c:pt>
                <c:pt idx="3">
                  <c:v>0.28000000000000003</c:v>
                </c:pt>
                <c:pt idx="4">
                  <c:v>0.14000000000000001</c:v>
                </c:pt>
                <c:pt idx="5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2.804, Hajonta: 1.067) (Vastauksia: 49)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0.12</c:v>
                </c:pt>
                <c:pt idx="1">
                  <c:v>0.25</c:v>
                </c:pt>
                <c:pt idx="2">
                  <c:v>0.28999999999999998</c:v>
                </c:pt>
                <c:pt idx="3">
                  <c:v>0.27</c:v>
                </c:pt>
                <c:pt idx="4">
                  <c:v>0.02</c:v>
                </c:pt>
                <c:pt idx="5">
                  <c:v>0.06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2.979, Hajonta: 1.184) (Vastauksia: 209)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0.12</c:v>
                </c:pt>
                <c:pt idx="1">
                  <c:v>0.22</c:v>
                </c:pt>
                <c:pt idx="2">
                  <c:v>0.23</c:v>
                </c:pt>
                <c:pt idx="3">
                  <c:v>0.28000000000000003</c:v>
                </c:pt>
                <c:pt idx="4">
                  <c:v>0.08</c:v>
                </c:pt>
                <c:pt idx="5">
                  <c:v>0.08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7167360"/>
        <c:axId val="177201920"/>
      </c:barChart>
      <c:catAx>
        <c:axId val="177167360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201920"/>
        <c:crosses val="autoZero"/>
        <c:auto val="1"/>
        <c:lblAlgn val="ctr"/>
        <c:lblOffset val="100"/>
        <c:noMultiLvlLbl val="1"/>
      </c:catAx>
      <c:valAx>
        <c:axId val="177201920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167360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3.136, Hajonta: 1.21)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0.08</c:v>
                </c:pt>
                <c:pt idx="1">
                  <c:v>0.24</c:v>
                </c:pt>
                <c:pt idx="2">
                  <c:v>0.24</c:v>
                </c:pt>
                <c:pt idx="3">
                  <c:v>0.24</c:v>
                </c:pt>
                <c:pt idx="4">
                  <c:v>0.15</c:v>
                </c:pt>
                <c:pt idx="5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3.288, Hajonta: 1.224)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</c:v>
                </c:pt>
                <c:pt idx="1">
                  <c:v>0.14000000000000001</c:v>
                </c:pt>
                <c:pt idx="2">
                  <c:v>0.26</c:v>
                </c:pt>
                <c:pt idx="3">
                  <c:v>0.27</c:v>
                </c:pt>
                <c:pt idx="4">
                  <c:v>0.17</c:v>
                </c:pt>
                <c:pt idx="5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0.0, Hajonta: 0.0) (Vastauksia: 0)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0.0, Hajonta: 0.0) (Vastauksia: 0)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84077696"/>
        <c:axId val="184632448"/>
      </c:barChart>
      <c:catAx>
        <c:axId val="18407769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4632448"/>
        <c:crosses val="autoZero"/>
        <c:auto val="1"/>
        <c:lblAlgn val="ctr"/>
        <c:lblOffset val="100"/>
        <c:noMultiLvlLbl val="1"/>
      </c:catAx>
      <c:valAx>
        <c:axId val="184632448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4077696"/>
        <c:crosses val="autoZero"/>
        <c:crossBetween val="between"/>
        <c:majorUnit val="0.2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1.962, Hajonta: 0.98) (Vastauksia: 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0.36</c:v>
                </c:pt>
                <c:pt idx="1">
                  <c:v>0.25</c:v>
                </c:pt>
                <c:pt idx="2">
                  <c:v>0.2</c:v>
                </c:pt>
                <c:pt idx="3">
                  <c:v>7.0000000000000007E-2</c:v>
                </c:pt>
                <c:pt idx="4">
                  <c:v>0</c:v>
                </c:pt>
                <c:pt idx="5">
                  <c:v>0.13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2.231, Hajonta: 1.101) (Vastauksia: 261)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0.26</c:v>
                </c:pt>
                <c:pt idx="1">
                  <c:v>0.25</c:v>
                </c:pt>
                <c:pt idx="2">
                  <c:v>0.19</c:v>
                </c:pt>
                <c:pt idx="3">
                  <c:v>0.09</c:v>
                </c:pt>
                <c:pt idx="4">
                  <c:v>0.02</c:v>
                </c:pt>
                <c:pt idx="5">
                  <c:v>0.19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2.405, Hajonta: 0.767) (Vastauksia: 48)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0.1</c:v>
                </c:pt>
                <c:pt idx="1">
                  <c:v>0.35</c:v>
                </c:pt>
                <c:pt idx="2">
                  <c:v>0.38</c:v>
                </c:pt>
                <c:pt idx="3">
                  <c:v>0.04</c:v>
                </c:pt>
                <c:pt idx="4">
                  <c:v>0</c:v>
                </c:pt>
                <c:pt idx="5">
                  <c:v>0.13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2.26, Hajonta: 0.95) (Vastauksia: 207)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0.19</c:v>
                </c:pt>
                <c:pt idx="1">
                  <c:v>0.32</c:v>
                </c:pt>
                <c:pt idx="2">
                  <c:v>0.25</c:v>
                </c:pt>
                <c:pt idx="3">
                  <c:v>0.06</c:v>
                </c:pt>
                <c:pt idx="4">
                  <c:v>0.01</c:v>
                </c:pt>
                <c:pt idx="5">
                  <c:v>0.16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84018816"/>
        <c:axId val="184020352"/>
      </c:barChart>
      <c:catAx>
        <c:axId val="18401881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4020352"/>
        <c:crosses val="autoZero"/>
        <c:auto val="1"/>
        <c:lblAlgn val="ctr"/>
        <c:lblOffset val="100"/>
        <c:noMultiLvlLbl val="1"/>
      </c:catAx>
      <c:valAx>
        <c:axId val="184020352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4018816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2.412, Hajonta: 1.043) (Vastauksia: 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0.16</c:v>
                </c:pt>
                <c:pt idx="1">
                  <c:v>0.33</c:v>
                </c:pt>
                <c:pt idx="2">
                  <c:v>0.2</c:v>
                </c:pt>
                <c:pt idx="3">
                  <c:v>0.13</c:v>
                </c:pt>
                <c:pt idx="4">
                  <c:v>0.02</c:v>
                </c:pt>
                <c:pt idx="5">
                  <c:v>0.16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2.534, Hajonta: 1.042) (Vastauksia: 260)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0.14000000000000001</c:v>
                </c:pt>
                <c:pt idx="1">
                  <c:v>0.3</c:v>
                </c:pt>
                <c:pt idx="2">
                  <c:v>0.25</c:v>
                </c:pt>
                <c:pt idx="3">
                  <c:v>0.12</c:v>
                </c:pt>
                <c:pt idx="4">
                  <c:v>0.03</c:v>
                </c:pt>
                <c:pt idx="5">
                  <c:v>0.15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2.769, Hajonta: 0.959) (Vastauksia: 48)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0.06</c:v>
                </c:pt>
                <c:pt idx="1">
                  <c:v>0.27</c:v>
                </c:pt>
                <c:pt idx="2">
                  <c:v>0.28999999999999998</c:v>
                </c:pt>
                <c:pt idx="3">
                  <c:v>0.17</c:v>
                </c:pt>
                <c:pt idx="4">
                  <c:v>0.02</c:v>
                </c:pt>
                <c:pt idx="5">
                  <c:v>0.19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2.665, Hajonta: 1.02) (Vastauksia: 208)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0.1</c:v>
                </c:pt>
                <c:pt idx="1">
                  <c:v>0.27</c:v>
                </c:pt>
                <c:pt idx="2">
                  <c:v>0.27</c:v>
                </c:pt>
                <c:pt idx="3">
                  <c:v>0.14000000000000001</c:v>
                </c:pt>
                <c:pt idx="4">
                  <c:v>0.03</c:v>
                </c:pt>
                <c:pt idx="5">
                  <c:v>0.18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84668544"/>
        <c:axId val="184670080"/>
      </c:barChart>
      <c:catAx>
        <c:axId val="184668544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4670080"/>
        <c:crosses val="autoZero"/>
        <c:auto val="1"/>
        <c:lblAlgn val="ctr"/>
        <c:lblOffset val="100"/>
        <c:noMultiLvlLbl val="1"/>
      </c:catAx>
      <c:valAx>
        <c:axId val="184670080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4668544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2.667, Hajonta: 1.028) (Vastauksia: 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0.08</c:v>
                </c:pt>
                <c:pt idx="1">
                  <c:v>0.12</c:v>
                </c:pt>
                <c:pt idx="2">
                  <c:v>0.18</c:v>
                </c:pt>
                <c:pt idx="3">
                  <c:v>0.12</c:v>
                </c:pt>
                <c:pt idx="4">
                  <c:v>0</c:v>
                </c:pt>
                <c:pt idx="5">
                  <c:v>0.51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2.68, Hajonta: 1.07) (Vastauksia: 260)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0.09</c:v>
                </c:pt>
                <c:pt idx="1">
                  <c:v>0.15</c:v>
                </c:pt>
                <c:pt idx="2">
                  <c:v>0.22</c:v>
                </c:pt>
                <c:pt idx="3">
                  <c:v>0.09</c:v>
                </c:pt>
                <c:pt idx="4">
                  <c:v>0.03</c:v>
                </c:pt>
                <c:pt idx="5">
                  <c:v>0.42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0.0, Hajonta: 0.0) (Vastauksia: 0)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0.0, Hajonta: 0.0) (Vastauksia: 0)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84830592"/>
        <c:axId val="184848768"/>
      </c:barChart>
      <c:catAx>
        <c:axId val="18483059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4848768"/>
        <c:crosses val="autoZero"/>
        <c:auto val="1"/>
        <c:lblAlgn val="ctr"/>
        <c:lblOffset val="100"/>
        <c:noMultiLvlLbl val="1"/>
      </c:catAx>
      <c:valAx>
        <c:axId val="184848768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4830592"/>
        <c:crosses val="autoZero"/>
        <c:crossBetween val="between"/>
        <c:majorUnit val="0.2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1.765, Hajonta: 0.885) (Vastauksia: 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0.41</c:v>
                </c:pt>
                <c:pt idx="1">
                  <c:v>0.25</c:v>
                </c:pt>
                <c:pt idx="2">
                  <c:v>0.15</c:v>
                </c:pt>
                <c:pt idx="3">
                  <c:v>0.03</c:v>
                </c:pt>
                <c:pt idx="4">
                  <c:v>0</c:v>
                </c:pt>
                <c:pt idx="5">
                  <c:v>0.16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2.019, Hajonta: 1.049) (Vastauksia: 261)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0.31</c:v>
                </c:pt>
                <c:pt idx="1">
                  <c:v>0.25</c:v>
                </c:pt>
                <c:pt idx="2">
                  <c:v>0.16</c:v>
                </c:pt>
                <c:pt idx="3">
                  <c:v>0.06</c:v>
                </c:pt>
                <c:pt idx="4">
                  <c:v>0.02</c:v>
                </c:pt>
                <c:pt idx="5">
                  <c:v>0.2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2.163, Hajonta: 0.814) (Vastauksia: 48)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0.17</c:v>
                </c:pt>
                <c:pt idx="1">
                  <c:v>0.48</c:v>
                </c:pt>
                <c:pt idx="2">
                  <c:v>0.19</c:v>
                </c:pt>
                <c:pt idx="3">
                  <c:v>0.06</c:v>
                </c:pt>
                <c:pt idx="4">
                  <c:v>0</c:v>
                </c:pt>
                <c:pt idx="5">
                  <c:v>0.1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2.06, Hajonta: 0.911) (Vastauksia: 208)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0.27</c:v>
                </c:pt>
                <c:pt idx="1">
                  <c:v>0.34</c:v>
                </c:pt>
                <c:pt idx="2">
                  <c:v>0.22</c:v>
                </c:pt>
                <c:pt idx="3">
                  <c:v>0.04</c:v>
                </c:pt>
                <c:pt idx="4">
                  <c:v>0.01</c:v>
                </c:pt>
                <c:pt idx="5">
                  <c:v>0.13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84870016"/>
        <c:axId val="184871552"/>
      </c:barChart>
      <c:catAx>
        <c:axId val="18487001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4871552"/>
        <c:crosses val="autoZero"/>
        <c:auto val="1"/>
        <c:lblAlgn val="ctr"/>
        <c:lblOffset val="100"/>
        <c:noMultiLvlLbl val="1"/>
      </c:catAx>
      <c:valAx>
        <c:axId val="184871552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4870016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2.472, Hajonta: 0.973) (Vastauksia: 60)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0.12</c:v>
                </c:pt>
                <c:pt idx="1">
                  <c:v>0.4</c:v>
                </c:pt>
                <c:pt idx="2">
                  <c:v>0.22</c:v>
                </c:pt>
                <c:pt idx="3">
                  <c:v>0.13</c:v>
                </c:pt>
                <c:pt idx="4">
                  <c:v>0.02</c:v>
                </c:pt>
                <c:pt idx="5">
                  <c:v>0.12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2.703, Hajonta: 1.109) (Vastauksia: 260)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0.13</c:v>
                </c:pt>
                <c:pt idx="1">
                  <c:v>0.28999999999999998</c:v>
                </c:pt>
                <c:pt idx="2">
                  <c:v>0.27</c:v>
                </c:pt>
                <c:pt idx="3">
                  <c:v>0.16</c:v>
                </c:pt>
                <c:pt idx="4">
                  <c:v>0.06</c:v>
                </c:pt>
                <c:pt idx="5">
                  <c:v>0.09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0.0, Hajonta: 0.0) (Vastauksia: 0)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0.0, Hajonta: 0.0) (Vastauksia: 0)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86367360"/>
        <c:axId val="186381440"/>
      </c:barChart>
      <c:catAx>
        <c:axId val="186367360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6381440"/>
        <c:crosses val="autoZero"/>
        <c:auto val="1"/>
        <c:lblAlgn val="ctr"/>
        <c:lblOffset val="100"/>
        <c:noMultiLvlLbl val="1"/>
      </c:catAx>
      <c:valAx>
        <c:axId val="186381440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6367360"/>
        <c:crosses val="autoZero"/>
        <c:crossBetween val="between"/>
        <c:majorUnit val="0.2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6.3441236512102664E-2"/>
          <c:y val="0.88250893247163464"/>
          <c:w val="0.87311740546320604"/>
          <c:h val="0.11464611731499423"/>
        </c:manualLayout>
      </c:layout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3.244, Hajonta: 0.916) (Vastauksia: 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0.02</c:v>
                </c:pt>
                <c:pt idx="1">
                  <c:v>0.12</c:v>
                </c:pt>
                <c:pt idx="2">
                  <c:v>0.28000000000000003</c:v>
                </c:pt>
                <c:pt idx="3">
                  <c:v>0.21</c:v>
                </c:pt>
                <c:pt idx="4">
                  <c:v>0.05</c:v>
                </c:pt>
                <c:pt idx="5">
                  <c:v>0.33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3.213, Hajonta: 1.022)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0.05</c:v>
                </c:pt>
                <c:pt idx="1">
                  <c:v>0.12</c:v>
                </c:pt>
                <c:pt idx="2">
                  <c:v>0.25</c:v>
                </c:pt>
                <c:pt idx="3">
                  <c:v>0.25</c:v>
                </c:pt>
                <c:pt idx="4">
                  <c:v>0.06</c:v>
                </c:pt>
                <c:pt idx="5">
                  <c:v>0.28000000000000003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2.784, Hajonta: 0.854) (Vastauksia: 48)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0.04</c:v>
                </c:pt>
                <c:pt idx="1">
                  <c:v>0.25</c:v>
                </c:pt>
                <c:pt idx="2">
                  <c:v>0.31</c:v>
                </c:pt>
                <c:pt idx="3">
                  <c:v>0.17</c:v>
                </c:pt>
                <c:pt idx="4">
                  <c:v>0</c:v>
                </c:pt>
                <c:pt idx="5">
                  <c:v>0.23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2.954, Hajonta: 0.941) (Vastauksia: 208)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0.04</c:v>
                </c:pt>
                <c:pt idx="1">
                  <c:v>0.19</c:v>
                </c:pt>
                <c:pt idx="2">
                  <c:v>0.28999999999999998</c:v>
                </c:pt>
                <c:pt idx="3">
                  <c:v>0.19</c:v>
                </c:pt>
                <c:pt idx="4">
                  <c:v>0.02</c:v>
                </c:pt>
                <c:pt idx="5">
                  <c:v>0.26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86419072"/>
        <c:axId val="186420608"/>
      </c:barChart>
      <c:catAx>
        <c:axId val="18641907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6420608"/>
        <c:crosses val="autoZero"/>
        <c:auto val="1"/>
        <c:lblAlgn val="ctr"/>
        <c:lblOffset val="100"/>
        <c:noMultiLvlLbl val="1"/>
      </c:catAx>
      <c:valAx>
        <c:axId val="186420608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6419072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2.733, Hajonta: 0.963) (Vastauksia: 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0.08</c:v>
                </c:pt>
                <c:pt idx="1">
                  <c:v>0.2</c:v>
                </c:pt>
                <c:pt idx="2">
                  <c:v>0.31</c:v>
                </c:pt>
                <c:pt idx="3">
                  <c:v>0.13</c:v>
                </c:pt>
                <c:pt idx="4">
                  <c:v>0.02</c:v>
                </c:pt>
                <c:pt idx="5">
                  <c:v>0.26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3.118, Hajonta: 1.202) (Vastauksia: 261)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0.08</c:v>
                </c:pt>
                <c:pt idx="1">
                  <c:v>0.18</c:v>
                </c:pt>
                <c:pt idx="2">
                  <c:v>0.2</c:v>
                </c:pt>
                <c:pt idx="3">
                  <c:v>0.22</c:v>
                </c:pt>
                <c:pt idx="4">
                  <c:v>0.11</c:v>
                </c:pt>
                <c:pt idx="5">
                  <c:v>0.22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0.0, Hajonta: 0.0) (Vastauksia: 0)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0.0, Hajonta: 0.0) (Vastauksia: 0)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86450304"/>
        <c:axId val="186451840"/>
      </c:barChart>
      <c:catAx>
        <c:axId val="186450304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6451840"/>
        <c:crosses val="autoZero"/>
        <c:auto val="1"/>
        <c:lblAlgn val="ctr"/>
        <c:lblOffset val="100"/>
        <c:noMultiLvlLbl val="1"/>
      </c:catAx>
      <c:valAx>
        <c:axId val="186451840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6450304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3.2, Hajonta: 0.89) (Vastauksia: 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</c:v>
                </c:pt>
                <c:pt idx="1">
                  <c:v>0.21</c:v>
                </c:pt>
                <c:pt idx="2">
                  <c:v>0.36</c:v>
                </c:pt>
                <c:pt idx="3">
                  <c:v>0.26</c:v>
                </c:pt>
                <c:pt idx="4">
                  <c:v>7.0000000000000007E-2</c:v>
                </c:pt>
                <c:pt idx="5">
                  <c:v>0.1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3.322, Hajonta: 1.081)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0.06</c:v>
                </c:pt>
                <c:pt idx="1">
                  <c:v>0.14000000000000001</c:v>
                </c:pt>
                <c:pt idx="2">
                  <c:v>0.27</c:v>
                </c:pt>
                <c:pt idx="3">
                  <c:v>0.32</c:v>
                </c:pt>
                <c:pt idx="4">
                  <c:v>0.11</c:v>
                </c:pt>
                <c:pt idx="5">
                  <c:v>0.11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3.277, Hajonta: 0.926) (Vastauksia: 49)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0.02</c:v>
                </c:pt>
                <c:pt idx="1">
                  <c:v>0.18</c:v>
                </c:pt>
                <c:pt idx="2">
                  <c:v>0.33</c:v>
                </c:pt>
                <c:pt idx="3">
                  <c:v>0.37</c:v>
                </c:pt>
                <c:pt idx="4">
                  <c:v>0.06</c:v>
                </c:pt>
                <c:pt idx="5">
                  <c:v>0.04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3.232, Hajonta: 1.011) (Vastauksia: 209)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0.05</c:v>
                </c:pt>
                <c:pt idx="1">
                  <c:v>0.18</c:v>
                </c:pt>
                <c:pt idx="2">
                  <c:v>0.31</c:v>
                </c:pt>
                <c:pt idx="3">
                  <c:v>0.34</c:v>
                </c:pt>
                <c:pt idx="4">
                  <c:v>0.08</c:v>
                </c:pt>
                <c:pt idx="5">
                  <c:v>0.05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86497664"/>
        <c:axId val="187642240"/>
      </c:barChart>
      <c:catAx>
        <c:axId val="186497664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7642240"/>
        <c:crosses val="autoZero"/>
        <c:auto val="1"/>
        <c:lblAlgn val="ctr"/>
        <c:lblOffset val="100"/>
        <c:noMultiLvlLbl val="1"/>
      </c:catAx>
      <c:valAx>
        <c:axId val="187642240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86497664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1. Tuemme ja kannustamme toisiamme.</c:v>
                </c:pt>
                <c:pt idx="1">
                  <c:v>2. Yksikkömme on kehitysmyönteinen.</c:v>
                </c:pt>
                <c:pt idx="2">
                  <c:v>3. Yksikössämme ei ole yksilöiden välistä haitallista kilpailua.</c:v>
                </c:pt>
                <c:pt idx="3">
                  <c:v>4. Huhut tai juorut eivät häiritse työntekoa.</c:v>
                </c:pt>
              </c:strCache>
            </c:strRef>
          </c:cat>
          <c:val>
            <c:numRef>
              <c:f>T1!$B$2:$B$5</c:f>
              <c:numCache>
                <c:formatCode>General</c:formatCode>
                <c:ptCount val="4"/>
                <c:pt idx="0">
                  <c:v>3.3170000000000002</c:v>
                </c:pt>
                <c:pt idx="1">
                  <c:v>3.2069999999999999</c:v>
                </c:pt>
                <c:pt idx="2">
                  <c:v>2.867</c:v>
                </c:pt>
                <c:pt idx="3">
                  <c:v>3.2829999999999999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1. Tuemme ja kannustamme toisiamme.</c:v>
                </c:pt>
                <c:pt idx="1">
                  <c:v>2. Yksikkömme on kehitysmyönteinen.</c:v>
                </c:pt>
                <c:pt idx="2">
                  <c:v>3. Yksikössämme ei ole yksilöiden välistä haitallista kilpailua.</c:v>
                </c:pt>
                <c:pt idx="3">
                  <c:v>4. Huhut tai juorut eivät häiritse työntekoa.</c:v>
                </c:pt>
              </c:strCache>
            </c:strRef>
          </c:cat>
          <c:val>
            <c:numRef>
              <c:f>T1!$C$2:$C$5</c:f>
              <c:numCache>
                <c:formatCode>General</c:formatCode>
                <c:ptCount val="4"/>
                <c:pt idx="0">
                  <c:v>3.484</c:v>
                </c:pt>
                <c:pt idx="1">
                  <c:v>3.492</c:v>
                </c:pt>
                <c:pt idx="2">
                  <c:v>3.1240000000000001</c:v>
                </c:pt>
                <c:pt idx="3">
                  <c:v>3.403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1. Tuemme ja kannustamme toisiamme.</c:v>
                </c:pt>
                <c:pt idx="1">
                  <c:v>2. Yksikkömme on kehitysmyönteinen.</c:v>
                </c:pt>
                <c:pt idx="2">
                  <c:v>3. Yksikössämme ei ole yksilöiden välistä haitallista kilpailua.</c:v>
                </c:pt>
                <c:pt idx="3">
                  <c:v>4. Huhut tai juorut eivät häiritse työntekoa.</c:v>
                </c:pt>
              </c:strCache>
            </c:strRef>
          </c:cat>
          <c:val>
            <c:numRef>
              <c:f>T1!$D$2:$D$5</c:f>
              <c:numCache>
                <c:formatCode>General</c:formatCode>
                <c:ptCount val="4"/>
                <c:pt idx="0">
                  <c:v>3.298</c:v>
                </c:pt>
                <c:pt idx="1">
                  <c:v>3.383</c:v>
                </c:pt>
                <c:pt idx="2">
                  <c:v>2.8039999999999998</c:v>
                </c:pt>
                <c:pt idx="3">
                  <c:v>3.4470000000000001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10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1. Tuemme ja kannustamme toisiamme.</c:v>
                </c:pt>
                <c:pt idx="1">
                  <c:v>2. Yksikkömme on kehitysmyönteinen.</c:v>
                </c:pt>
                <c:pt idx="2">
                  <c:v>3. Yksikössämme ei ole yksilöiden välistä haitallista kilpailua.</c:v>
                </c:pt>
                <c:pt idx="3">
                  <c:v>4. Huhut tai juorut eivät häiritse työntekoa.</c:v>
                </c:pt>
              </c:strCache>
            </c:strRef>
          </c:cat>
          <c:val>
            <c:numRef>
              <c:f>T1!$E$2:$E$5</c:f>
              <c:numCache>
                <c:formatCode>General</c:formatCode>
                <c:ptCount val="4"/>
                <c:pt idx="0">
                  <c:v>3.335</c:v>
                </c:pt>
                <c:pt idx="1">
                  <c:v>3.35</c:v>
                </c:pt>
                <c:pt idx="2">
                  <c:v>2.9790000000000001</c:v>
                </c:pt>
                <c:pt idx="3">
                  <c:v>3.5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92440192"/>
        <c:axId val="192441728"/>
      </c:barChart>
      <c:catAx>
        <c:axId val="19244019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2441728"/>
        <c:crosses val="autoZero"/>
        <c:auto val="1"/>
        <c:lblAlgn val="ctr"/>
        <c:lblOffset val="100"/>
        <c:noMultiLvlLbl val="1"/>
      </c:catAx>
      <c:valAx>
        <c:axId val="192441728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0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244019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10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3.283, Hajonta: 1.223) (Vastauksia: 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0.26</c:v>
                </c:pt>
                <c:pt idx="2">
                  <c:v>0.15</c:v>
                </c:pt>
                <c:pt idx="3">
                  <c:v>0.34</c:v>
                </c:pt>
                <c:pt idx="4">
                  <c:v>0.16</c:v>
                </c:pt>
                <c:pt idx="5">
                  <c:v>0.02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3.403, Hajonta: 1.295) (Vastauksia: 261)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0.09</c:v>
                </c:pt>
                <c:pt idx="1">
                  <c:v>0.2</c:v>
                </c:pt>
                <c:pt idx="2">
                  <c:v>0.16</c:v>
                </c:pt>
                <c:pt idx="3">
                  <c:v>0.3</c:v>
                </c:pt>
                <c:pt idx="4">
                  <c:v>0.23</c:v>
                </c:pt>
                <c:pt idx="5">
                  <c:v>0.03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3.447, Hajonta: 1.017) (Vastauksia: 49)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0.04</c:v>
                </c:pt>
                <c:pt idx="1">
                  <c:v>0.1</c:v>
                </c:pt>
                <c:pt idx="2">
                  <c:v>0.35</c:v>
                </c:pt>
                <c:pt idx="3">
                  <c:v>0.33</c:v>
                </c:pt>
                <c:pt idx="4">
                  <c:v>0.14000000000000001</c:v>
                </c:pt>
                <c:pt idx="5">
                  <c:v>0.04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3.5, Hajonta: 1.16) (Vastauksia: 208)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0.06</c:v>
                </c:pt>
                <c:pt idx="1">
                  <c:v>0.14000000000000001</c:v>
                </c:pt>
                <c:pt idx="2">
                  <c:v>0.23</c:v>
                </c:pt>
                <c:pt idx="3">
                  <c:v>0.34</c:v>
                </c:pt>
                <c:pt idx="4">
                  <c:v>0.2</c:v>
                </c:pt>
                <c:pt idx="5">
                  <c:v>0.04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7243648"/>
        <c:axId val="177245184"/>
      </c:barChart>
      <c:catAx>
        <c:axId val="17724364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245184"/>
        <c:crosses val="autoZero"/>
        <c:auto val="1"/>
        <c:lblAlgn val="ctr"/>
        <c:lblOffset val="100"/>
        <c:noMultiLvlLbl val="1"/>
      </c:catAx>
      <c:valAx>
        <c:axId val="177245184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243648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5. Meillä on toimivat menettelytavat vaikeiden asioiden puheeksi ottamiseksi.</c:v>
                </c:pt>
                <c:pt idx="1">
                  <c:v>6. Osaamista ja tietoa jaetaan työntekijöiden kesken riittävästi.</c:v>
                </c:pt>
                <c:pt idx="2">
                  <c:v>7. Kokouskäytäntömme palvelevat yksikön tavoitteiden saavuttamista.</c:v>
                </c:pt>
                <c:pt idx="3">
                  <c:v>8. Tasa-arvo ja yhdenvertaisuus toteutuvat yksikössämme.</c:v>
                </c:pt>
              </c:strCache>
            </c:strRef>
          </c:cat>
          <c:val>
            <c:numRef>
              <c:f>T1!$B$2:$B$5</c:f>
              <c:numCache>
                <c:formatCode>General</c:formatCode>
                <c:ptCount val="4"/>
                <c:pt idx="0">
                  <c:v>2.6429999999999998</c:v>
                </c:pt>
                <c:pt idx="1">
                  <c:v>2.9670000000000001</c:v>
                </c:pt>
                <c:pt idx="2">
                  <c:v>3.1819999999999999</c:v>
                </c:pt>
                <c:pt idx="3">
                  <c:v>3.3439999999999999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5. Meillä on toimivat menettelytavat vaikeiden asioiden puheeksi ottamiseksi.</c:v>
                </c:pt>
                <c:pt idx="1">
                  <c:v>6. Osaamista ja tietoa jaetaan työntekijöiden kesken riittävästi.</c:v>
                </c:pt>
                <c:pt idx="2">
                  <c:v>7. Kokouskäytäntömme palvelevat yksikön tavoitteiden saavuttamista.</c:v>
                </c:pt>
                <c:pt idx="3">
                  <c:v>8. Tasa-arvo ja yhdenvertaisuus toteutuvat yksikössämme.</c:v>
                </c:pt>
              </c:strCache>
            </c:strRef>
          </c:cat>
          <c:val>
            <c:numRef>
              <c:f>T1!$C$2:$C$5</c:f>
              <c:numCache>
                <c:formatCode>General</c:formatCode>
                <c:ptCount val="4"/>
                <c:pt idx="0">
                  <c:v>2.851</c:v>
                </c:pt>
                <c:pt idx="1">
                  <c:v>3.1920000000000002</c:v>
                </c:pt>
                <c:pt idx="2">
                  <c:v>3.266</c:v>
                </c:pt>
                <c:pt idx="3">
                  <c:v>3.3889999999999998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5. Meillä on toimivat menettelytavat vaikeiden asioiden puheeksi ottamiseksi.</c:v>
                </c:pt>
                <c:pt idx="1">
                  <c:v>6. Osaamista ja tietoa jaetaan työntekijöiden kesken riittävästi.</c:v>
                </c:pt>
                <c:pt idx="2">
                  <c:v>7. Kokouskäytäntömme palvelevat yksikön tavoitteiden saavuttamista.</c:v>
                </c:pt>
                <c:pt idx="3">
                  <c:v>8. Tasa-arvo ja yhdenvertaisuus toteutuvat yksikössämme.</c:v>
                </c:pt>
              </c:strCache>
            </c:strRef>
          </c:cat>
          <c:val>
            <c:numRef>
              <c:f>T1!$D$2:$D$5</c:f>
              <c:numCache>
                <c:formatCode>General</c:formatCode>
                <c:ptCount val="4"/>
                <c:pt idx="0">
                  <c:v>2.8250000000000002</c:v>
                </c:pt>
                <c:pt idx="1">
                  <c:v>3.3559999999999999</c:v>
                </c:pt>
                <c:pt idx="2">
                  <c:v>3.0670000000000002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5. Meillä on toimivat menettelytavat vaikeiden asioiden puheeksi ottamiseksi.</c:v>
                </c:pt>
                <c:pt idx="1">
                  <c:v>6. Osaamista ja tietoa jaetaan työntekijöiden kesken riittävästi.</c:v>
                </c:pt>
                <c:pt idx="2">
                  <c:v>7. Kokouskäytäntömme palvelevat yksikön tavoitteiden saavuttamista.</c:v>
                </c:pt>
                <c:pt idx="3">
                  <c:v>8. Tasa-arvo ja yhdenvertaisuus toteutuvat yksikössämme.</c:v>
                </c:pt>
              </c:strCache>
            </c:strRef>
          </c:cat>
          <c:val>
            <c:numRef>
              <c:f>T1!$E$2:$E$5</c:f>
              <c:numCache>
                <c:formatCode>General</c:formatCode>
                <c:ptCount val="4"/>
                <c:pt idx="0">
                  <c:v>2.5939999999999999</c:v>
                </c:pt>
                <c:pt idx="1">
                  <c:v>3.19</c:v>
                </c:pt>
                <c:pt idx="2">
                  <c:v>3.028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93094016"/>
        <c:axId val="193095552"/>
      </c:barChart>
      <c:catAx>
        <c:axId val="19309401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3095552"/>
        <c:crosses val="autoZero"/>
        <c:auto val="1"/>
        <c:lblAlgn val="ctr"/>
        <c:lblOffset val="100"/>
        <c:noMultiLvlLbl val="1"/>
      </c:catAx>
      <c:valAx>
        <c:axId val="193095552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309401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9. Työtehtäväni ovat mielenkiintoisia ja haastavia.</c:v>
                </c:pt>
                <c:pt idx="1">
                  <c:v>10. Voin vaikuttaa riittävästi omiin työtehtäviini.</c:v>
                </c:pt>
                <c:pt idx="2">
                  <c:v>11. Minulla on mahdollisuus käyttää kekseliäisyyttä/luovuutta työssäni.</c:v>
                </c:pt>
                <c:pt idx="3">
                  <c:v>12. Pystyn hyödyntämään osaamistani tehokkaasti työssäni.</c:v>
                </c:pt>
              </c:strCache>
            </c:strRef>
          </c:cat>
          <c:val>
            <c:numRef>
              <c:f>T1!$B$2:$B$5</c:f>
              <c:numCache>
                <c:formatCode>General</c:formatCode>
                <c:ptCount val="4"/>
                <c:pt idx="0">
                  <c:v>4.306</c:v>
                </c:pt>
                <c:pt idx="1">
                  <c:v>3.8519999999999999</c:v>
                </c:pt>
                <c:pt idx="2">
                  <c:v>4.468</c:v>
                </c:pt>
                <c:pt idx="3">
                  <c:v>4.1669999999999998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9. Työtehtäväni ovat mielenkiintoisia ja haastavia.</c:v>
                </c:pt>
                <c:pt idx="1">
                  <c:v>10. Voin vaikuttaa riittävästi omiin työtehtäviini.</c:v>
                </c:pt>
                <c:pt idx="2">
                  <c:v>11. Minulla on mahdollisuus käyttää kekseliäisyyttä/luovuutta työssäni.</c:v>
                </c:pt>
                <c:pt idx="3">
                  <c:v>12. Pystyn hyödyntämään osaamistani tehokkaasti työssäni.</c:v>
                </c:pt>
              </c:strCache>
            </c:strRef>
          </c:cat>
          <c:val>
            <c:numRef>
              <c:f>T1!$C$2:$C$5</c:f>
              <c:numCache>
                <c:formatCode>General</c:formatCode>
                <c:ptCount val="4"/>
                <c:pt idx="0">
                  <c:v>4.2889999999999997</c:v>
                </c:pt>
                <c:pt idx="1">
                  <c:v>3.9580000000000002</c:v>
                </c:pt>
                <c:pt idx="2">
                  <c:v>4.4240000000000004</c:v>
                </c:pt>
                <c:pt idx="3">
                  <c:v>4.1689999999999996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9. Työtehtäväni ovat mielenkiintoisia ja haastavia.</c:v>
                </c:pt>
                <c:pt idx="1">
                  <c:v>10. Voin vaikuttaa riittävästi omiin työtehtäviini.</c:v>
                </c:pt>
                <c:pt idx="2">
                  <c:v>11. Minulla on mahdollisuus käyttää kekseliäisyyttä/luovuutta työssäni.</c:v>
                </c:pt>
                <c:pt idx="3">
                  <c:v>12. Pystyn hyödyntämään osaamistani tehokkaasti työssäni.</c:v>
                </c:pt>
              </c:strCache>
            </c:strRef>
          </c:cat>
          <c:val>
            <c:numRef>
              <c:f>T1!$D$2:$D$5</c:f>
              <c:numCache>
                <c:formatCode>General</c:formatCode>
                <c:ptCount val="4"/>
                <c:pt idx="0">
                  <c:v>4.2859999999999996</c:v>
                </c:pt>
                <c:pt idx="1">
                  <c:v>3.74</c:v>
                </c:pt>
                <c:pt idx="2">
                  <c:v>4.1879999999999997</c:v>
                </c:pt>
                <c:pt idx="3">
                  <c:v>3.9380000000000002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9. Työtehtäväni ovat mielenkiintoisia ja haastavia.</c:v>
                </c:pt>
                <c:pt idx="1">
                  <c:v>10. Voin vaikuttaa riittävästi omiin työtehtäviini.</c:v>
                </c:pt>
                <c:pt idx="2">
                  <c:v>11. Minulla on mahdollisuus käyttää kekseliäisyyttä/luovuutta työssäni.</c:v>
                </c:pt>
                <c:pt idx="3">
                  <c:v>12. Pystyn hyödyntämään osaamistani tehokkaasti työssäni.</c:v>
                </c:pt>
              </c:strCache>
            </c:strRef>
          </c:cat>
          <c:val>
            <c:numRef>
              <c:f>T1!$E$2:$E$5</c:f>
              <c:numCache>
                <c:formatCode>General</c:formatCode>
                <c:ptCount val="4"/>
                <c:pt idx="0">
                  <c:v>4.0339999999999998</c:v>
                </c:pt>
                <c:pt idx="1">
                  <c:v>3.5710000000000002</c:v>
                </c:pt>
                <c:pt idx="2">
                  <c:v>4.1310000000000002</c:v>
                </c:pt>
                <c:pt idx="3">
                  <c:v>3.8450000000000002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92514688"/>
        <c:axId val="192528768"/>
      </c:barChart>
      <c:catAx>
        <c:axId val="19251468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2528768"/>
        <c:crosses val="autoZero"/>
        <c:auto val="1"/>
        <c:lblAlgn val="ctr"/>
        <c:lblOffset val="100"/>
        <c:noMultiLvlLbl val="1"/>
      </c:catAx>
      <c:valAx>
        <c:axId val="192528768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251468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T1!$A$2:$A$4</c:f>
              <c:strCache>
                <c:ptCount val="3"/>
                <c:pt idx="0">
                  <c:v>13. Saan riittävästi mahdollisuuksia kehittää osaamistani.</c:v>
                </c:pt>
                <c:pt idx="1">
                  <c:v>14. Minulla on yliopistossa mahdollisuus edetä urallani.</c:v>
                </c:pt>
                <c:pt idx="2">
                  <c:v>15. Perehdyttäminen hoidetaan yksikössämme hyvin.</c:v>
                </c:pt>
              </c:strCache>
            </c:strRef>
          </c:cat>
          <c:val>
            <c:numRef>
              <c:f>T1!$B$2:$B$4</c:f>
              <c:numCache>
                <c:formatCode>General</c:formatCode>
                <c:ptCount val="3"/>
                <c:pt idx="0">
                  <c:v>3.726</c:v>
                </c:pt>
                <c:pt idx="1">
                  <c:v>2.5760000000000001</c:v>
                </c:pt>
                <c:pt idx="2">
                  <c:v>2.5739999999999998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T1!$A$2:$A$4</c:f>
              <c:strCache>
                <c:ptCount val="3"/>
                <c:pt idx="0">
                  <c:v>13. Saan riittävästi mahdollisuuksia kehittää osaamistani.</c:v>
                </c:pt>
                <c:pt idx="1">
                  <c:v>14. Minulla on yliopistossa mahdollisuus edetä urallani.</c:v>
                </c:pt>
                <c:pt idx="2">
                  <c:v>15. Perehdyttäminen hoidetaan yksikössämme hyvin.</c:v>
                </c:pt>
              </c:strCache>
            </c:strRef>
          </c:cat>
          <c:val>
            <c:numRef>
              <c:f>T1!$C$2:$C$4</c:f>
              <c:numCache>
                <c:formatCode>General</c:formatCode>
                <c:ptCount val="3"/>
                <c:pt idx="0">
                  <c:v>3.7469999999999999</c:v>
                </c:pt>
                <c:pt idx="1">
                  <c:v>2.806</c:v>
                </c:pt>
                <c:pt idx="2">
                  <c:v>2.7360000000000002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T1!$A$2:$A$4</c:f>
              <c:strCache>
                <c:ptCount val="3"/>
                <c:pt idx="0">
                  <c:v>13. Saan riittävästi mahdollisuuksia kehittää osaamistani.</c:v>
                </c:pt>
                <c:pt idx="1">
                  <c:v>14. Minulla on yliopistossa mahdollisuus edetä urallani.</c:v>
                </c:pt>
                <c:pt idx="2">
                  <c:v>15. Perehdyttäminen hoidetaan yksikössämme hyvin.</c:v>
                </c:pt>
              </c:strCache>
            </c:strRef>
          </c:cat>
          <c:val>
            <c:numRef>
              <c:f>T1!$D$2:$D$4</c:f>
              <c:numCache>
                <c:formatCode>General</c:formatCode>
                <c:ptCount val="3"/>
                <c:pt idx="0">
                  <c:v>3.6669999999999998</c:v>
                </c:pt>
                <c:pt idx="1">
                  <c:v>2.4670000000000001</c:v>
                </c:pt>
                <c:pt idx="2">
                  <c:v>2.6139999999999999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T1!$A$2:$A$4</c:f>
              <c:strCache>
                <c:ptCount val="3"/>
                <c:pt idx="0">
                  <c:v>13. Saan riittävästi mahdollisuuksia kehittää osaamistani.</c:v>
                </c:pt>
                <c:pt idx="1">
                  <c:v>14. Minulla on yliopistossa mahdollisuus edetä urallani.</c:v>
                </c:pt>
                <c:pt idx="2">
                  <c:v>15. Perehdyttäminen hoidetaan yksikössämme hyvin.</c:v>
                </c:pt>
              </c:strCache>
            </c:strRef>
          </c:cat>
          <c:val>
            <c:numRef>
              <c:f>T1!$E$2:$E$4</c:f>
              <c:numCache>
                <c:formatCode>General</c:formatCode>
                <c:ptCount val="3"/>
                <c:pt idx="0">
                  <c:v>3.524</c:v>
                </c:pt>
                <c:pt idx="1">
                  <c:v>2.637</c:v>
                </c:pt>
                <c:pt idx="2">
                  <c:v>2.601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93066112"/>
        <c:axId val="193067648"/>
      </c:barChart>
      <c:catAx>
        <c:axId val="19306611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3067648"/>
        <c:crosses val="autoZero"/>
        <c:auto val="1"/>
        <c:lblAlgn val="ctr"/>
        <c:lblOffset val="100"/>
        <c:noMultiLvlLbl val="1"/>
      </c:catAx>
      <c:valAx>
        <c:axId val="193067648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306611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16. Minulla on riittävästi aikaa selviytyä työtehtävistäni työaikana.</c:v>
                </c:pt>
                <c:pt idx="1">
                  <c:v>17. Voin keskittyä työhöni ilman liiallisia häiriöitä.</c:v>
                </c:pt>
                <c:pt idx="2">
                  <c:v>18. Muutokset työssäni eivät kuormita jaksamistani.</c:v>
                </c:pt>
                <c:pt idx="3">
                  <c:v>19. En koe työtäni henkisesti raskaaksi.</c:v>
                </c:pt>
              </c:strCache>
            </c:strRef>
          </c:cat>
          <c:val>
            <c:numRef>
              <c:f>T1!$B$2:$B$5</c:f>
              <c:numCache>
                <c:formatCode>General</c:formatCode>
                <c:ptCount val="4"/>
                <c:pt idx="0">
                  <c:v>2.629</c:v>
                </c:pt>
                <c:pt idx="1">
                  <c:v>2.919</c:v>
                </c:pt>
                <c:pt idx="2">
                  <c:v>2.9020000000000001</c:v>
                </c:pt>
                <c:pt idx="3">
                  <c:v>3.0649999999999999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16. Minulla on riittävästi aikaa selviytyä työtehtävistäni työaikana.</c:v>
                </c:pt>
                <c:pt idx="1">
                  <c:v>17. Voin keskittyä työhöni ilman liiallisia häiriöitä.</c:v>
                </c:pt>
                <c:pt idx="2">
                  <c:v>18. Muutokset työssäni eivät kuormita jaksamistani.</c:v>
                </c:pt>
                <c:pt idx="3">
                  <c:v>19. En koe työtäni henkisesti raskaaksi.</c:v>
                </c:pt>
              </c:strCache>
            </c:strRef>
          </c:cat>
          <c:val>
            <c:numRef>
              <c:f>T1!$C$2:$C$5</c:f>
              <c:numCache>
                <c:formatCode>General</c:formatCode>
                <c:ptCount val="4"/>
                <c:pt idx="0">
                  <c:v>2.863</c:v>
                </c:pt>
                <c:pt idx="1">
                  <c:v>3.0609999999999999</c:v>
                </c:pt>
                <c:pt idx="2">
                  <c:v>3.08</c:v>
                </c:pt>
                <c:pt idx="3">
                  <c:v>3.0190000000000001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16. Minulla on riittävästi aikaa selviytyä työtehtävistäni työaikana.</c:v>
                </c:pt>
                <c:pt idx="1">
                  <c:v>17. Voin keskittyä työhöni ilman liiallisia häiriöitä.</c:v>
                </c:pt>
                <c:pt idx="2">
                  <c:v>18. Muutokset työssäni eivät kuormita jaksamistani.</c:v>
                </c:pt>
                <c:pt idx="3">
                  <c:v>19. En koe työtäni henkisesti raskaaksi.</c:v>
                </c:pt>
              </c:strCache>
            </c:strRef>
          </c:cat>
          <c:val>
            <c:numRef>
              <c:f>T1!$D$2:$D$5</c:f>
              <c:numCache>
                <c:formatCode>General</c:formatCode>
                <c:ptCount val="4"/>
                <c:pt idx="0">
                  <c:v>2.96</c:v>
                </c:pt>
                <c:pt idx="1">
                  <c:v>3.1</c:v>
                </c:pt>
                <c:pt idx="2">
                  <c:v>3.1840000000000002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16. Minulla on riittävästi aikaa selviytyä työtehtävistäni työaikana.</c:v>
                </c:pt>
                <c:pt idx="1">
                  <c:v>17. Voin keskittyä työhöni ilman liiallisia häiriöitä.</c:v>
                </c:pt>
                <c:pt idx="2">
                  <c:v>18. Muutokset työssäni eivät kuormita jaksamistani.</c:v>
                </c:pt>
                <c:pt idx="3">
                  <c:v>19. En koe työtäni henkisesti raskaaksi.</c:v>
                </c:pt>
              </c:strCache>
            </c:strRef>
          </c:cat>
          <c:val>
            <c:numRef>
              <c:f>T1!$E$2:$E$5</c:f>
              <c:numCache>
                <c:formatCode>General</c:formatCode>
                <c:ptCount val="4"/>
                <c:pt idx="0">
                  <c:v>2.9569999999999999</c:v>
                </c:pt>
                <c:pt idx="1">
                  <c:v>3</c:v>
                </c:pt>
                <c:pt idx="2">
                  <c:v>3.0390000000000001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93330560"/>
        <c:axId val="193361024"/>
      </c:barChart>
      <c:catAx>
        <c:axId val="193330560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3361024"/>
        <c:crosses val="autoZero"/>
        <c:auto val="1"/>
        <c:lblAlgn val="ctr"/>
        <c:lblOffset val="100"/>
        <c:noMultiLvlLbl val="1"/>
      </c:catAx>
      <c:valAx>
        <c:axId val="193361024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333056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T1!$A$2:$A$3</c:f>
              <c:strCache>
                <c:ptCount val="2"/>
                <c:pt idx="0">
                  <c:v>20. Yksikössämme ei ole esiintynyt epäasiallista kohtelua tai työpaikkakiusaamista viimeisen vuoden aikana. (Epäasiallisella kohtelulla tarkoitetaan työyhteisön jäseneen kohdistettua eristämistä, työn mitätöintiä, uhkaamista, selän takana puhumista tai muuta painostamista.)</c:v>
                </c:pt>
                <c:pt idx="1">
                  <c:v>21. Pystyn pitämään työni ja muun elämäni tasapainossa.</c:v>
                </c:pt>
              </c:strCache>
            </c:strRef>
          </c:cat>
          <c:val>
            <c:numRef>
              <c:f>T1!$B$2:$B$3</c:f>
              <c:numCache>
                <c:formatCode>General</c:formatCode>
                <c:ptCount val="2"/>
                <c:pt idx="0">
                  <c:v>3.5609999999999999</c:v>
                </c:pt>
                <c:pt idx="1">
                  <c:v>3.45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T1!$A$2:$A$3</c:f>
              <c:strCache>
                <c:ptCount val="2"/>
                <c:pt idx="0">
                  <c:v>20. Yksikössämme ei ole esiintynyt epäasiallista kohtelua tai työpaikkakiusaamista viimeisen vuoden aikana. (Epäasiallisella kohtelulla tarkoitetaan työyhteisön jäseneen kohdistettua eristämistä, työn mitätöintiä, uhkaamista, selän takana puhumista tai muuta painostamista.)</c:v>
                </c:pt>
                <c:pt idx="1">
                  <c:v>21. Pystyn pitämään työni ja muun elämäni tasapainossa.</c:v>
                </c:pt>
              </c:strCache>
            </c:strRef>
          </c:cat>
          <c:val>
            <c:numRef>
              <c:f>T1!$C$2:$C$3</c:f>
              <c:numCache>
                <c:formatCode>General</c:formatCode>
                <c:ptCount val="2"/>
                <c:pt idx="0">
                  <c:v>3.6070000000000002</c:v>
                </c:pt>
                <c:pt idx="1">
                  <c:v>3.5840000000000001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T1!$A$2:$A$3</c:f>
              <c:strCache>
                <c:ptCount val="2"/>
                <c:pt idx="0">
                  <c:v>20. Yksikössämme ei ole esiintynyt epäasiallista kohtelua tai työpaikkakiusaamista viimeisen vuoden aikana. (Epäasiallisella kohtelulla tarkoitetaan työyhteisön jäseneen kohdistettua eristämistä, työn mitätöintiä, uhkaamista, selän takana puhumista tai muuta painostamista.)</c:v>
                </c:pt>
                <c:pt idx="1">
                  <c:v>21. Pystyn pitämään työni ja muun elämäni tasapainossa.</c:v>
                </c:pt>
              </c:strCache>
            </c:strRef>
          </c:cat>
          <c:val>
            <c:numRef>
              <c:f>T1!$D$2:$D$3</c:f>
              <c:numCache>
                <c:formatCode>General</c:formatCode>
                <c:ptCount val="2"/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T1!$A$2:$A$3</c:f>
              <c:strCache>
                <c:ptCount val="2"/>
                <c:pt idx="0">
                  <c:v>20. Yksikössämme ei ole esiintynyt epäasiallista kohtelua tai työpaikkakiusaamista viimeisen vuoden aikana. (Epäasiallisella kohtelulla tarkoitetaan työyhteisön jäseneen kohdistettua eristämistä, työn mitätöintiä, uhkaamista, selän takana puhumista tai muuta painostamista.)</c:v>
                </c:pt>
                <c:pt idx="1">
                  <c:v>21. Pystyn pitämään työni ja muun elämäni tasapainossa.</c:v>
                </c:pt>
              </c:strCache>
            </c:strRef>
          </c:cat>
          <c:val>
            <c:numRef>
              <c:f>T1!$E$2:$E$3</c:f>
              <c:numCache>
                <c:formatCode>General</c:formatCode>
                <c:ptCount val="2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93382272"/>
        <c:axId val="193383808"/>
      </c:barChart>
      <c:catAx>
        <c:axId val="19338227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3383808"/>
        <c:crosses val="autoZero"/>
        <c:auto val="1"/>
        <c:lblAlgn val="ctr"/>
        <c:lblOffset val="100"/>
        <c:noMultiLvlLbl val="1"/>
      </c:catAx>
      <c:valAx>
        <c:axId val="193383808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3382272"/>
        <c:crosses val="autoZero"/>
        <c:crossBetween val="between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/>
      <c:overlay val="0"/>
      <c:txPr>
        <a:bodyPr/>
        <a:lstStyle/>
        <a:p>
          <a:pPr algn="l">
            <a:defRPr sz="8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22. Esimieheni toimii tasapuolisesti ja oikeudenmukaisesti.</c:v>
                </c:pt>
                <c:pt idx="1">
                  <c:v>23. Saan riittävästi palautetta esimieheltäni.</c:v>
                </c:pt>
                <c:pt idx="2">
                  <c:v>24. Esimieheni rohkaisee tekemään aloitteita, ottamaan vastuuta sekä kehittämään työtäni.</c:v>
                </c:pt>
                <c:pt idx="3">
                  <c:v>25. Esimieheni osaa ottaa huomioon ihmisten erilaisuuden (esim. osaamiseen ja kokemukseen tai toimintakykyyn liittyvät tekijät).</c:v>
                </c:pt>
              </c:strCache>
            </c:strRef>
          </c:cat>
          <c:val>
            <c:numRef>
              <c:f>T1!$B$2:$B$5</c:f>
              <c:numCache>
                <c:formatCode>General</c:formatCode>
                <c:ptCount val="4"/>
                <c:pt idx="0">
                  <c:v>3.7829999999999999</c:v>
                </c:pt>
                <c:pt idx="1">
                  <c:v>3.3170000000000002</c:v>
                </c:pt>
                <c:pt idx="2">
                  <c:v>3.41</c:v>
                </c:pt>
                <c:pt idx="3">
                  <c:v>3.7269999999999999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22. Esimieheni toimii tasapuolisesti ja oikeudenmukaisesti.</c:v>
                </c:pt>
                <c:pt idx="1">
                  <c:v>23. Saan riittävästi palautetta esimieheltäni.</c:v>
                </c:pt>
                <c:pt idx="2">
                  <c:v>24. Esimieheni rohkaisee tekemään aloitteita, ottamaan vastuuta sekä kehittämään työtäni.</c:v>
                </c:pt>
                <c:pt idx="3">
                  <c:v>25. Esimieheni osaa ottaa huomioon ihmisten erilaisuuden (esim. osaamiseen ja kokemukseen tai toimintakykyyn liittyvät tekijät).</c:v>
                </c:pt>
              </c:strCache>
            </c:strRef>
          </c:cat>
          <c:val>
            <c:numRef>
              <c:f>T1!$C$2:$C$5</c:f>
              <c:numCache>
                <c:formatCode>General</c:formatCode>
                <c:ptCount val="4"/>
                <c:pt idx="0">
                  <c:v>3.8849999999999998</c:v>
                </c:pt>
                <c:pt idx="1">
                  <c:v>3.4420000000000002</c:v>
                </c:pt>
                <c:pt idx="2">
                  <c:v>3.6850000000000001</c:v>
                </c:pt>
                <c:pt idx="3">
                  <c:v>3.74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22. Esimieheni toimii tasapuolisesti ja oikeudenmukaisesti.</c:v>
                </c:pt>
                <c:pt idx="1">
                  <c:v>23. Saan riittävästi palautetta esimieheltäni.</c:v>
                </c:pt>
                <c:pt idx="2">
                  <c:v>24. Esimieheni rohkaisee tekemään aloitteita, ottamaan vastuuta sekä kehittämään työtäni.</c:v>
                </c:pt>
                <c:pt idx="3">
                  <c:v>25. Esimieheni osaa ottaa huomioon ihmisten erilaisuuden (esim. osaamiseen ja kokemukseen tai toimintakykyyn liittyvät tekijät).</c:v>
                </c:pt>
              </c:strCache>
            </c:strRef>
          </c:cat>
          <c:val>
            <c:numRef>
              <c:f>T1!$D$2:$D$5</c:f>
              <c:numCache>
                <c:formatCode>General</c:formatCode>
                <c:ptCount val="4"/>
                <c:pt idx="0">
                  <c:v>3.66</c:v>
                </c:pt>
                <c:pt idx="1">
                  <c:v>3.1059999999999999</c:v>
                </c:pt>
                <c:pt idx="2">
                  <c:v>3.4790000000000001</c:v>
                </c:pt>
                <c:pt idx="3">
                  <c:v>3.63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22. Esimieheni toimii tasapuolisesti ja oikeudenmukaisesti.</c:v>
                </c:pt>
                <c:pt idx="1">
                  <c:v>23. Saan riittävästi palautetta esimieheltäni.</c:v>
                </c:pt>
                <c:pt idx="2">
                  <c:v>24. Esimieheni rohkaisee tekemään aloitteita, ottamaan vastuuta sekä kehittämään työtäni.</c:v>
                </c:pt>
                <c:pt idx="3">
                  <c:v>25. Esimieheni osaa ottaa huomioon ihmisten erilaisuuden (esim. osaamiseen ja kokemukseen tai toimintakykyyn liittyvät tekijät).</c:v>
                </c:pt>
              </c:strCache>
            </c:strRef>
          </c:cat>
          <c:val>
            <c:numRef>
              <c:f>T1!$E$2:$E$5</c:f>
              <c:numCache>
                <c:formatCode>General</c:formatCode>
                <c:ptCount val="4"/>
                <c:pt idx="0">
                  <c:v>3.6579999999999999</c:v>
                </c:pt>
                <c:pt idx="1">
                  <c:v>3.177</c:v>
                </c:pt>
                <c:pt idx="2">
                  <c:v>3.5510000000000002</c:v>
                </c:pt>
                <c:pt idx="3">
                  <c:v>3.5710000000000002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93618304"/>
        <c:axId val="193619840"/>
      </c:barChart>
      <c:catAx>
        <c:axId val="193618304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3619840"/>
        <c:crosses val="autoZero"/>
        <c:auto val="1"/>
        <c:lblAlgn val="ctr"/>
        <c:lblOffset val="100"/>
        <c:noMultiLvlLbl val="1"/>
      </c:catAx>
      <c:valAx>
        <c:axId val="193619840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361830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26. Esimieheni luottaa minuun.</c:v>
                </c:pt>
                <c:pt idx="1">
                  <c:v>27. Esimieheni varmistaa, että työni tavoitteet ovat selkeät.</c:v>
                </c:pt>
                <c:pt idx="2">
                  <c:v>28. Esimieheni käy kahdenkeskisen kehitys-/tavoitekeskustelun kanssani ainakin kerran vuodessa.</c:v>
                </c:pt>
                <c:pt idx="3">
                  <c:v>29. Koen kanssani käydyt kehitys-/tavoitekeskustelut hyödyllisiksi.</c:v>
                </c:pt>
              </c:strCache>
            </c:strRef>
          </c:cat>
          <c:val>
            <c:numRef>
              <c:f>T1!$B$2:$B$5</c:f>
              <c:numCache>
                <c:formatCode>General</c:formatCode>
                <c:ptCount val="4"/>
                <c:pt idx="0">
                  <c:v>4.0679999999999996</c:v>
                </c:pt>
                <c:pt idx="1">
                  <c:v>3</c:v>
                </c:pt>
                <c:pt idx="2">
                  <c:v>4.2880000000000003</c:v>
                </c:pt>
                <c:pt idx="3">
                  <c:v>3.1579999999999999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26. Esimieheni luottaa minuun.</c:v>
                </c:pt>
                <c:pt idx="1">
                  <c:v>27. Esimieheni varmistaa, että työni tavoitteet ovat selkeät.</c:v>
                </c:pt>
                <c:pt idx="2">
                  <c:v>28. Esimieheni käy kahdenkeskisen kehitys-/tavoitekeskustelun kanssani ainakin kerran vuodessa.</c:v>
                </c:pt>
                <c:pt idx="3">
                  <c:v>29. Koen kanssani käydyt kehitys-/tavoitekeskustelut hyödyllisiksi.</c:v>
                </c:pt>
              </c:strCache>
            </c:strRef>
          </c:cat>
          <c:val>
            <c:numRef>
              <c:f>T1!$C$2:$C$5</c:f>
              <c:numCache>
                <c:formatCode>General</c:formatCode>
                <c:ptCount val="4"/>
                <c:pt idx="0">
                  <c:v>4.1719999999999997</c:v>
                </c:pt>
                <c:pt idx="1">
                  <c:v>3.2509999999999999</c:v>
                </c:pt>
                <c:pt idx="2">
                  <c:v>4.1100000000000003</c:v>
                </c:pt>
                <c:pt idx="3">
                  <c:v>3.3159999999999998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26. Esimieheni luottaa minuun.</c:v>
                </c:pt>
                <c:pt idx="1">
                  <c:v>27. Esimieheni varmistaa, että työni tavoitteet ovat selkeät.</c:v>
                </c:pt>
                <c:pt idx="2">
                  <c:v>28. Esimieheni käy kahdenkeskisen kehitys-/tavoitekeskustelun kanssani ainakin kerran vuodessa.</c:v>
                </c:pt>
                <c:pt idx="3">
                  <c:v>29. Koen kanssani käydyt kehitys-/tavoitekeskustelut hyödyllisiksi.</c:v>
                </c:pt>
              </c:strCache>
            </c:strRef>
          </c:cat>
          <c:val>
            <c:numRef>
              <c:f>T1!$D$2:$D$5</c:f>
              <c:numCache>
                <c:formatCode>General</c:formatCode>
                <c:ptCount val="4"/>
                <c:pt idx="0">
                  <c:v>4.0220000000000002</c:v>
                </c:pt>
                <c:pt idx="1">
                  <c:v>3.1909999999999998</c:v>
                </c:pt>
                <c:pt idx="2">
                  <c:v>3.7109999999999999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26. Esimieheni luottaa minuun.</c:v>
                </c:pt>
                <c:pt idx="1">
                  <c:v>27. Esimieheni varmistaa, että työni tavoitteet ovat selkeät.</c:v>
                </c:pt>
                <c:pt idx="2">
                  <c:v>28. Esimieheni käy kahdenkeskisen kehitys-/tavoitekeskustelun kanssani ainakin kerran vuodessa.</c:v>
                </c:pt>
                <c:pt idx="3">
                  <c:v>29. Koen kanssani käydyt kehitys-/tavoitekeskustelut hyödyllisiksi.</c:v>
                </c:pt>
              </c:strCache>
            </c:strRef>
          </c:cat>
          <c:val>
            <c:numRef>
              <c:f>T1!$E$2:$E$5</c:f>
              <c:numCache>
                <c:formatCode>General</c:formatCode>
                <c:ptCount val="4"/>
                <c:pt idx="0">
                  <c:v>3.8849999999999998</c:v>
                </c:pt>
                <c:pt idx="1">
                  <c:v>3.3180000000000001</c:v>
                </c:pt>
                <c:pt idx="2">
                  <c:v>3.577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93657472"/>
        <c:axId val="193671552"/>
      </c:barChart>
      <c:catAx>
        <c:axId val="19365747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3671552"/>
        <c:crosses val="autoZero"/>
        <c:auto val="1"/>
        <c:lblAlgn val="ctr"/>
        <c:lblOffset val="100"/>
        <c:noMultiLvlLbl val="1"/>
      </c:catAx>
      <c:valAx>
        <c:axId val="193671552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365747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T1!$A$2:$A$2</c:f>
              <c:strCache>
                <c:ptCount val="1"/>
                <c:pt idx="0">
                  <c:v>30. Esimieheni kiinnittää huomiota työni kuormittavuuteen ja jaksamiseeni.</c:v>
                </c:pt>
              </c:strCache>
            </c:strRef>
          </c:cat>
          <c:val>
            <c:numRef>
              <c:f>T1!$B$2:$B$2</c:f>
              <c:numCache>
                <c:formatCode>General</c:formatCode>
                <c:ptCount val="1"/>
                <c:pt idx="0">
                  <c:v>3.1360000000000001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T1!$A$2:$A$2</c:f>
              <c:strCache>
                <c:ptCount val="1"/>
                <c:pt idx="0">
                  <c:v>30. Esimieheni kiinnittää huomiota työni kuormittavuuteen ja jaksamiseeni.</c:v>
                </c:pt>
              </c:strCache>
            </c:strRef>
          </c:cat>
          <c:val>
            <c:numRef>
              <c:f>T1!$C$2:$C$2</c:f>
              <c:numCache>
                <c:formatCode>General</c:formatCode>
                <c:ptCount val="1"/>
                <c:pt idx="0">
                  <c:v>3.2879999999999998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T1!$A$2:$A$2</c:f>
              <c:strCache>
                <c:ptCount val="1"/>
                <c:pt idx="0">
                  <c:v>30. Esimieheni kiinnittää huomiota työni kuormittavuuteen ja jaksamiseeni.</c:v>
                </c:pt>
              </c:strCache>
            </c:strRef>
          </c:cat>
          <c:val>
            <c:numRef>
              <c:f>T1!$D$2:$D$2</c:f>
              <c:numCache>
                <c:formatCode>General</c:formatCode>
                <c:ptCount val="1"/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T1!$A$2:$A$2</c:f>
              <c:strCache>
                <c:ptCount val="1"/>
                <c:pt idx="0">
                  <c:v>30. Esimieheni kiinnittää huomiota työni kuormittavuuteen ja jaksamiseeni.</c:v>
                </c:pt>
              </c:strCache>
            </c:strRef>
          </c:cat>
          <c:val>
            <c:numRef>
              <c:f>T1!$E$2:$E$2</c:f>
              <c:numCache>
                <c:formatCode>General</c:formatCode>
                <c:ptCount val="1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93791104"/>
        <c:axId val="193792640"/>
      </c:barChart>
      <c:catAx>
        <c:axId val="193791104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3792640"/>
        <c:crosses val="autoZero"/>
        <c:auto val="1"/>
        <c:lblAlgn val="ctr"/>
        <c:lblOffset val="100"/>
        <c:noMultiLvlLbl val="1"/>
      </c:catAx>
      <c:valAx>
        <c:axId val="193792640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3791104"/>
        <c:crosses val="autoZero"/>
        <c:crossBetween val="between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31. Yliopiston johto toimii avoimesti päätöksenteossa ja sen valmistelussa.</c:v>
                </c:pt>
                <c:pt idx="1">
                  <c:v>32. Yliopistomme strategia on selkeä ja ymmärrettävä.</c:v>
                </c:pt>
                <c:pt idx="2">
                  <c:v>33. Yliopistotason strategian toteutumista arvioidaan säännöllisesti.</c:v>
                </c:pt>
                <c:pt idx="3">
                  <c:v>34. Henkilöstö voi vaikuttaa yliopiston päätöksentekoon olemassa olevia vaikutuskanavia pitkin.</c:v>
                </c:pt>
              </c:strCache>
            </c:strRef>
          </c:cat>
          <c:val>
            <c:numRef>
              <c:f>T1!$B$2:$B$5</c:f>
              <c:numCache>
                <c:formatCode>General</c:formatCode>
                <c:ptCount val="4"/>
                <c:pt idx="0">
                  <c:v>1.962</c:v>
                </c:pt>
                <c:pt idx="1">
                  <c:v>2.4119999999999999</c:v>
                </c:pt>
                <c:pt idx="2">
                  <c:v>2.6669999999999998</c:v>
                </c:pt>
                <c:pt idx="3">
                  <c:v>1.7649999999999999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31. Yliopiston johto toimii avoimesti päätöksenteossa ja sen valmistelussa.</c:v>
                </c:pt>
                <c:pt idx="1">
                  <c:v>32. Yliopistomme strategia on selkeä ja ymmärrettävä.</c:v>
                </c:pt>
                <c:pt idx="2">
                  <c:v>33. Yliopistotason strategian toteutumista arvioidaan säännöllisesti.</c:v>
                </c:pt>
                <c:pt idx="3">
                  <c:v>34. Henkilöstö voi vaikuttaa yliopiston päätöksentekoon olemassa olevia vaikutuskanavia pitkin.</c:v>
                </c:pt>
              </c:strCache>
            </c:strRef>
          </c:cat>
          <c:val>
            <c:numRef>
              <c:f>T1!$C$2:$C$5</c:f>
              <c:numCache>
                <c:formatCode>General</c:formatCode>
                <c:ptCount val="4"/>
                <c:pt idx="0">
                  <c:v>2.2309999999999999</c:v>
                </c:pt>
                <c:pt idx="1">
                  <c:v>2.5339999999999998</c:v>
                </c:pt>
                <c:pt idx="2">
                  <c:v>2.68</c:v>
                </c:pt>
                <c:pt idx="3">
                  <c:v>2.0190000000000001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31. Yliopiston johto toimii avoimesti päätöksenteossa ja sen valmistelussa.</c:v>
                </c:pt>
                <c:pt idx="1">
                  <c:v>32. Yliopistomme strategia on selkeä ja ymmärrettävä.</c:v>
                </c:pt>
                <c:pt idx="2">
                  <c:v>33. Yliopistotason strategian toteutumista arvioidaan säännöllisesti.</c:v>
                </c:pt>
                <c:pt idx="3">
                  <c:v>34. Henkilöstö voi vaikuttaa yliopiston päätöksentekoon olemassa olevia vaikutuskanavia pitkin.</c:v>
                </c:pt>
              </c:strCache>
            </c:strRef>
          </c:cat>
          <c:val>
            <c:numRef>
              <c:f>T1!$D$2:$D$5</c:f>
              <c:numCache>
                <c:formatCode>General</c:formatCode>
                <c:ptCount val="4"/>
                <c:pt idx="0">
                  <c:v>2.4049999999999998</c:v>
                </c:pt>
                <c:pt idx="1">
                  <c:v>2.7690000000000001</c:v>
                </c:pt>
                <c:pt idx="3">
                  <c:v>2.1629999999999998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T1!$A$2:$A$5</c:f>
              <c:strCache>
                <c:ptCount val="4"/>
                <c:pt idx="0">
                  <c:v>31. Yliopiston johto toimii avoimesti päätöksenteossa ja sen valmistelussa.</c:v>
                </c:pt>
                <c:pt idx="1">
                  <c:v>32. Yliopistomme strategia on selkeä ja ymmärrettävä.</c:v>
                </c:pt>
                <c:pt idx="2">
                  <c:v>33. Yliopistotason strategian toteutumista arvioidaan säännöllisesti.</c:v>
                </c:pt>
                <c:pt idx="3">
                  <c:v>34. Henkilöstö voi vaikuttaa yliopiston päätöksentekoon olemassa olevia vaikutuskanavia pitkin.</c:v>
                </c:pt>
              </c:strCache>
            </c:strRef>
          </c:cat>
          <c:val>
            <c:numRef>
              <c:f>T1!$E$2:$E$5</c:f>
              <c:numCache>
                <c:formatCode>General</c:formatCode>
                <c:ptCount val="4"/>
                <c:pt idx="0">
                  <c:v>2.2599999999999998</c:v>
                </c:pt>
                <c:pt idx="1">
                  <c:v>2.665</c:v>
                </c:pt>
                <c:pt idx="3">
                  <c:v>2.06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93830272"/>
        <c:axId val="193135744"/>
      </c:barChart>
      <c:catAx>
        <c:axId val="19383027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3135744"/>
        <c:crosses val="autoZero"/>
        <c:auto val="1"/>
        <c:lblAlgn val="ctr"/>
        <c:lblOffset val="100"/>
        <c:noMultiLvlLbl val="1"/>
      </c:catAx>
      <c:valAx>
        <c:axId val="193135744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383027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12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T1!$A$2:$A$2</c:f>
              <c:strCache>
                <c:ptCount val="1"/>
                <c:pt idx="0">
                  <c:v>35. Yliopistomme on vetovoimainen työpaikka.</c:v>
                </c:pt>
              </c:strCache>
            </c:strRef>
          </c:cat>
          <c:val>
            <c:numRef>
              <c:f>T1!$B$2:$B$2</c:f>
              <c:numCache>
                <c:formatCode>General</c:formatCode>
                <c:ptCount val="1"/>
                <c:pt idx="0">
                  <c:v>2.472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12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T1!$A$2:$A$2</c:f>
              <c:strCache>
                <c:ptCount val="1"/>
                <c:pt idx="0">
                  <c:v>35. Yliopistomme on vetovoimainen työpaikka.</c:v>
                </c:pt>
              </c:strCache>
            </c:strRef>
          </c:cat>
          <c:val>
            <c:numRef>
              <c:f>T1!$C$2:$C$2</c:f>
              <c:numCache>
                <c:formatCode>General</c:formatCode>
                <c:ptCount val="1"/>
                <c:pt idx="0">
                  <c:v>2.7029999999999998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12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T1!$A$2:$A$2</c:f>
              <c:strCache>
                <c:ptCount val="1"/>
                <c:pt idx="0">
                  <c:v>35. Yliopistomme on vetovoimainen työpaikka.</c:v>
                </c:pt>
              </c:strCache>
            </c:strRef>
          </c:cat>
          <c:val>
            <c:numRef>
              <c:f>T1!$D$2:$D$2</c:f>
              <c:numCache>
                <c:formatCode>General</c:formatCode>
                <c:ptCount val="1"/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12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T1!$A$2:$A$2</c:f>
              <c:strCache>
                <c:ptCount val="1"/>
                <c:pt idx="0">
                  <c:v>35. Yliopistomme on vetovoimainen työpaikka.</c:v>
                </c:pt>
              </c:strCache>
            </c:strRef>
          </c:cat>
          <c:val>
            <c:numRef>
              <c:f>T1!$E$2:$E$2</c:f>
              <c:numCache>
                <c:formatCode>General</c:formatCode>
                <c:ptCount val="1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93189760"/>
        <c:axId val="193191296"/>
      </c:barChart>
      <c:catAx>
        <c:axId val="193189760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12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3191296"/>
        <c:crosses val="autoZero"/>
        <c:auto val="1"/>
        <c:lblAlgn val="ctr"/>
        <c:lblOffset val="100"/>
        <c:noMultiLvlLbl val="1"/>
      </c:catAx>
      <c:valAx>
        <c:axId val="193191296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2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3189760"/>
        <c:crosses val="autoZero"/>
        <c:crossBetween val="between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/>
      <c:overlay val="0"/>
      <c:txPr>
        <a:bodyPr/>
        <a:lstStyle/>
        <a:p>
          <a:pPr algn="l">
            <a:defRPr sz="12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2.643, Hajonta: 1.119)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0.18</c:v>
                </c:pt>
                <c:pt idx="1">
                  <c:v>0.21</c:v>
                </c:pt>
                <c:pt idx="2">
                  <c:v>0.31</c:v>
                </c:pt>
                <c:pt idx="3">
                  <c:v>0.18</c:v>
                </c:pt>
                <c:pt idx="4">
                  <c:v>0.03</c:v>
                </c:pt>
                <c:pt idx="5">
                  <c:v>0.1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2.851, Hajonta: 1.192)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0.15</c:v>
                </c:pt>
                <c:pt idx="1">
                  <c:v>0.23</c:v>
                </c:pt>
                <c:pt idx="2">
                  <c:v>0.25</c:v>
                </c:pt>
                <c:pt idx="3">
                  <c:v>0.23</c:v>
                </c:pt>
                <c:pt idx="4">
                  <c:v>7.0000000000000007E-2</c:v>
                </c:pt>
                <c:pt idx="5">
                  <c:v>0.08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2.825, Hajonta: 1.196) (Vastauksia: 49)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0.14000000000000001</c:v>
                </c:pt>
                <c:pt idx="1">
                  <c:v>0.16</c:v>
                </c:pt>
                <c:pt idx="2">
                  <c:v>0.27</c:v>
                </c:pt>
                <c:pt idx="3">
                  <c:v>0.18</c:v>
                </c:pt>
                <c:pt idx="4">
                  <c:v>0.06</c:v>
                </c:pt>
                <c:pt idx="5">
                  <c:v>0.18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2.594, Hajonta: 1.151) (Vastauksia: 208)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0.17</c:v>
                </c:pt>
                <c:pt idx="1">
                  <c:v>0.19</c:v>
                </c:pt>
                <c:pt idx="2">
                  <c:v>0.24</c:v>
                </c:pt>
                <c:pt idx="3">
                  <c:v>0.14000000000000001</c:v>
                </c:pt>
                <c:pt idx="4">
                  <c:v>0.03</c:v>
                </c:pt>
                <c:pt idx="5">
                  <c:v>0.23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6922624"/>
        <c:axId val="176924160"/>
      </c:barChart>
      <c:catAx>
        <c:axId val="176922624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6924160"/>
        <c:crosses val="autoZero"/>
        <c:auto val="1"/>
        <c:lblAlgn val="ctr"/>
        <c:lblOffset val="100"/>
        <c:noMultiLvlLbl val="1"/>
      </c:catAx>
      <c:valAx>
        <c:axId val="176924160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6922624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T1!$A$2:$A$4</c:f>
              <c:strCache>
                <c:ptCount val="3"/>
                <c:pt idx="0">
                  <c:v>36. Yliopiston strategia ohjaa yksikkömme toimintaa ja perustehtävää.</c:v>
                </c:pt>
                <c:pt idx="1">
                  <c:v>37. Yksikkömme tavoitteiden toteutumista arvioidaan yhdessä säännöllisesti.</c:v>
                </c:pt>
                <c:pt idx="2">
                  <c:v>38. Yksikkömme on vetovoimainen asiantuntijayhteisö.</c:v>
                </c:pt>
              </c:strCache>
            </c:strRef>
          </c:cat>
          <c:val>
            <c:numRef>
              <c:f>T1!$B$2:$B$4</c:f>
              <c:numCache>
                <c:formatCode>General</c:formatCode>
                <c:ptCount val="3"/>
                <c:pt idx="0">
                  <c:v>3.2440000000000002</c:v>
                </c:pt>
                <c:pt idx="1">
                  <c:v>2.7330000000000001</c:v>
                </c:pt>
                <c:pt idx="2">
                  <c:v>3.2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T1!$A$2:$A$4</c:f>
              <c:strCache>
                <c:ptCount val="3"/>
                <c:pt idx="0">
                  <c:v>36. Yliopiston strategia ohjaa yksikkömme toimintaa ja perustehtävää.</c:v>
                </c:pt>
                <c:pt idx="1">
                  <c:v>37. Yksikkömme tavoitteiden toteutumista arvioidaan yhdessä säännöllisesti.</c:v>
                </c:pt>
                <c:pt idx="2">
                  <c:v>38. Yksikkömme on vetovoimainen asiantuntijayhteisö.</c:v>
                </c:pt>
              </c:strCache>
            </c:strRef>
          </c:cat>
          <c:val>
            <c:numRef>
              <c:f>T1!$C$2:$C$4</c:f>
              <c:numCache>
                <c:formatCode>General</c:formatCode>
                <c:ptCount val="3"/>
                <c:pt idx="0">
                  <c:v>3.2130000000000001</c:v>
                </c:pt>
                <c:pt idx="1">
                  <c:v>3.1179999999999999</c:v>
                </c:pt>
                <c:pt idx="2">
                  <c:v>3.3220000000000001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T1!$A$2:$A$4</c:f>
              <c:strCache>
                <c:ptCount val="3"/>
                <c:pt idx="0">
                  <c:v>36. Yliopiston strategia ohjaa yksikkömme toimintaa ja perustehtävää.</c:v>
                </c:pt>
                <c:pt idx="1">
                  <c:v>37. Yksikkömme tavoitteiden toteutumista arvioidaan yhdessä säännöllisesti.</c:v>
                </c:pt>
                <c:pt idx="2">
                  <c:v>38. Yksikkömme on vetovoimainen asiantuntijayhteisö.</c:v>
                </c:pt>
              </c:strCache>
            </c:strRef>
          </c:cat>
          <c:val>
            <c:numRef>
              <c:f>T1!$D$2:$D$4</c:f>
              <c:numCache>
                <c:formatCode>General</c:formatCode>
                <c:ptCount val="3"/>
                <c:pt idx="0">
                  <c:v>2.7839999999999998</c:v>
                </c:pt>
                <c:pt idx="2">
                  <c:v>3.2770000000000001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T1!$A$2:$A$4</c:f>
              <c:strCache>
                <c:ptCount val="3"/>
                <c:pt idx="0">
                  <c:v>36. Yliopiston strategia ohjaa yksikkömme toimintaa ja perustehtävää.</c:v>
                </c:pt>
                <c:pt idx="1">
                  <c:v>37. Yksikkömme tavoitteiden toteutumista arvioidaan yhdessä säännöllisesti.</c:v>
                </c:pt>
                <c:pt idx="2">
                  <c:v>38. Yksikkömme on vetovoimainen asiantuntijayhteisö.</c:v>
                </c:pt>
              </c:strCache>
            </c:strRef>
          </c:cat>
          <c:val>
            <c:numRef>
              <c:f>T1!$E$2:$E$4</c:f>
              <c:numCache>
                <c:formatCode>General</c:formatCode>
                <c:ptCount val="3"/>
                <c:pt idx="0">
                  <c:v>2.9540000000000002</c:v>
                </c:pt>
                <c:pt idx="2">
                  <c:v>3.2320000000000002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93712512"/>
        <c:axId val="193714048"/>
      </c:barChart>
      <c:catAx>
        <c:axId val="19371251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3714048"/>
        <c:crosses val="autoZero"/>
        <c:auto val="1"/>
        <c:lblAlgn val="ctr"/>
        <c:lblOffset val="100"/>
        <c:noMultiLvlLbl val="1"/>
      </c:catAx>
      <c:valAx>
        <c:axId val="193714048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371251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T1!$A$2:$A$8</c:f>
              <c:strCache>
                <c:ptCount val="7"/>
                <c:pt idx="0">
                  <c:v>Yhteisöllisyys yksikössämme</c:v>
                </c:pt>
                <c:pt idx="1">
                  <c:v>Oman työn sisältö ja osaaminen</c:v>
                </c:pt>
                <c:pt idx="2">
                  <c:v>Työolot</c:v>
                </c:pt>
                <c:pt idx="3">
                  <c:v>Lähiesimiestyö</c:v>
                </c:pt>
                <c:pt idx="4">
                  <c:v>Strateginen johtaminen,  Yliopistotaso (rehtoraatti, dekanaatti, hallinnon johto)</c:v>
                </c:pt>
                <c:pt idx="5">
                  <c:v>Strateginen johtaminen, t iedekunta / laitos / yksikkö</c:v>
                </c:pt>
                <c:pt idx="6">
                  <c:v>KESKIARVOT</c:v>
                </c:pt>
              </c:strCache>
            </c:strRef>
          </c:cat>
          <c:val>
            <c:numRef>
              <c:f>T1!$B$2:$B$8</c:f>
              <c:numCache>
                <c:formatCode>General</c:formatCode>
                <c:ptCount val="7"/>
                <c:pt idx="0">
                  <c:v>3.101</c:v>
                </c:pt>
                <c:pt idx="1">
                  <c:v>3.6669999999999998</c:v>
                </c:pt>
                <c:pt idx="2">
                  <c:v>3.0880000000000001</c:v>
                </c:pt>
                <c:pt idx="3">
                  <c:v>3.5430000000000001</c:v>
                </c:pt>
                <c:pt idx="4">
                  <c:v>2.2549999999999999</c:v>
                </c:pt>
                <c:pt idx="5">
                  <c:v>3.0590000000000002</c:v>
                </c:pt>
                <c:pt idx="6">
                  <c:v>3.1190000000000002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T1!$A$2:$A$8</c:f>
              <c:strCache>
                <c:ptCount val="7"/>
                <c:pt idx="0">
                  <c:v>Yhteisöllisyys yksikössämme</c:v>
                </c:pt>
                <c:pt idx="1">
                  <c:v>Oman työn sisältö ja osaaminen</c:v>
                </c:pt>
                <c:pt idx="2">
                  <c:v>Työolot</c:v>
                </c:pt>
                <c:pt idx="3">
                  <c:v>Lähiesimiestyö</c:v>
                </c:pt>
                <c:pt idx="4">
                  <c:v>Strateginen johtaminen,  Yliopistotaso (rehtoraatti, dekanaatti, hallinnon johto)</c:v>
                </c:pt>
                <c:pt idx="5">
                  <c:v>Strateginen johtaminen, t iedekunta / laitos / yksikkö</c:v>
                </c:pt>
                <c:pt idx="6">
                  <c:v>KESKIARVOT</c:v>
                </c:pt>
              </c:strCache>
            </c:strRef>
          </c:cat>
          <c:val>
            <c:numRef>
              <c:f>T1!$C$2:$C$8</c:f>
              <c:numCache>
                <c:formatCode>General</c:formatCode>
                <c:ptCount val="7"/>
                <c:pt idx="0">
                  <c:v>3.2749999999999999</c:v>
                </c:pt>
                <c:pt idx="1">
                  <c:v>3.7330000000000001</c:v>
                </c:pt>
                <c:pt idx="2">
                  <c:v>3.202</c:v>
                </c:pt>
                <c:pt idx="3">
                  <c:v>3.6539999999999999</c:v>
                </c:pt>
                <c:pt idx="4">
                  <c:v>2.4340000000000002</c:v>
                </c:pt>
                <c:pt idx="5">
                  <c:v>3.2170000000000001</c:v>
                </c:pt>
                <c:pt idx="6">
                  <c:v>3.2530000000000001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T1!$A$2:$A$8</c:f>
              <c:strCache>
                <c:ptCount val="7"/>
                <c:pt idx="0">
                  <c:v>Yhteisöllisyys yksikössämme</c:v>
                </c:pt>
                <c:pt idx="1">
                  <c:v>Oman työn sisältö ja osaaminen</c:v>
                </c:pt>
                <c:pt idx="2">
                  <c:v>Työolot</c:v>
                </c:pt>
                <c:pt idx="3">
                  <c:v>Lähiesimiestyö</c:v>
                </c:pt>
                <c:pt idx="4">
                  <c:v>Strateginen johtaminen,  Yliopistotaso (rehtoraatti, dekanaatti, hallinnon johto)</c:v>
                </c:pt>
                <c:pt idx="5">
                  <c:v>Strateginen johtaminen, t iedekunta / laitos / yksikkö</c:v>
                </c:pt>
                <c:pt idx="6">
                  <c:v>KESKIARVOT</c:v>
                </c:pt>
              </c:strCache>
            </c:strRef>
          </c:cat>
          <c:val>
            <c:numRef>
              <c:f>T1!$D$2:$D$8</c:f>
              <c:numCache>
                <c:formatCode>General</c:formatCode>
                <c:ptCount val="7"/>
                <c:pt idx="0">
                  <c:v>3.1680000000000001</c:v>
                </c:pt>
                <c:pt idx="1">
                  <c:v>3.5569999999999999</c:v>
                </c:pt>
                <c:pt idx="2">
                  <c:v>3.081</c:v>
                </c:pt>
                <c:pt idx="3">
                  <c:v>3.5430000000000001</c:v>
                </c:pt>
                <c:pt idx="4">
                  <c:v>2.4460000000000002</c:v>
                </c:pt>
                <c:pt idx="5">
                  <c:v>3.03</c:v>
                </c:pt>
                <c:pt idx="6">
                  <c:v>3.1379999999999999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T1!$A$2:$A$8</c:f>
              <c:strCache>
                <c:ptCount val="7"/>
                <c:pt idx="0">
                  <c:v>Yhteisöllisyys yksikössämme</c:v>
                </c:pt>
                <c:pt idx="1">
                  <c:v>Oman työn sisältö ja osaaminen</c:v>
                </c:pt>
                <c:pt idx="2">
                  <c:v>Työolot</c:v>
                </c:pt>
                <c:pt idx="3">
                  <c:v>Lähiesimiestyö</c:v>
                </c:pt>
                <c:pt idx="4">
                  <c:v>Strateginen johtaminen,  Yliopistotaso (rehtoraatti, dekanaatti, hallinnon johto)</c:v>
                </c:pt>
                <c:pt idx="5">
                  <c:v>Strateginen johtaminen, t iedekunta / laitos / yksikkö</c:v>
                </c:pt>
                <c:pt idx="6">
                  <c:v>KESKIARVOT</c:v>
                </c:pt>
              </c:strCache>
            </c:strRef>
          </c:cat>
          <c:val>
            <c:numRef>
              <c:f>T1!$E$2:$E$8</c:f>
              <c:numCache>
                <c:formatCode>General</c:formatCode>
                <c:ptCount val="7"/>
                <c:pt idx="0">
                  <c:v>3.1389999999999998</c:v>
                </c:pt>
                <c:pt idx="1">
                  <c:v>3.4780000000000002</c:v>
                </c:pt>
                <c:pt idx="2">
                  <c:v>2.9990000000000001</c:v>
                </c:pt>
                <c:pt idx="3">
                  <c:v>3.5339999999999998</c:v>
                </c:pt>
                <c:pt idx="4">
                  <c:v>2.3279999999999998</c:v>
                </c:pt>
                <c:pt idx="5">
                  <c:v>3.093</c:v>
                </c:pt>
                <c:pt idx="6">
                  <c:v>3.0950000000000002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94017920"/>
        <c:axId val="194032000"/>
      </c:barChart>
      <c:catAx>
        <c:axId val="19401792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2700000"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4032000"/>
        <c:crosses val="autoZero"/>
        <c:auto val="1"/>
        <c:lblAlgn val="ctr"/>
        <c:lblOffset val="100"/>
        <c:noMultiLvlLbl val="1"/>
      </c:catAx>
      <c:valAx>
        <c:axId val="194032000"/>
        <c:scaling>
          <c:orientation val="minMax"/>
          <c:max val="5"/>
          <c:min val="1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401792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8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5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T1!$A$2:$A$8</c:f>
              <c:strCache>
                <c:ptCount val="7"/>
                <c:pt idx="0">
                  <c:v>Oman työn sisältö ja osaaminen</c:v>
                </c:pt>
                <c:pt idx="1">
                  <c:v>Lähiesimiestyö</c:v>
                </c:pt>
                <c:pt idx="2">
                  <c:v>Yhteisöllisyys yksikössämme</c:v>
                </c:pt>
                <c:pt idx="3">
                  <c:v>Työolot</c:v>
                </c:pt>
                <c:pt idx="4">
                  <c:v>Strateginen johtaminen, t iedekunta / laitos / yksikkö</c:v>
                </c:pt>
                <c:pt idx="5">
                  <c:v>Strateginen johtaminen,  Yliopistotaso (rehtoraatti, dekanaatti, hallinnon johto)</c:v>
                </c:pt>
                <c:pt idx="6">
                  <c:v>KESKIARVOT</c:v>
                </c:pt>
              </c:strCache>
            </c:strRef>
          </c:cat>
          <c:val>
            <c:numRef>
              <c:f>T1!$B$2:$B$8</c:f>
              <c:numCache>
                <c:formatCode>General</c:formatCode>
                <c:ptCount val="7"/>
                <c:pt idx="0">
                  <c:v>3.6669999999999998</c:v>
                </c:pt>
                <c:pt idx="1">
                  <c:v>3.5430000000000001</c:v>
                </c:pt>
                <c:pt idx="2">
                  <c:v>3.101</c:v>
                </c:pt>
                <c:pt idx="3">
                  <c:v>3.0880000000000001</c:v>
                </c:pt>
                <c:pt idx="4">
                  <c:v>3.0590000000000002</c:v>
                </c:pt>
                <c:pt idx="5">
                  <c:v>2.2549999999999999</c:v>
                </c:pt>
                <c:pt idx="6">
                  <c:v>3.1190000000000002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93951232"/>
        <c:axId val="193952768"/>
      </c:barChart>
      <c:catAx>
        <c:axId val="19395123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2700000"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3952768"/>
        <c:crosses val="autoZero"/>
        <c:auto val="1"/>
        <c:lblAlgn val="ctr"/>
        <c:lblOffset val="100"/>
        <c:noMultiLvlLbl val="1"/>
      </c:catAx>
      <c:valAx>
        <c:axId val="193952768"/>
        <c:scaling>
          <c:orientation val="minMax"/>
          <c:max val="5"/>
          <c:min val="1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395123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8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5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T1!$A$2:$A$8</c:f>
              <c:strCache>
                <c:ptCount val="7"/>
                <c:pt idx="0">
                  <c:v>Oman työn sisältö ja osaaminen</c:v>
                </c:pt>
                <c:pt idx="1">
                  <c:v>Lähiesimiestyö</c:v>
                </c:pt>
                <c:pt idx="2">
                  <c:v>Yhteisöllisyys yksikössämme</c:v>
                </c:pt>
                <c:pt idx="3">
                  <c:v>Strateginen johtaminen, t iedekunta / laitos / yksikkö</c:v>
                </c:pt>
                <c:pt idx="4">
                  <c:v>Työolot</c:v>
                </c:pt>
                <c:pt idx="5">
                  <c:v>Strateginen johtaminen,  Yliopistotaso (rehtoraatti, dekanaatti, hallinnon johto)</c:v>
                </c:pt>
                <c:pt idx="6">
                  <c:v>KESKIARVOT</c:v>
                </c:pt>
              </c:strCache>
            </c:strRef>
          </c:cat>
          <c:val>
            <c:numRef>
              <c:f>T1!$B$2:$B$8</c:f>
              <c:numCache>
                <c:formatCode>General</c:formatCode>
                <c:ptCount val="7"/>
                <c:pt idx="0">
                  <c:v>3.7330000000000001</c:v>
                </c:pt>
                <c:pt idx="1">
                  <c:v>3.6539999999999999</c:v>
                </c:pt>
                <c:pt idx="2">
                  <c:v>3.2749999999999999</c:v>
                </c:pt>
                <c:pt idx="3">
                  <c:v>3.2170000000000001</c:v>
                </c:pt>
                <c:pt idx="4">
                  <c:v>3.202</c:v>
                </c:pt>
                <c:pt idx="5">
                  <c:v>2.4340000000000002</c:v>
                </c:pt>
                <c:pt idx="6">
                  <c:v>3.2530000000000001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94498944"/>
        <c:axId val="194500480"/>
      </c:barChart>
      <c:catAx>
        <c:axId val="19449894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2700000"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4500480"/>
        <c:crosses val="autoZero"/>
        <c:auto val="1"/>
        <c:lblAlgn val="ctr"/>
        <c:lblOffset val="100"/>
        <c:noMultiLvlLbl val="1"/>
      </c:catAx>
      <c:valAx>
        <c:axId val="194500480"/>
        <c:scaling>
          <c:orientation val="minMax"/>
          <c:max val="5"/>
          <c:min val="1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449894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8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5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Työyvinvointikysely 2011 (Biologian laitos)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T1!$A$2:$A$8</c:f>
              <c:strCache>
                <c:ptCount val="7"/>
                <c:pt idx="0">
                  <c:v>Oman työn sisältö ja osaaminen</c:v>
                </c:pt>
                <c:pt idx="1">
                  <c:v>Lähiesimiestyö</c:v>
                </c:pt>
                <c:pt idx="2">
                  <c:v>Yhteisöllisyys yksikössämme</c:v>
                </c:pt>
                <c:pt idx="3">
                  <c:v>Työolot</c:v>
                </c:pt>
                <c:pt idx="4">
                  <c:v>Strateginen johtaminen, t iedekunta / laitos / yksikkö</c:v>
                </c:pt>
                <c:pt idx="5">
                  <c:v>Strateginen johtaminen,  Yliopistotaso (rehtoraatti, dekanaatti, hallinnon johto)</c:v>
                </c:pt>
                <c:pt idx="6">
                  <c:v>KESKIARVOT</c:v>
                </c:pt>
              </c:strCache>
            </c:strRef>
          </c:cat>
          <c:val>
            <c:numRef>
              <c:f>T1!$B$2:$B$8</c:f>
              <c:numCache>
                <c:formatCode>General</c:formatCode>
                <c:ptCount val="7"/>
                <c:pt idx="0">
                  <c:v>3.5569999999999999</c:v>
                </c:pt>
                <c:pt idx="1">
                  <c:v>3.5430000000000001</c:v>
                </c:pt>
                <c:pt idx="2">
                  <c:v>3.1680000000000001</c:v>
                </c:pt>
                <c:pt idx="3">
                  <c:v>3.081</c:v>
                </c:pt>
                <c:pt idx="4">
                  <c:v>3.03</c:v>
                </c:pt>
                <c:pt idx="5">
                  <c:v>2.4460000000000002</c:v>
                </c:pt>
                <c:pt idx="6">
                  <c:v>3.1379999999999999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94452480"/>
        <c:axId val="194511616"/>
      </c:barChart>
      <c:catAx>
        <c:axId val="19445248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2700000"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4511616"/>
        <c:crosses val="autoZero"/>
        <c:auto val="1"/>
        <c:lblAlgn val="ctr"/>
        <c:lblOffset val="100"/>
        <c:noMultiLvlLbl val="1"/>
      </c:catAx>
      <c:valAx>
        <c:axId val="194511616"/>
        <c:scaling>
          <c:orientation val="minMax"/>
          <c:max val="5"/>
          <c:min val="1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445248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8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5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Työyvinvointikysely 2011 (Luonnontieteellinen tiedekunta )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T1!$A$2:$A$8</c:f>
              <c:strCache>
                <c:ptCount val="7"/>
                <c:pt idx="0">
                  <c:v>Lähiesimiestyö</c:v>
                </c:pt>
                <c:pt idx="1">
                  <c:v>Oman työn sisältö ja osaaminen</c:v>
                </c:pt>
                <c:pt idx="2">
                  <c:v>Yhteisöllisyys yksikössämme</c:v>
                </c:pt>
                <c:pt idx="3">
                  <c:v>Strateginen johtaminen, t iedekunta / laitos / yksikkö</c:v>
                </c:pt>
                <c:pt idx="4">
                  <c:v>Työolot</c:v>
                </c:pt>
                <c:pt idx="5">
                  <c:v>Strateginen johtaminen,  Yliopistotaso (rehtoraatti, dekanaatti, hallinnon johto)</c:v>
                </c:pt>
                <c:pt idx="6">
                  <c:v>KESKIARVOT</c:v>
                </c:pt>
              </c:strCache>
            </c:strRef>
          </c:cat>
          <c:val>
            <c:numRef>
              <c:f>T1!$B$2:$B$8</c:f>
              <c:numCache>
                <c:formatCode>General</c:formatCode>
                <c:ptCount val="7"/>
                <c:pt idx="0">
                  <c:v>3.5339999999999998</c:v>
                </c:pt>
                <c:pt idx="1">
                  <c:v>3.4780000000000002</c:v>
                </c:pt>
                <c:pt idx="2">
                  <c:v>3.1389999999999998</c:v>
                </c:pt>
                <c:pt idx="3">
                  <c:v>3.093</c:v>
                </c:pt>
                <c:pt idx="4">
                  <c:v>2.9990000000000001</c:v>
                </c:pt>
                <c:pt idx="5">
                  <c:v>2.3279999999999998</c:v>
                </c:pt>
                <c:pt idx="6">
                  <c:v>3.0950000000000002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94574208"/>
        <c:axId val="194575744"/>
      </c:barChart>
      <c:catAx>
        <c:axId val="19457420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2700000"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4575744"/>
        <c:crosses val="autoZero"/>
        <c:auto val="1"/>
        <c:lblAlgn val="ctr"/>
        <c:lblOffset val="100"/>
        <c:noMultiLvlLbl val="1"/>
      </c:catAx>
      <c:valAx>
        <c:axId val="194575744"/>
        <c:scaling>
          <c:orientation val="minMax"/>
          <c:max val="5"/>
          <c:min val="1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9457420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 algn="l">
            <a:defRPr sz="8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2.967, Hajonta: 0.966)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0.05</c:v>
                </c:pt>
                <c:pt idx="1">
                  <c:v>0.27</c:v>
                </c:pt>
                <c:pt idx="2">
                  <c:v>0.37</c:v>
                </c:pt>
                <c:pt idx="3">
                  <c:v>0.24</c:v>
                </c:pt>
                <c:pt idx="4">
                  <c:v>0.05</c:v>
                </c:pt>
                <c:pt idx="5">
                  <c:v>0.02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3.192, Hajonta: 1.153) (Vastauksia: 259)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7.0000000000000007E-2</c:v>
                </c:pt>
                <c:pt idx="1">
                  <c:v>0.24</c:v>
                </c:pt>
                <c:pt idx="2">
                  <c:v>0.22</c:v>
                </c:pt>
                <c:pt idx="3">
                  <c:v>0.32</c:v>
                </c:pt>
                <c:pt idx="4">
                  <c:v>0.12</c:v>
                </c:pt>
                <c:pt idx="5">
                  <c:v>0.02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3.356, Hajonta: 0.957) (Vastauksia: 49)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0.02</c:v>
                </c:pt>
                <c:pt idx="1">
                  <c:v>0.16</c:v>
                </c:pt>
                <c:pt idx="2">
                  <c:v>0.28999999999999998</c:v>
                </c:pt>
                <c:pt idx="3">
                  <c:v>0.37</c:v>
                </c:pt>
                <c:pt idx="4">
                  <c:v>0.08</c:v>
                </c:pt>
                <c:pt idx="5">
                  <c:v>0.08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3.19, Hajonta: 1.046) (Vastauksia: 209)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0.04</c:v>
                </c:pt>
                <c:pt idx="1">
                  <c:v>0.2</c:v>
                </c:pt>
                <c:pt idx="2">
                  <c:v>0.28999999999999998</c:v>
                </c:pt>
                <c:pt idx="3">
                  <c:v>0.25</c:v>
                </c:pt>
                <c:pt idx="4">
                  <c:v>0.1</c:v>
                </c:pt>
                <c:pt idx="5">
                  <c:v>0.12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7391872"/>
        <c:axId val="177418240"/>
      </c:barChart>
      <c:catAx>
        <c:axId val="17739187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418240"/>
        <c:crosses val="autoZero"/>
        <c:auto val="1"/>
        <c:lblAlgn val="ctr"/>
        <c:lblOffset val="100"/>
        <c:noMultiLvlLbl val="1"/>
      </c:catAx>
      <c:valAx>
        <c:axId val="177418240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391872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3.182, Hajonta: 1.038)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0.05</c:v>
                </c:pt>
                <c:pt idx="1">
                  <c:v>0.16</c:v>
                </c:pt>
                <c:pt idx="2">
                  <c:v>0.36</c:v>
                </c:pt>
                <c:pt idx="3">
                  <c:v>0.23</c:v>
                </c:pt>
                <c:pt idx="4">
                  <c:v>0.1</c:v>
                </c:pt>
                <c:pt idx="5">
                  <c:v>0.11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3.266, Hajonta: 1.121) (Vastauksia: 262)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0.06</c:v>
                </c:pt>
                <c:pt idx="1">
                  <c:v>0.17</c:v>
                </c:pt>
                <c:pt idx="2">
                  <c:v>0.26</c:v>
                </c:pt>
                <c:pt idx="3">
                  <c:v>0.27</c:v>
                </c:pt>
                <c:pt idx="4">
                  <c:v>0.13</c:v>
                </c:pt>
                <c:pt idx="5">
                  <c:v>0.11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3.067, Hajonta: 1.015) (Vastauksia: 47)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0.04</c:v>
                </c:pt>
                <c:pt idx="1">
                  <c:v>0.11</c:v>
                </c:pt>
                <c:pt idx="2">
                  <c:v>0.32</c:v>
                </c:pt>
                <c:pt idx="3">
                  <c:v>0.11</c:v>
                </c:pt>
                <c:pt idx="4">
                  <c:v>0.06</c:v>
                </c:pt>
                <c:pt idx="5">
                  <c:v>0.36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3.028, Hajonta: 1.156) (Vastauksia: 207)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0.09</c:v>
                </c:pt>
                <c:pt idx="1">
                  <c:v>0.12</c:v>
                </c:pt>
                <c:pt idx="2">
                  <c:v>0.25</c:v>
                </c:pt>
                <c:pt idx="3">
                  <c:v>0.16</c:v>
                </c:pt>
                <c:pt idx="4">
                  <c:v>7.0000000000000007E-2</c:v>
                </c:pt>
                <c:pt idx="5">
                  <c:v>0.31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7394432"/>
        <c:axId val="177395968"/>
      </c:barChart>
      <c:catAx>
        <c:axId val="17739443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395968"/>
        <c:crosses val="autoZero"/>
        <c:auto val="1"/>
        <c:lblAlgn val="ctr"/>
        <c:lblOffset val="100"/>
        <c:noMultiLvlLbl val="1"/>
      </c:catAx>
      <c:valAx>
        <c:axId val="177395968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394432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3.344, Hajonta: 1.237)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0.08</c:v>
                </c:pt>
                <c:pt idx="1">
                  <c:v>0.21</c:v>
                </c:pt>
                <c:pt idx="2">
                  <c:v>0.16</c:v>
                </c:pt>
                <c:pt idx="3">
                  <c:v>0.36</c:v>
                </c:pt>
                <c:pt idx="4">
                  <c:v>0.18</c:v>
                </c:pt>
                <c:pt idx="5">
                  <c:v>0.02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3.389, Hajonta: 1.278)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0.1</c:v>
                </c:pt>
                <c:pt idx="1">
                  <c:v>0.18</c:v>
                </c:pt>
                <c:pt idx="2">
                  <c:v>0.14000000000000001</c:v>
                </c:pt>
                <c:pt idx="3">
                  <c:v>0.34</c:v>
                </c:pt>
                <c:pt idx="4">
                  <c:v>0.2</c:v>
                </c:pt>
                <c:pt idx="5">
                  <c:v>0.04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0.0, Hajonta: 0.0) (Vastauksia: 0)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0.0, Hajonta: 0.0) (Vastauksia: 0)</c:v>
                </c:pt>
              </c:strCache>
            </c:strRef>
          </c:tx>
          <c:invertIfNegative val="1"/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7462272"/>
        <c:axId val="177468160"/>
      </c:barChart>
      <c:catAx>
        <c:axId val="17746227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468160"/>
        <c:crosses val="autoZero"/>
        <c:auto val="1"/>
        <c:lblAlgn val="ctr"/>
        <c:lblOffset val="100"/>
        <c:noMultiLvlLbl val="1"/>
      </c:catAx>
      <c:valAx>
        <c:axId val="177468160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462272"/>
        <c:crosses val="autoZero"/>
        <c:crossBetween val="between"/>
        <c:majorUnit val="0.2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T1!$B$1</c:f>
              <c:strCache>
                <c:ptCount val="1"/>
                <c:pt idx="0">
                  <c:v>Työhyvinvointikysely 2013 /Oulu (Biologian laitos) (KA: 4.306, Hajonta: 0.781) (Vastauksia: 62)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T1!$B$2:$B$7</c:f>
              <c:numCache>
                <c:formatCode>0%</c:formatCode>
                <c:ptCount val="6"/>
                <c:pt idx="0">
                  <c:v>0</c:v>
                </c:pt>
                <c:pt idx="1">
                  <c:v>0.03</c:v>
                </c:pt>
                <c:pt idx="2">
                  <c:v>0.1</c:v>
                </c:pt>
                <c:pt idx="3">
                  <c:v>0.4</c:v>
                </c:pt>
                <c:pt idx="4">
                  <c:v>0.47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T1!$C$1</c:f>
              <c:strCache>
                <c:ptCount val="1"/>
                <c:pt idx="0">
                  <c:v>Työhyvinvointikysely 2013 /Oulu (Luonnontieteellinen tiedekunta ) (KA: 4.289, Hajonta: 0.852) (Vastauksia: 263)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T1!$C$2:$C$7</c:f>
              <c:numCache>
                <c:formatCode>0%</c:formatCode>
                <c:ptCount val="6"/>
                <c:pt idx="0">
                  <c:v>0.01</c:v>
                </c:pt>
                <c:pt idx="1">
                  <c:v>0.03</c:v>
                </c:pt>
                <c:pt idx="2">
                  <c:v>0.11</c:v>
                </c:pt>
                <c:pt idx="3">
                  <c:v>0.37</c:v>
                </c:pt>
                <c:pt idx="4">
                  <c:v>0.49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T1!$D$1</c:f>
              <c:strCache>
                <c:ptCount val="1"/>
                <c:pt idx="0">
                  <c:v>Työyvinvointikysely 2011 (Biologian laitos) (KA: 4.286, Hajonta: 0.913) (Vastauksia: 49)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T1!$D$2:$D$7</c:f>
              <c:numCache>
                <c:formatCode>0%</c:formatCode>
                <c:ptCount val="6"/>
                <c:pt idx="0">
                  <c:v>0.02</c:v>
                </c:pt>
                <c:pt idx="1">
                  <c:v>0.02</c:v>
                </c:pt>
                <c:pt idx="2">
                  <c:v>0.12</c:v>
                </c:pt>
                <c:pt idx="3">
                  <c:v>0.33</c:v>
                </c:pt>
                <c:pt idx="4">
                  <c:v>0.51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T1!$E$1</c:f>
              <c:strCache>
                <c:ptCount val="1"/>
                <c:pt idx="0">
                  <c:v>Työyvinvointikysely 2011 (Luonnontieteellinen tiedekunta ) (KA: 4.034, Hajonta: 0.95) (Vastauksia: 209)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T1!$A$2:$A$7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En osaa sanoa</c:v>
                </c:pt>
              </c:strCache>
            </c:strRef>
          </c:cat>
          <c:val>
            <c:numRef>
              <c:f>T1!$E$2:$E$7</c:f>
              <c:numCache>
                <c:formatCode>0%</c:formatCode>
                <c:ptCount val="6"/>
                <c:pt idx="0">
                  <c:v>0.01</c:v>
                </c:pt>
                <c:pt idx="1">
                  <c:v>7.0000000000000007E-2</c:v>
                </c:pt>
                <c:pt idx="2">
                  <c:v>0.14000000000000001</c:v>
                </c:pt>
                <c:pt idx="3">
                  <c:v>0.42</c:v>
                </c:pt>
                <c:pt idx="4">
                  <c:v>0.35</c:v>
                </c:pt>
                <c:pt idx="5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177706496"/>
        <c:axId val="177708032"/>
      </c:barChart>
      <c:catAx>
        <c:axId val="17770649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708032"/>
        <c:crosses val="autoZero"/>
        <c:auto val="1"/>
        <c:lblAlgn val="ctr"/>
        <c:lblOffset val="100"/>
        <c:noMultiLvlLbl val="1"/>
      </c:catAx>
      <c:valAx>
        <c:axId val="177708032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177706496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B59B259-99CE-4BDA-8910-9063C5C69A03}" type="datetimeFigureOut">
              <a:rPr lang="fi-FI"/>
              <a:pPr>
                <a:defRPr/>
              </a:pPr>
              <a:t>22.11.2013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3C845D8-9646-4660-B904-22E76C16240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147113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7929D2E-48E9-451A-9116-D3C20B5467D8}" type="datetimeFigureOut">
              <a:rPr lang="fi-FI"/>
              <a:pPr>
                <a:defRPr/>
              </a:pPr>
              <a:t>22.11.2013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2ED368E-8816-4E15-A29D-3D66094BAB9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285314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717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06" b="22906"/>
          <a:stretch>
            <a:fillRect/>
          </a:stretch>
        </p:blipFill>
        <p:spPr bwMode="auto">
          <a:xfrm>
            <a:off x="95250" y="1509713"/>
            <a:ext cx="8972550" cy="32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01968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59B6B-9404-45B8-9102-A0551951F5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6" name="Footer Placeholder 101"/>
          <p:cNvSpPr>
            <a:spLocks noGrp="1"/>
          </p:cNvSpPr>
          <p:nvPr>
            <p:ph type="ftr" sz="quarter" idx="16"/>
          </p:nvPr>
        </p:nvSpPr>
        <p:spPr>
          <a:xfrm>
            <a:off x="303213" y="6343650"/>
            <a:ext cx="7346950" cy="365125"/>
          </a:xfrm>
        </p:spPr>
        <p:txBody>
          <a:bodyPr/>
          <a:lstStyle>
            <a:lvl1pPr algn="l"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7" name="Date Placeholder 8"/>
          <p:cNvSpPr>
            <a:spLocks noGrp="1"/>
          </p:cNvSpPr>
          <p:nvPr>
            <p:ph type="dt" sz="half" idx="17"/>
          </p:nvPr>
        </p:nvSpPr>
        <p:spPr>
          <a:xfrm>
            <a:off x="7788275" y="6343650"/>
            <a:ext cx="1071563" cy="365125"/>
          </a:xfrm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fld id="{84AD54A7-9CFF-4821-9007-44D56F55E896}" type="datetime1">
              <a:rPr lang="fi-FI"/>
              <a:pPr>
                <a:defRPr/>
              </a:pPr>
              <a:t>22.11.2013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4312675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22.11.2013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on paikkamerkki 1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fi-FI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3059999"/>
            <a:ext cx="8229600" cy="1620000"/>
          </a:xfrm>
        </p:spPr>
        <p:txBody>
          <a:bodyPr/>
          <a:lstStyle/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42019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22.11.2013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7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  <p:sp>
        <p:nvSpPr>
          <p:cNvPr id="8" name="Kaavion paikkamerkki 9"/>
          <p:cNvSpPr>
            <a:spLocks noGrp="1"/>
          </p:cNvSpPr>
          <p:nvPr>
            <p:ph type="chart" sz="quarter" idx="14"/>
          </p:nvPr>
        </p:nvSpPr>
        <p:spPr>
          <a:xfrm>
            <a:off x="457200" y="1773238"/>
            <a:ext cx="8229600" cy="446405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8338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pen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22.11.2013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8" name="Sisällön paikkamerkki 10"/>
          <p:cNvSpPr>
            <a:spLocks noGrp="1"/>
          </p:cNvSpPr>
          <p:nvPr>
            <p:ph sz="quarter" idx="13"/>
          </p:nvPr>
        </p:nvSpPr>
        <p:spPr>
          <a:xfrm>
            <a:off x="457200" y="1557338"/>
            <a:ext cx="8229600" cy="4464050"/>
          </a:xfrm>
        </p:spPr>
        <p:txBody>
          <a:bodyPr/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87608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22.11.2013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>
          <a:xfrm>
            <a:off x="457200" y="3780000"/>
            <a:ext cx="8229600" cy="1143000"/>
          </a:xfrm>
        </p:spPr>
        <p:txBody>
          <a:bodyPr/>
          <a:lstStyle>
            <a:lvl1pPr>
              <a:defRPr baseline="0"/>
            </a:lvl1pPr>
          </a:lstStyle>
          <a:p>
            <a:endParaRPr lang="fi-FI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5013176"/>
            <a:ext cx="8229600" cy="720725"/>
          </a:xfrm>
        </p:spPr>
        <p:txBody>
          <a:bodyPr/>
          <a:lstStyle>
            <a:lvl1pPr marL="0" indent="0" algn="r">
              <a:buNone/>
              <a:defRPr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49787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Placeholder 4"/>
          <p:cNvSpPr>
            <a:spLocks noGrp="1"/>
          </p:cNvSpPr>
          <p:nvPr>
            <p:ph type="title"/>
          </p:nvPr>
        </p:nvSpPr>
        <p:spPr>
          <a:xfrm>
            <a:off x="298449" y="282575"/>
            <a:ext cx="8583536" cy="1143000"/>
          </a:xfrm>
          <a:prstGeom prst="rect">
            <a:avLst/>
          </a:prstGeom>
        </p:spPr>
        <p:txBody>
          <a:bodyPr/>
          <a:lstStyle>
            <a:lvl1pPr>
              <a:defRPr sz="3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23" name="Content Placeholder 22"/>
          <p:cNvSpPr>
            <a:spLocks noGrp="1"/>
          </p:cNvSpPr>
          <p:nvPr>
            <p:ph sz="quarter" idx="13"/>
          </p:nvPr>
        </p:nvSpPr>
        <p:spPr>
          <a:xfrm>
            <a:off x="298449" y="1511300"/>
            <a:ext cx="8589964" cy="4318000"/>
          </a:xfrm>
        </p:spPr>
        <p:txBody>
          <a:bodyPr/>
          <a:lstStyle>
            <a:lvl1pPr indent="-180000">
              <a:defRPr/>
            </a:lvl1pPr>
            <a:lvl2pPr indent="-180000">
              <a:defRPr/>
            </a:lvl2pPr>
            <a:lvl3pPr indent="-180000">
              <a:defRPr/>
            </a:lvl3pPr>
            <a:lvl4pPr indent="-180000">
              <a:defRPr/>
            </a:lvl4pPr>
            <a:lvl5pPr indent="-180000">
              <a:defRPr/>
            </a:lvl5pPr>
          </a:lstStyle>
          <a:p>
            <a:pPr lvl="0"/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text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styles</a:t>
            </a:r>
            <a:endParaRPr lang="fi-FI" noProof="0" dirty="0" smtClean="0"/>
          </a:p>
          <a:p>
            <a:pPr lvl="1"/>
            <a:r>
              <a:rPr lang="fi-FI" noProof="0" dirty="0" smtClean="0"/>
              <a:t>Second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2"/>
            <a:r>
              <a:rPr lang="fi-FI" noProof="0" dirty="0" smtClean="0"/>
              <a:t>Third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3"/>
            <a:r>
              <a:rPr lang="fi-FI" noProof="0" dirty="0" err="1" smtClean="0"/>
              <a:t>Fourth</a:t>
            </a:r>
            <a:r>
              <a:rPr lang="fi-FI" noProof="0" dirty="0" smtClean="0"/>
              <a:t>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4"/>
            <a:r>
              <a:rPr lang="fi-FI" noProof="0" dirty="0" err="1" smtClean="0"/>
              <a:t>Fifth</a:t>
            </a:r>
            <a:r>
              <a:rPr lang="fi-FI" noProof="0" dirty="0" smtClean="0"/>
              <a:t> </a:t>
            </a:r>
            <a:r>
              <a:rPr lang="fi-FI" noProof="0" dirty="0" err="1" smtClean="0"/>
              <a:t>level</a:t>
            </a:r>
            <a:endParaRPr lang="fi-FI" noProof="0" dirty="0"/>
          </a:p>
        </p:txBody>
      </p:sp>
      <p:sp>
        <p:nvSpPr>
          <p:cNvPr id="4" name="Date Placeholder 10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4EF16-CCCC-4141-9646-F0BD25A3B5A7}" type="datetime1">
              <a:rPr lang="fi-FI"/>
              <a:pPr>
                <a:defRPr/>
              </a:pPr>
              <a:t>22.11.2013</a:t>
            </a:fld>
            <a:endParaRPr lang="fi-FI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329C0-A9E3-4D23-B14C-C6E48C439D4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2786191"/>
      </p:ext>
    </p:extLst>
  </p:cSld>
  <p:clrMapOvr>
    <a:masterClrMapping/>
  </p:clrMapOvr>
  <p:transition spd="slow"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Placeholder 4"/>
          <p:cNvSpPr>
            <a:spLocks noGrp="1"/>
          </p:cNvSpPr>
          <p:nvPr>
            <p:ph type="title"/>
          </p:nvPr>
        </p:nvSpPr>
        <p:spPr>
          <a:xfrm>
            <a:off x="298449" y="282575"/>
            <a:ext cx="8583536" cy="1143000"/>
          </a:xfrm>
          <a:prstGeom prst="rect">
            <a:avLst/>
          </a:prstGeom>
        </p:spPr>
        <p:txBody>
          <a:bodyPr/>
          <a:lstStyle>
            <a:lvl1pPr>
              <a:defRPr sz="3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23" name="Content Placeholder 22"/>
          <p:cNvSpPr>
            <a:spLocks noGrp="1"/>
          </p:cNvSpPr>
          <p:nvPr>
            <p:ph sz="quarter" idx="13"/>
          </p:nvPr>
        </p:nvSpPr>
        <p:spPr>
          <a:xfrm>
            <a:off x="298449" y="1511300"/>
            <a:ext cx="8589964" cy="431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  <p:sp>
        <p:nvSpPr>
          <p:cNvPr id="4" name="Date Placeholder 10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F1425-85B0-485A-A6F4-CD847833F93E}" type="datetime1">
              <a:rPr lang="fi-FI"/>
              <a:pPr>
                <a:defRPr/>
              </a:pPr>
              <a:t>22.11.2013</a:t>
            </a:fld>
            <a:endParaRPr lang="fi-FI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941A9-B04C-4CD7-B5F8-F92A9678BB91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22065947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 bwMode="gray">
          <a:xfrm>
            <a:off x="95250" y="1509714"/>
            <a:ext cx="8972550" cy="32403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fi-FI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01968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5C20E-AA8F-47BD-9B38-3AACB0357100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6" name="Footer Placeholder 101"/>
          <p:cNvSpPr>
            <a:spLocks noGrp="1"/>
          </p:cNvSpPr>
          <p:nvPr>
            <p:ph type="ftr" sz="quarter" idx="16"/>
          </p:nvPr>
        </p:nvSpPr>
        <p:spPr>
          <a:xfrm>
            <a:off x="303213" y="6343650"/>
            <a:ext cx="7346950" cy="365125"/>
          </a:xfrm>
        </p:spPr>
        <p:txBody>
          <a:bodyPr/>
          <a:lstStyle>
            <a:lvl1pPr algn="l"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7" name="Date Placeholder 8"/>
          <p:cNvSpPr>
            <a:spLocks noGrp="1"/>
          </p:cNvSpPr>
          <p:nvPr>
            <p:ph type="dt" sz="half" idx="17"/>
          </p:nvPr>
        </p:nvSpPr>
        <p:spPr>
          <a:xfrm>
            <a:off x="7788275" y="6343650"/>
            <a:ext cx="1071563" cy="365125"/>
          </a:xfrm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fld id="{454DE732-E989-4819-900B-B798805B27DE}" type="datetime1">
              <a:rPr lang="fi-FI"/>
              <a:pPr>
                <a:defRPr/>
              </a:pPr>
              <a:t>22.11.2013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29304599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22.11.2013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on paikkamerkki 1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fi-FI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3059999"/>
            <a:ext cx="8229600" cy="1620000"/>
          </a:xfrm>
        </p:spPr>
        <p:txBody>
          <a:bodyPr/>
          <a:lstStyle/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42166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22.11.2013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7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  <p:sp>
        <p:nvSpPr>
          <p:cNvPr id="8" name="Kaavion paikkamerkki 9"/>
          <p:cNvSpPr>
            <a:spLocks noGrp="1"/>
          </p:cNvSpPr>
          <p:nvPr>
            <p:ph type="chart" sz="quarter" idx="14"/>
          </p:nvPr>
        </p:nvSpPr>
        <p:spPr>
          <a:xfrm>
            <a:off x="457200" y="1773238"/>
            <a:ext cx="8229600" cy="446405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7649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22.11.2013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>
          <a:xfrm>
            <a:off x="457200" y="3780000"/>
            <a:ext cx="8229600" cy="1143000"/>
          </a:xfrm>
        </p:spPr>
        <p:txBody>
          <a:bodyPr/>
          <a:lstStyle>
            <a:lvl1pPr>
              <a:defRPr baseline="0"/>
            </a:lvl1pPr>
          </a:lstStyle>
          <a:p>
            <a:endParaRPr lang="fi-FI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5013176"/>
            <a:ext cx="8229600" cy="720725"/>
          </a:xfrm>
        </p:spPr>
        <p:txBody>
          <a:bodyPr/>
          <a:lstStyle>
            <a:lvl1pPr marL="0" indent="0" algn="r">
              <a:buNone/>
              <a:defRPr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8142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pen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22.11.2013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8" name="Sisällön paikkamerkki 10"/>
          <p:cNvSpPr>
            <a:spLocks noGrp="1"/>
          </p:cNvSpPr>
          <p:nvPr>
            <p:ph sz="quarter" idx="13"/>
          </p:nvPr>
        </p:nvSpPr>
        <p:spPr>
          <a:xfrm>
            <a:off x="457200" y="1557338"/>
            <a:ext cx="8229600" cy="4464050"/>
          </a:xfrm>
        </p:spPr>
        <p:txBody>
          <a:bodyPr/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1786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Placeholder 4"/>
          <p:cNvSpPr>
            <a:spLocks noGrp="1"/>
          </p:cNvSpPr>
          <p:nvPr>
            <p:ph type="title"/>
          </p:nvPr>
        </p:nvSpPr>
        <p:spPr>
          <a:xfrm>
            <a:off x="298449" y="282575"/>
            <a:ext cx="8583536" cy="1143000"/>
          </a:xfrm>
          <a:prstGeom prst="rect">
            <a:avLst/>
          </a:prstGeom>
        </p:spPr>
        <p:txBody>
          <a:bodyPr/>
          <a:lstStyle>
            <a:lvl1pPr>
              <a:defRPr sz="3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23" name="Content Placeholder 22"/>
          <p:cNvSpPr>
            <a:spLocks noGrp="1"/>
          </p:cNvSpPr>
          <p:nvPr>
            <p:ph sz="quarter" idx="13"/>
          </p:nvPr>
        </p:nvSpPr>
        <p:spPr>
          <a:xfrm>
            <a:off x="298449" y="1511300"/>
            <a:ext cx="8589964" cy="4318000"/>
          </a:xfrm>
        </p:spPr>
        <p:txBody>
          <a:bodyPr/>
          <a:lstStyle>
            <a:lvl1pPr indent="-180000">
              <a:defRPr/>
            </a:lvl1pPr>
            <a:lvl2pPr indent="-180000">
              <a:defRPr/>
            </a:lvl2pPr>
            <a:lvl3pPr indent="-180000">
              <a:defRPr/>
            </a:lvl3pPr>
            <a:lvl4pPr indent="-180000">
              <a:defRPr/>
            </a:lvl4pPr>
            <a:lvl5pPr indent="-180000">
              <a:defRPr/>
            </a:lvl5pPr>
          </a:lstStyle>
          <a:p>
            <a:pPr lvl="0"/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text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styles</a:t>
            </a:r>
            <a:endParaRPr lang="fi-FI" noProof="0" dirty="0" smtClean="0"/>
          </a:p>
          <a:p>
            <a:pPr lvl="1"/>
            <a:r>
              <a:rPr lang="fi-FI" noProof="0" dirty="0" smtClean="0"/>
              <a:t>Second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2"/>
            <a:r>
              <a:rPr lang="fi-FI" noProof="0" dirty="0" smtClean="0"/>
              <a:t>Third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3"/>
            <a:r>
              <a:rPr lang="fi-FI" noProof="0" dirty="0" err="1" smtClean="0"/>
              <a:t>Fourth</a:t>
            </a:r>
            <a:r>
              <a:rPr lang="fi-FI" noProof="0" dirty="0" smtClean="0"/>
              <a:t>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4"/>
            <a:r>
              <a:rPr lang="fi-FI" noProof="0" dirty="0" err="1" smtClean="0"/>
              <a:t>Fifth</a:t>
            </a:r>
            <a:r>
              <a:rPr lang="fi-FI" noProof="0" dirty="0" smtClean="0"/>
              <a:t> </a:t>
            </a:r>
            <a:r>
              <a:rPr lang="fi-FI" noProof="0" dirty="0" err="1" smtClean="0"/>
              <a:t>level</a:t>
            </a:r>
            <a:endParaRPr lang="fi-FI" noProof="0" dirty="0"/>
          </a:p>
        </p:txBody>
      </p:sp>
      <p:sp>
        <p:nvSpPr>
          <p:cNvPr id="4" name="Date Placeholder 10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4EF16-CCCC-4141-9646-F0BD25A3B5A7}" type="datetime1">
              <a:rPr lang="fi-FI"/>
              <a:pPr>
                <a:defRPr/>
              </a:pPr>
              <a:t>22.11.2013</a:t>
            </a:fld>
            <a:endParaRPr lang="fi-FI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329C0-A9E3-4D23-B14C-C6E48C439D4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09065803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717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06" b="22906"/>
          <a:stretch>
            <a:fillRect/>
          </a:stretch>
        </p:blipFill>
        <p:spPr bwMode="auto">
          <a:xfrm>
            <a:off x="95250" y="1511300"/>
            <a:ext cx="8972550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901968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0859A-82BB-420F-AD05-3B967895F70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Footer Placeholder 101"/>
          <p:cNvSpPr>
            <a:spLocks noGrp="1"/>
          </p:cNvSpPr>
          <p:nvPr>
            <p:ph type="ftr" sz="quarter" idx="16"/>
          </p:nvPr>
        </p:nvSpPr>
        <p:spPr>
          <a:xfrm>
            <a:off x="303213" y="6343650"/>
            <a:ext cx="7346950" cy="365125"/>
          </a:xfrm>
        </p:spPr>
        <p:txBody>
          <a:bodyPr/>
          <a:lstStyle>
            <a:lvl1pPr algn="l"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8" name="Date Placeholder 8"/>
          <p:cNvSpPr>
            <a:spLocks noGrp="1"/>
          </p:cNvSpPr>
          <p:nvPr>
            <p:ph type="dt" sz="half" idx="17"/>
          </p:nvPr>
        </p:nvSpPr>
        <p:spPr>
          <a:xfrm>
            <a:off x="7788275" y="6343650"/>
            <a:ext cx="1071563" cy="365125"/>
          </a:xfrm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fld id="{D62F77A3-9AA7-4A94-BC56-3E33E848E3F0}" type="datetime1">
              <a:rPr lang="fi-FI"/>
              <a:pPr>
                <a:defRPr/>
              </a:pPr>
              <a:t>22.11.2013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0667410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0"/>
          </p:nvPr>
        </p:nvSpPr>
        <p:spPr bwMode="gray">
          <a:xfrm>
            <a:off x="95250" y="1509714"/>
            <a:ext cx="8972550" cy="32403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lvl="0"/>
            <a:endParaRPr lang="fi-FI" noProof="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901967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0B64A-CBB4-4707-B818-038996E7F972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Footer Placeholder 101"/>
          <p:cNvSpPr>
            <a:spLocks noGrp="1"/>
          </p:cNvSpPr>
          <p:nvPr>
            <p:ph type="ftr" sz="quarter" idx="16"/>
          </p:nvPr>
        </p:nvSpPr>
        <p:spPr>
          <a:xfrm>
            <a:off x="303213" y="6343650"/>
            <a:ext cx="7346950" cy="365125"/>
          </a:xfrm>
        </p:spPr>
        <p:txBody>
          <a:bodyPr/>
          <a:lstStyle>
            <a:lvl1pPr algn="l"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8" name="Date Placeholder 8"/>
          <p:cNvSpPr>
            <a:spLocks noGrp="1"/>
          </p:cNvSpPr>
          <p:nvPr>
            <p:ph type="dt" sz="half" idx="17"/>
          </p:nvPr>
        </p:nvSpPr>
        <p:spPr>
          <a:xfrm>
            <a:off x="7788275" y="6343650"/>
            <a:ext cx="1071563" cy="365125"/>
          </a:xfrm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fld id="{77794BFC-48C9-4CBE-8D0D-9245FEC48FA4}" type="datetime1">
              <a:rPr lang="fi-FI"/>
              <a:pPr>
                <a:defRPr/>
              </a:pPr>
              <a:t>22.11.2013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2766318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7" name="Rectangle 48"/>
          <p:cNvSpPr>
            <a:spLocks noChangeArrowheads="1"/>
          </p:cNvSpPr>
          <p:nvPr/>
        </p:nvSpPr>
        <p:spPr bwMode="auto">
          <a:xfrm>
            <a:off x="-295275" y="85725"/>
            <a:ext cx="8975725" cy="668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8" name="Rectangle 50"/>
          <p:cNvSpPr>
            <a:spLocks noChangeArrowheads="1"/>
          </p:cNvSpPr>
          <p:nvPr/>
        </p:nvSpPr>
        <p:spPr bwMode="ltGray">
          <a:xfrm>
            <a:off x="89789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9" name="Rectangle 51"/>
          <p:cNvSpPr>
            <a:spLocks noChangeArrowheads="1"/>
          </p:cNvSpPr>
          <p:nvPr/>
        </p:nvSpPr>
        <p:spPr bwMode="ltGray">
          <a:xfrm>
            <a:off x="8885238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ltGray">
          <a:xfrm>
            <a:off x="8701088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1" name="Rectangle 53"/>
          <p:cNvSpPr>
            <a:spLocks noChangeArrowheads="1"/>
          </p:cNvSpPr>
          <p:nvPr/>
        </p:nvSpPr>
        <p:spPr bwMode="ltGray">
          <a:xfrm>
            <a:off x="842327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ltGray">
          <a:xfrm>
            <a:off x="8329613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3" name="Rectangle 55"/>
          <p:cNvSpPr>
            <a:spLocks noChangeArrowheads="1"/>
          </p:cNvSpPr>
          <p:nvPr/>
        </p:nvSpPr>
        <p:spPr bwMode="ltGray">
          <a:xfrm>
            <a:off x="8235950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ltGray">
          <a:xfrm>
            <a:off x="8145463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5" name="Rectangle 57"/>
          <p:cNvSpPr>
            <a:spLocks noChangeArrowheads="1"/>
          </p:cNvSpPr>
          <p:nvPr/>
        </p:nvSpPr>
        <p:spPr bwMode="ltGray">
          <a:xfrm>
            <a:off x="7961313" y="1419225"/>
            <a:ext cx="92075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ltGray">
          <a:xfrm>
            <a:off x="7867650" y="1419225"/>
            <a:ext cx="93663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7" name="Rectangle 59"/>
          <p:cNvSpPr>
            <a:spLocks noChangeArrowheads="1"/>
          </p:cNvSpPr>
          <p:nvPr/>
        </p:nvSpPr>
        <p:spPr bwMode="ltGray">
          <a:xfrm>
            <a:off x="7775575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ltGray">
          <a:xfrm>
            <a:off x="759142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9" name="Rectangle 61"/>
          <p:cNvSpPr>
            <a:spLocks noChangeArrowheads="1"/>
          </p:cNvSpPr>
          <p:nvPr/>
        </p:nvSpPr>
        <p:spPr bwMode="ltGray">
          <a:xfrm>
            <a:off x="74993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ltGray">
          <a:xfrm>
            <a:off x="74056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1" name="Rectangle 63"/>
          <p:cNvSpPr>
            <a:spLocks noChangeArrowheads="1"/>
          </p:cNvSpPr>
          <p:nvPr/>
        </p:nvSpPr>
        <p:spPr bwMode="ltGray">
          <a:xfrm>
            <a:off x="72199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ltGray">
          <a:xfrm>
            <a:off x="71262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3" name="Rectangle 65"/>
          <p:cNvSpPr>
            <a:spLocks noChangeArrowheads="1"/>
          </p:cNvSpPr>
          <p:nvPr/>
        </p:nvSpPr>
        <p:spPr bwMode="ltGray">
          <a:xfrm>
            <a:off x="70358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ltGray">
          <a:xfrm>
            <a:off x="6850063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" name="Slide Number Placeholder 102"/>
          <p:cNvSpPr>
            <a:spLocks noGrp="1"/>
          </p:cNvSpPr>
          <p:nvPr>
            <p:ph type="sldNum" sz="quarter" idx="4"/>
          </p:nvPr>
        </p:nvSpPr>
        <p:spPr>
          <a:xfrm>
            <a:off x="8183563" y="282575"/>
            <a:ext cx="6985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bg2"/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425A0E08-D782-4813-B1C4-4F0C6A2D9B9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grpSp>
        <p:nvGrpSpPr>
          <p:cNvPr id="1046" name="Group 2"/>
          <p:cNvGrpSpPr>
            <a:grpSpLocks/>
          </p:cNvGrpSpPr>
          <p:nvPr/>
        </p:nvGrpSpPr>
        <p:grpSpPr bwMode="auto">
          <a:xfrm>
            <a:off x="3692525" y="382588"/>
            <a:ext cx="1771650" cy="771525"/>
            <a:chOff x="3692160" y="382588"/>
            <a:chExt cx="1772379" cy="771001"/>
          </a:xfrm>
        </p:grpSpPr>
        <p:sp>
          <p:nvSpPr>
            <p:cNvPr id="1051" name="Rectangle 171"/>
            <p:cNvSpPr>
              <a:spLocks noChangeArrowheads="1"/>
            </p:cNvSpPr>
            <p:nvPr/>
          </p:nvSpPr>
          <p:spPr bwMode="gray">
            <a:xfrm>
              <a:off x="4378595" y="382588"/>
              <a:ext cx="399508" cy="38649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2" name="Freeform 172"/>
            <p:cNvSpPr>
              <a:spLocks noEditPoints="1"/>
            </p:cNvSpPr>
            <p:nvPr/>
          </p:nvSpPr>
          <p:spPr bwMode="gray">
            <a:xfrm>
              <a:off x="4378595" y="382588"/>
              <a:ext cx="399508" cy="386497"/>
            </a:xfrm>
            <a:custGeom>
              <a:avLst/>
              <a:gdLst>
                <a:gd name="T0" fmla="*/ 285 w 401"/>
                <a:gd name="T1" fmla="*/ 388 h 388"/>
                <a:gd name="T2" fmla="*/ 297 w 401"/>
                <a:gd name="T3" fmla="*/ 324 h 388"/>
                <a:gd name="T4" fmla="*/ 378 w 401"/>
                <a:gd name="T5" fmla="*/ 347 h 388"/>
                <a:gd name="T6" fmla="*/ 351 w 401"/>
                <a:gd name="T7" fmla="*/ 388 h 388"/>
                <a:gd name="T8" fmla="*/ 401 w 401"/>
                <a:gd name="T9" fmla="*/ 0 h 388"/>
                <a:gd name="T10" fmla="*/ 387 w 401"/>
                <a:gd name="T11" fmla="*/ 143 h 388"/>
                <a:gd name="T12" fmla="*/ 394 w 401"/>
                <a:gd name="T13" fmla="*/ 64 h 388"/>
                <a:gd name="T14" fmla="*/ 338 w 401"/>
                <a:gd name="T15" fmla="*/ 0 h 388"/>
                <a:gd name="T16" fmla="*/ 333 w 401"/>
                <a:gd name="T17" fmla="*/ 83 h 388"/>
                <a:gd name="T18" fmla="*/ 401 w 401"/>
                <a:gd name="T19" fmla="*/ 152 h 388"/>
                <a:gd name="T20" fmla="*/ 369 w 401"/>
                <a:gd name="T21" fmla="*/ 388 h 388"/>
                <a:gd name="T22" fmla="*/ 399 w 401"/>
                <a:gd name="T23" fmla="*/ 353 h 388"/>
                <a:gd name="T24" fmla="*/ 276 w 401"/>
                <a:gd name="T25" fmla="*/ 319 h 388"/>
                <a:gd name="T26" fmla="*/ 254 w 401"/>
                <a:gd name="T27" fmla="*/ 388 h 388"/>
                <a:gd name="T28" fmla="*/ 227 w 401"/>
                <a:gd name="T29" fmla="*/ 374 h 388"/>
                <a:gd name="T30" fmla="*/ 230 w 401"/>
                <a:gd name="T31" fmla="*/ 311 h 388"/>
                <a:gd name="T32" fmla="*/ 189 w 401"/>
                <a:gd name="T33" fmla="*/ 311 h 388"/>
                <a:gd name="T34" fmla="*/ 195 w 401"/>
                <a:gd name="T35" fmla="*/ 250 h 388"/>
                <a:gd name="T36" fmla="*/ 151 w 401"/>
                <a:gd name="T37" fmla="*/ 247 h 388"/>
                <a:gd name="T38" fmla="*/ 235 w 401"/>
                <a:gd name="T39" fmla="*/ 253 h 388"/>
                <a:gd name="T40" fmla="*/ 263 w 401"/>
                <a:gd name="T41" fmla="*/ 125 h 388"/>
                <a:gd name="T42" fmla="*/ 190 w 401"/>
                <a:gd name="T43" fmla="*/ 89 h 388"/>
                <a:gd name="T44" fmla="*/ 229 w 401"/>
                <a:gd name="T45" fmla="*/ 109 h 388"/>
                <a:gd name="T46" fmla="*/ 253 w 401"/>
                <a:gd name="T47" fmla="*/ 51 h 388"/>
                <a:gd name="T48" fmla="*/ 292 w 401"/>
                <a:gd name="T49" fmla="*/ 71 h 388"/>
                <a:gd name="T50" fmla="*/ 316 w 401"/>
                <a:gd name="T51" fmla="*/ 13 h 388"/>
                <a:gd name="T52" fmla="*/ 0 w 401"/>
                <a:gd name="T53" fmla="*/ 388 h 388"/>
                <a:gd name="T54" fmla="*/ 308 w 401"/>
                <a:gd name="T55" fmla="*/ 0 h 388"/>
                <a:gd name="T56" fmla="*/ 315 w 401"/>
                <a:gd name="T57" fmla="*/ 40 h 388"/>
                <a:gd name="T58" fmla="*/ 278 w 401"/>
                <a:gd name="T59" fmla="*/ 18 h 388"/>
                <a:gd name="T60" fmla="*/ 252 w 401"/>
                <a:gd name="T61" fmla="*/ 78 h 388"/>
                <a:gd name="T62" fmla="*/ 215 w 401"/>
                <a:gd name="T63" fmla="*/ 56 h 388"/>
                <a:gd name="T64" fmla="*/ 220 w 401"/>
                <a:gd name="T65" fmla="*/ 169 h 388"/>
                <a:gd name="T66" fmla="*/ 290 w 401"/>
                <a:gd name="T67" fmla="*/ 201 h 388"/>
                <a:gd name="T68" fmla="*/ 216 w 401"/>
                <a:gd name="T69" fmla="*/ 189 h 388"/>
                <a:gd name="T70" fmla="*/ 158 w 401"/>
                <a:gd name="T71" fmla="*/ 290 h 388"/>
                <a:gd name="T72" fmla="*/ 198 w 401"/>
                <a:gd name="T73" fmla="*/ 287 h 388"/>
                <a:gd name="T74" fmla="*/ 195 w 401"/>
                <a:gd name="T75" fmla="*/ 352 h 388"/>
                <a:gd name="T76" fmla="*/ 236 w 401"/>
                <a:gd name="T77" fmla="*/ 351 h 388"/>
                <a:gd name="T78" fmla="*/ 216 w 401"/>
                <a:gd name="T79" fmla="*/ 388 h 38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01" h="388">
                  <a:moveTo>
                    <a:pt x="351" y="388"/>
                  </a:moveTo>
                  <a:lnTo>
                    <a:pt x="285" y="388"/>
                  </a:lnTo>
                  <a:lnTo>
                    <a:pt x="322" y="366"/>
                  </a:lnTo>
                  <a:lnTo>
                    <a:pt x="297" y="324"/>
                  </a:lnTo>
                  <a:lnTo>
                    <a:pt x="346" y="294"/>
                  </a:lnTo>
                  <a:lnTo>
                    <a:pt x="378" y="347"/>
                  </a:lnTo>
                  <a:lnTo>
                    <a:pt x="340" y="370"/>
                  </a:lnTo>
                  <a:lnTo>
                    <a:pt x="351" y="388"/>
                  </a:lnTo>
                  <a:close/>
                  <a:moveTo>
                    <a:pt x="356" y="0"/>
                  </a:moveTo>
                  <a:lnTo>
                    <a:pt x="401" y="0"/>
                  </a:lnTo>
                  <a:lnTo>
                    <a:pt x="401" y="135"/>
                  </a:lnTo>
                  <a:lnTo>
                    <a:pt x="387" y="143"/>
                  </a:lnTo>
                  <a:lnTo>
                    <a:pt x="353" y="88"/>
                  </a:lnTo>
                  <a:lnTo>
                    <a:pt x="394" y="64"/>
                  </a:lnTo>
                  <a:lnTo>
                    <a:pt x="356" y="0"/>
                  </a:lnTo>
                  <a:close/>
                  <a:moveTo>
                    <a:pt x="338" y="0"/>
                  </a:moveTo>
                  <a:lnTo>
                    <a:pt x="374" y="59"/>
                  </a:lnTo>
                  <a:lnTo>
                    <a:pt x="333" y="83"/>
                  </a:lnTo>
                  <a:lnTo>
                    <a:pt x="382" y="164"/>
                  </a:lnTo>
                  <a:lnTo>
                    <a:pt x="401" y="152"/>
                  </a:lnTo>
                  <a:lnTo>
                    <a:pt x="401" y="388"/>
                  </a:lnTo>
                  <a:lnTo>
                    <a:pt x="369" y="388"/>
                  </a:lnTo>
                  <a:lnTo>
                    <a:pt x="362" y="376"/>
                  </a:lnTo>
                  <a:lnTo>
                    <a:pt x="399" y="353"/>
                  </a:lnTo>
                  <a:lnTo>
                    <a:pt x="351" y="274"/>
                  </a:lnTo>
                  <a:lnTo>
                    <a:pt x="276" y="319"/>
                  </a:lnTo>
                  <a:lnTo>
                    <a:pt x="301" y="360"/>
                  </a:lnTo>
                  <a:lnTo>
                    <a:pt x="254" y="388"/>
                  </a:lnTo>
                  <a:lnTo>
                    <a:pt x="234" y="388"/>
                  </a:lnTo>
                  <a:lnTo>
                    <a:pt x="227" y="374"/>
                  </a:lnTo>
                  <a:lnTo>
                    <a:pt x="258" y="355"/>
                  </a:lnTo>
                  <a:lnTo>
                    <a:pt x="230" y="311"/>
                  </a:lnTo>
                  <a:lnTo>
                    <a:pt x="201" y="330"/>
                  </a:lnTo>
                  <a:lnTo>
                    <a:pt x="189" y="311"/>
                  </a:lnTo>
                  <a:lnTo>
                    <a:pt x="220" y="293"/>
                  </a:lnTo>
                  <a:lnTo>
                    <a:pt x="195" y="250"/>
                  </a:lnTo>
                  <a:lnTo>
                    <a:pt x="164" y="268"/>
                  </a:lnTo>
                  <a:lnTo>
                    <a:pt x="151" y="247"/>
                  </a:lnTo>
                  <a:lnTo>
                    <a:pt x="210" y="211"/>
                  </a:lnTo>
                  <a:lnTo>
                    <a:pt x="235" y="253"/>
                  </a:lnTo>
                  <a:lnTo>
                    <a:pt x="312" y="206"/>
                  </a:lnTo>
                  <a:lnTo>
                    <a:pt x="263" y="125"/>
                  </a:lnTo>
                  <a:lnTo>
                    <a:pt x="226" y="148"/>
                  </a:lnTo>
                  <a:lnTo>
                    <a:pt x="190" y="89"/>
                  </a:lnTo>
                  <a:lnTo>
                    <a:pt x="209" y="77"/>
                  </a:lnTo>
                  <a:lnTo>
                    <a:pt x="229" y="109"/>
                  </a:lnTo>
                  <a:lnTo>
                    <a:pt x="273" y="83"/>
                  </a:lnTo>
                  <a:lnTo>
                    <a:pt x="253" y="51"/>
                  </a:lnTo>
                  <a:lnTo>
                    <a:pt x="273" y="39"/>
                  </a:lnTo>
                  <a:lnTo>
                    <a:pt x="292" y="71"/>
                  </a:lnTo>
                  <a:lnTo>
                    <a:pt x="337" y="45"/>
                  </a:lnTo>
                  <a:lnTo>
                    <a:pt x="316" y="13"/>
                  </a:lnTo>
                  <a:lnTo>
                    <a:pt x="338" y="0"/>
                  </a:lnTo>
                  <a:close/>
                  <a:moveTo>
                    <a:pt x="0" y="388"/>
                  </a:moveTo>
                  <a:lnTo>
                    <a:pt x="0" y="0"/>
                  </a:lnTo>
                  <a:lnTo>
                    <a:pt x="308" y="0"/>
                  </a:lnTo>
                  <a:lnTo>
                    <a:pt x="296" y="7"/>
                  </a:lnTo>
                  <a:lnTo>
                    <a:pt x="315" y="40"/>
                  </a:lnTo>
                  <a:lnTo>
                    <a:pt x="298" y="51"/>
                  </a:lnTo>
                  <a:lnTo>
                    <a:pt x="278" y="18"/>
                  </a:lnTo>
                  <a:lnTo>
                    <a:pt x="232" y="45"/>
                  </a:lnTo>
                  <a:lnTo>
                    <a:pt x="252" y="78"/>
                  </a:lnTo>
                  <a:lnTo>
                    <a:pt x="234" y="89"/>
                  </a:lnTo>
                  <a:lnTo>
                    <a:pt x="215" y="56"/>
                  </a:lnTo>
                  <a:lnTo>
                    <a:pt x="168" y="83"/>
                  </a:lnTo>
                  <a:lnTo>
                    <a:pt x="220" y="169"/>
                  </a:lnTo>
                  <a:lnTo>
                    <a:pt x="257" y="146"/>
                  </a:lnTo>
                  <a:lnTo>
                    <a:pt x="290" y="201"/>
                  </a:lnTo>
                  <a:lnTo>
                    <a:pt x="241" y="231"/>
                  </a:lnTo>
                  <a:lnTo>
                    <a:pt x="216" y="189"/>
                  </a:lnTo>
                  <a:lnTo>
                    <a:pt x="129" y="242"/>
                  </a:lnTo>
                  <a:lnTo>
                    <a:pt x="158" y="290"/>
                  </a:lnTo>
                  <a:lnTo>
                    <a:pt x="189" y="272"/>
                  </a:lnTo>
                  <a:lnTo>
                    <a:pt x="198" y="287"/>
                  </a:lnTo>
                  <a:lnTo>
                    <a:pt x="168" y="306"/>
                  </a:lnTo>
                  <a:lnTo>
                    <a:pt x="195" y="352"/>
                  </a:lnTo>
                  <a:lnTo>
                    <a:pt x="226" y="333"/>
                  </a:lnTo>
                  <a:lnTo>
                    <a:pt x="236" y="351"/>
                  </a:lnTo>
                  <a:lnTo>
                    <a:pt x="205" y="368"/>
                  </a:lnTo>
                  <a:lnTo>
                    <a:pt x="216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3" name="Freeform 173"/>
            <p:cNvSpPr>
              <a:spLocks noEditPoints="1"/>
            </p:cNvSpPr>
            <p:nvPr/>
          </p:nvSpPr>
          <p:spPr bwMode="gray">
            <a:xfrm>
              <a:off x="3692160" y="894597"/>
              <a:ext cx="1772379" cy="258992"/>
            </a:xfrm>
            <a:custGeom>
              <a:avLst/>
              <a:gdLst>
                <a:gd name="T0" fmla="*/ 1122 w 1492"/>
                <a:gd name="T1" fmla="*/ 163 h 218"/>
                <a:gd name="T2" fmla="*/ 1162 w 1492"/>
                <a:gd name="T3" fmla="*/ 163 h 218"/>
                <a:gd name="T4" fmla="*/ 1077 w 1492"/>
                <a:gd name="T5" fmla="*/ 218 h 218"/>
                <a:gd name="T6" fmla="*/ 1057 w 1492"/>
                <a:gd name="T7" fmla="*/ 193 h 218"/>
                <a:gd name="T8" fmla="*/ 1018 w 1492"/>
                <a:gd name="T9" fmla="*/ 194 h 218"/>
                <a:gd name="T10" fmla="*/ 966 w 1492"/>
                <a:gd name="T11" fmla="*/ 169 h 218"/>
                <a:gd name="T12" fmla="*/ 966 w 1492"/>
                <a:gd name="T13" fmla="*/ 218 h 218"/>
                <a:gd name="T14" fmla="*/ 910 w 1492"/>
                <a:gd name="T15" fmla="*/ 170 h 218"/>
                <a:gd name="T16" fmla="*/ 902 w 1492"/>
                <a:gd name="T17" fmla="*/ 186 h 218"/>
                <a:gd name="T18" fmla="*/ 884 w 1492"/>
                <a:gd name="T19" fmla="*/ 186 h 218"/>
                <a:gd name="T20" fmla="*/ 910 w 1492"/>
                <a:gd name="T21" fmla="*/ 164 h 218"/>
                <a:gd name="T22" fmla="*/ 865 w 1492"/>
                <a:gd name="T23" fmla="*/ 200 h 218"/>
                <a:gd name="T24" fmla="*/ 871 w 1492"/>
                <a:gd name="T25" fmla="*/ 200 h 218"/>
                <a:gd name="T26" fmla="*/ 782 w 1492"/>
                <a:gd name="T27" fmla="*/ 189 h 218"/>
                <a:gd name="T28" fmla="*/ 809 w 1492"/>
                <a:gd name="T29" fmla="*/ 163 h 218"/>
                <a:gd name="T30" fmla="*/ 727 w 1492"/>
                <a:gd name="T31" fmla="*/ 218 h 218"/>
                <a:gd name="T32" fmla="*/ 753 w 1492"/>
                <a:gd name="T33" fmla="*/ 169 h 218"/>
                <a:gd name="T34" fmla="*/ 693 w 1492"/>
                <a:gd name="T35" fmla="*/ 218 h 218"/>
                <a:gd name="T36" fmla="*/ 648 w 1492"/>
                <a:gd name="T37" fmla="*/ 184 h 218"/>
                <a:gd name="T38" fmla="*/ 639 w 1492"/>
                <a:gd name="T39" fmla="*/ 214 h 218"/>
                <a:gd name="T40" fmla="*/ 659 w 1492"/>
                <a:gd name="T41" fmla="*/ 196 h 218"/>
                <a:gd name="T42" fmla="*/ 667 w 1492"/>
                <a:gd name="T43" fmla="*/ 166 h 218"/>
                <a:gd name="T44" fmla="*/ 599 w 1492"/>
                <a:gd name="T45" fmla="*/ 169 h 218"/>
                <a:gd name="T46" fmla="*/ 610 w 1492"/>
                <a:gd name="T47" fmla="*/ 191 h 218"/>
                <a:gd name="T48" fmla="*/ 598 w 1492"/>
                <a:gd name="T49" fmla="*/ 193 h 218"/>
                <a:gd name="T50" fmla="*/ 600 w 1492"/>
                <a:gd name="T51" fmla="*/ 163 h 218"/>
                <a:gd name="T52" fmla="*/ 568 w 1492"/>
                <a:gd name="T53" fmla="*/ 193 h 218"/>
                <a:gd name="T54" fmla="*/ 538 w 1492"/>
                <a:gd name="T55" fmla="*/ 218 h 218"/>
                <a:gd name="T56" fmla="*/ 499 w 1492"/>
                <a:gd name="T57" fmla="*/ 218 h 218"/>
                <a:gd name="T58" fmla="*/ 525 w 1492"/>
                <a:gd name="T59" fmla="*/ 163 h 218"/>
                <a:gd name="T60" fmla="*/ 463 w 1492"/>
                <a:gd name="T61" fmla="*/ 163 h 218"/>
                <a:gd name="T62" fmla="*/ 393 w 1492"/>
                <a:gd name="T63" fmla="*/ 218 h 218"/>
                <a:gd name="T64" fmla="*/ 430 w 1492"/>
                <a:gd name="T65" fmla="*/ 163 h 218"/>
                <a:gd name="T66" fmla="*/ 347 w 1492"/>
                <a:gd name="T67" fmla="*/ 218 h 218"/>
                <a:gd name="T68" fmla="*/ 347 w 1492"/>
                <a:gd name="T69" fmla="*/ 213 h 218"/>
                <a:gd name="T70" fmla="*/ 1435 w 1492"/>
                <a:gd name="T71" fmla="*/ 104 h 218"/>
                <a:gd name="T72" fmla="*/ 1434 w 1492"/>
                <a:gd name="T73" fmla="*/ 0 h 218"/>
                <a:gd name="T74" fmla="*/ 1279 w 1492"/>
                <a:gd name="T75" fmla="*/ 2 h 218"/>
                <a:gd name="T76" fmla="*/ 1328 w 1492"/>
                <a:gd name="T77" fmla="*/ 9 h 218"/>
                <a:gd name="T78" fmla="*/ 1200 w 1492"/>
                <a:gd name="T79" fmla="*/ 29 h 218"/>
                <a:gd name="T80" fmla="*/ 1229 w 1492"/>
                <a:gd name="T81" fmla="*/ 111 h 218"/>
                <a:gd name="T82" fmla="*/ 1256 w 1492"/>
                <a:gd name="T83" fmla="*/ 7 h 218"/>
                <a:gd name="T84" fmla="*/ 1165 w 1492"/>
                <a:gd name="T85" fmla="*/ 2 h 218"/>
                <a:gd name="T86" fmla="*/ 1068 w 1492"/>
                <a:gd name="T87" fmla="*/ 52 h 218"/>
                <a:gd name="T88" fmla="*/ 1068 w 1492"/>
                <a:gd name="T89" fmla="*/ 59 h 218"/>
                <a:gd name="T90" fmla="*/ 1018 w 1492"/>
                <a:gd name="T91" fmla="*/ 56 h 218"/>
                <a:gd name="T92" fmla="*/ 1027 w 1492"/>
                <a:gd name="T93" fmla="*/ 56 h 218"/>
                <a:gd name="T94" fmla="*/ 877 w 1492"/>
                <a:gd name="T95" fmla="*/ 2 h 218"/>
                <a:gd name="T96" fmla="*/ 787 w 1492"/>
                <a:gd name="T97" fmla="*/ 2 h 218"/>
                <a:gd name="T98" fmla="*/ 787 w 1492"/>
                <a:gd name="T99" fmla="*/ 103 h 218"/>
                <a:gd name="T100" fmla="*/ 667 w 1492"/>
                <a:gd name="T101" fmla="*/ 2 h 218"/>
                <a:gd name="T102" fmla="*/ 708 w 1492"/>
                <a:gd name="T103" fmla="*/ 52 h 218"/>
                <a:gd name="T104" fmla="*/ 502 w 1492"/>
                <a:gd name="T105" fmla="*/ 2 h 218"/>
                <a:gd name="T106" fmla="*/ 586 w 1492"/>
                <a:gd name="T107" fmla="*/ 110 h 218"/>
                <a:gd name="T108" fmla="*/ 411 w 1492"/>
                <a:gd name="T109" fmla="*/ 104 h 218"/>
                <a:gd name="T110" fmla="*/ 411 w 1492"/>
                <a:gd name="T111" fmla="*/ 111 h 218"/>
                <a:gd name="T112" fmla="*/ 278 w 1492"/>
                <a:gd name="T113" fmla="*/ 2 h 218"/>
                <a:gd name="T114" fmla="*/ 287 w 1492"/>
                <a:gd name="T115" fmla="*/ 2 h 218"/>
                <a:gd name="T116" fmla="*/ 157 w 1492"/>
                <a:gd name="T117" fmla="*/ 2 h 218"/>
                <a:gd name="T118" fmla="*/ 240 w 1492"/>
                <a:gd name="T119" fmla="*/ 2 h 218"/>
                <a:gd name="T120" fmla="*/ 58 w 1492"/>
                <a:gd name="T121" fmla="*/ 8 h 218"/>
                <a:gd name="T122" fmla="*/ 58 w 1492"/>
                <a:gd name="T123" fmla="*/ 111 h 21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2" h="218">
                  <a:moveTo>
                    <a:pt x="1168" y="163"/>
                  </a:moveTo>
                  <a:cubicBezTo>
                    <a:pt x="1168" y="193"/>
                    <a:pt x="1168" y="193"/>
                    <a:pt x="1168" y="193"/>
                  </a:cubicBezTo>
                  <a:cubicBezTo>
                    <a:pt x="1168" y="211"/>
                    <a:pt x="1156" y="218"/>
                    <a:pt x="1145" y="218"/>
                  </a:cubicBezTo>
                  <a:cubicBezTo>
                    <a:pt x="1133" y="218"/>
                    <a:pt x="1122" y="210"/>
                    <a:pt x="1122" y="194"/>
                  </a:cubicBezTo>
                  <a:cubicBezTo>
                    <a:pt x="1122" y="163"/>
                    <a:pt x="1122" y="163"/>
                    <a:pt x="1122" y="163"/>
                  </a:cubicBezTo>
                  <a:cubicBezTo>
                    <a:pt x="1128" y="163"/>
                    <a:pt x="1128" y="163"/>
                    <a:pt x="1128" y="163"/>
                  </a:cubicBezTo>
                  <a:cubicBezTo>
                    <a:pt x="1128" y="194"/>
                    <a:pt x="1128" y="194"/>
                    <a:pt x="1128" y="194"/>
                  </a:cubicBezTo>
                  <a:cubicBezTo>
                    <a:pt x="1128" y="207"/>
                    <a:pt x="1136" y="213"/>
                    <a:pt x="1145" y="213"/>
                  </a:cubicBezTo>
                  <a:cubicBezTo>
                    <a:pt x="1154" y="213"/>
                    <a:pt x="1162" y="207"/>
                    <a:pt x="1162" y="193"/>
                  </a:cubicBezTo>
                  <a:cubicBezTo>
                    <a:pt x="1162" y="163"/>
                    <a:pt x="1162" y="163"/>
                    <a:pt x="1162" y="163"/>
                  </a:cubicBezTo>
                  <a:lnTo>
                    <a:pt x="1168" y="163"/>
                  </a:lnTo>
                  <a:close/>
                  <a:moveTo>
                    <a:pt x="1083" y="212"/>
                  </a:moveTo>
                  <a:cubicBezTo>
                    <a:pt x="1109" y="212"/>
                    <a:pt x="1109" y="212"/>
                    <a:pt x="1109" y="212"/>
                  </a:cubicBezTo>
                  <a:cubicBezTo>
                    <a:pt x="1109" y="218"/>
                    <a:pt x="1109" y="218"/>
                    <a:pt x="1109" y="218"/>
                  </a:cubicBezTo>
                  <a:cubicBezTo>
                    <a:pt x="1077" y="218"/>
                    <a:pt x="1077" y="218"/>
                    <a:pt x="1077" y="218"/>
                  </a:cubicBezTo>
                  <a:cubicBezTo>
                    <a:pt x="1077" y="163"/>
                    <a:pt x="1077" y="163"/>
                    <a:pt x="1077" y="163"/>
                  </a:cubicBezTo>
                  <a:cubicBezTo>
                    <a:pt x="1083" y="163"/>
                    <a:pt x="1083" y="163"/>
                    <a:pt x="1083" y="163"/>
                  </a:cubicBezTo>
                  <a:lnTo>
                    <a:pt x="1083" y="212"/>
                  </a:lnTo>
                  <a:close/>
                  <a:moveTo>
                    <a:pt x="1057" y="163"/>
                  </a:moveTo>
                  <a:cubicBezTo>
                    <a:pt x="1057" y="193"/>
                    <a:pt x="1057" y="193"/>
                    <a:pt x="1057" y="193"/>
                  </a:cubicBezTo>
                  <a:cubicBezTo>
                    <a:pt x="1057" y="211"/>
                    <a:pt x="1046" y="218"/>
                    <a:pt x="1034" y="218"/>
                  </a:cubicBezTo>
                  <a:cubicBezTo>
                    <a:pt x="1022" y="218"/>
                    <a:pt x="1012" y="210"/>
                    <a:pt x="1012" y="194"/>
                  </a:cubicBezTo>
                  <a:cubicBezTo>
                    <a:pt x="1012" y="163"/>
                    <a:pt x="1012" y="163"/>
                    <a:pt x="1012" y="163"/>
                  </a:cubicBezTo>
                  <a:cubicBezTo>
                    <a:pt x="1018" y="163"/>
                    <a:pt x="1018" y="163"/>
                    <a:pt x="1018" y="163"/>
                  </a:cubicBezTo>
                  <a:cubicBezTo>
                    <a:pt x="1018" y="194"/>
                    <a:pt x="1018" y="194"/>
                    <a:pt x="1018" y="194"/>
                  </a:cubicBezTo>
                  <a:cubicBezTo>
                    <a:pt x="1018" y="207"/>
                    <a:pt x="1026" y="213"/>
                    <a:pt x="1034" y="213"/>
                  </a:cubicBezTo>
                  <a:cubicBezTo>
                    <a:pt x="1043" y="213"/>
                    <a:pt x="1051" y="207"/>
                    <a:pt x="1051" y="193"/>
                  </a:cubicBezTo>
                  <a:cubicBezTo>
                    <a:pt x="1051" y="163"/>
                    <a:pt x="1051" y="163"/>
                    <a:pt x="1051" y="163"/>
                  </a:cubicBezTo>
                  <a:lnTo>
                    <a:pt x="1057" y="163"/>
                  </a:lnTo>
                  <a:close/>
                  <a:moveTo>
                    <a:pt x="966" y="169"/>
                  </a:moveTo>
                  <a:cubicBezTo>
                    <a:pt x="953" y="169"/>
                    <a:pt x="943" y="178"/>
                    <a:pt x="943" y="191"/>
                  </a:cubicBezTo>
                  <a:cubicBezTo>
                    <a:pt x="943" y="203"/>
                    <a:pt x="953" y="213"/>
                    <a:pt x="966" y="213"/>
                  </a:cubicBezTo>
                  <a:cubicBezTo>
                    <a:pt x="978" y="213"/>
                    <a:pt x="988" y="203"/>
                    <a:pt x="988" y="191"/>
                  </a:cubicBezTo>
                  <a:cubicBezTo>
                    <a:pt x="988" y="178"/>
                    <a:pt x="978" y="169"/>
                    <a:pt x="966" y="169"/>
                  </a:cubicBezTo>
                  <a:close/>
                  <a:moveTo>
                    <a:pt x="966" y="218"/>
                  </a:moveTo>
                  <a:cubicBezTo>
                    <a:pt x="950" y="218"/>
                    <a:pt x="937" y="206"/>
                    <a:pt x="937" y="191"/>
                  </a:cubicBezTo>
                  <a:cubicBezTo>
                    <a:pt x="937" y="175"/>
                    <a:pt x="950" y="163"/>
                    <a:pt x="966" y="163"/>
                  </a:cubicBezTo>
                  <a:cubicBezTo>
                    <a:pt x="982" y="163"/>
                    <a:pt x="994" y="175"/>
                    <a:pt x="994" y="191"/>
                  </a:cubicBezTo>
                  <a:cubicBezTo>
                    <a:pt x="994" y="206"/>
                    <a:pt x="982" y="218"/>
                    <a:pt x="966" y="218"/>
                  </a:cubicBezTo>
                  <a:close/>
                  <a:moveTo>
                    <a:pt x="910" y="170"/>
                  </a:moveTo>
                  <a:cubicBezTo>
                    <a:pt x="906" y="169"/>
                    <a:pt x="905" y="168"/>
                    <a:pt x="903" y="168"/>
                  </a:cubicBezTo>
                  <a:cubicBezTo>
                    <a:pt x="898" y="168"/>
                    <a:pt x="896" y="171"/>
                    <a:pt x="896" y="178"/>
                  </a:cubicBezTo>
                  <a:cubicBezTo>
                    <a:pt x="896" y="181"/>
                    <a:pt x="896" y="181"/>
                    <a:pt x="896" y="181"/>
                  </a:cubicBezTo>
                  <a:cubicBezTo>
                    <a:pt x="902" y="181"/>
                    <a:pt x="902" y="181"/>
                    <a:pt x="902" y="181"/>
                  </a:cubicBezTo>
                  <a:cubicBezTo>
                    <a:pt x="902" y="186"/>
                    <a:pt x="902" y="186"/>
                    <a:pt x="902" y="186"/>
                  </a:cubicBezTo>
                  <a:cubicBezTo>
                    <a:pt x="896" y="186"/>
                    <a:pt x="896" y="186"/>
                    <a:pt x="896" y="186"/>
                  </a:cubicBezTo>
                  <a:cubicBezTo>
                    <a:pt x="896" y="218"/>
                    <a:pt x="896" y="218"/>
                    <a:pt x="896" y="218"/>
                  </a:cubicBezTo>
                  <a:cubicBezTo>
                    <a:pt x="890" y="218"/>
                    <a:pt x="890" y="218"/>
                    <a:pt x="890" y="218"/>
                  </a:cubicBezTo>
                  <a:cubicBezTo>
                    <a:pt x="890" y="186"/>
                    <a:pt x="890" y="186"/>
                    <a:pt x="890" y="186"/>
                  </a:cubicBezTo>
                  <a:cubicBezTo>
                    <a:pt x="884" y="186"/>
                    <a:pt x="884" y="186"/>
                    <a:pt x="884" y="186"/>
                  </a:cubicBezTo>
                  <a:cubicBezTo>
                    <a:pt x="884" y="181"/>
                    <a:pt x="884" y="181"/>
                    <a:pt x="884" y="181"/>
                  </a:cubicBezTo>
                  <a:cubicBezTo>
                    <a:pt x="890" y="181"/>
                    <a:pt x="890" y="181"/>
                    <a:pt x="890" y="181"/>
                  </a:cubicBezTo>
                  <a:cubicBezTo>
                    <a:pt x="890" y="177"/>
                    <a:pt x="890" y="177"/>
                    <a:pt x="890" y="177"/>
                  </a:cubicBezTo>
                  <a:cubicBezTo>
                    <a:pt x="890" y="167"/>
                    <a:pt x="897" y="163"/>
                    <a:pt x="903" y="163"/>
                  </a:cubicBezTo>
                  <a:cubicBezTo>
                    <a:pt x="905" y="163"/>
                    <a:pt x="907" y="163"/>
                    <a:pt x="910" y="164"/>
                  </a:cubicBezTo>
                  <a:lnTo>
                    <a:pt x="910" y="170"/>
                  </a:lnTo>
                  <a:close/>
                  <a:moveTo>
                    <a:pt x="852" y="186"/>
                  </a:moveTo>
                  <a:cubicBezTo>
                    <a:pt x="845" y="186"/>
                    <a:pt x="840" y="192"/>
                    <a:pt x="840" y="200"/>
                  </a:cubicBezTo>
                  <a:cubicBezTo>
                    <a:pt x="840" y="207"/>
                    <a:pt x="845" y="213"/>
                    <a:pt x="852" y="213"/>
                  </a:cubicBezTo>
                  <a:cubicBezTo>
                    <a:pt x="859" y="213"/>
                    <a:pt x="865" y="207"/>
                    <a:pt x="865" y="200"/>
                  </a:cubicBezTo>
                  <a:cubicBezTo>
                    <a:pt x="865" y="192"/>
                    <a:pt x="859" y="186"/>
                    <a:pt x="852" y="186"/>
                  </a:cubicBezTo>
                  <a:close/>
                  <a:moveTo>
                    <a:pt x="852" y="218"/>
                  </a:moveTo>
                  <a:cubicBezTo>
                    <a:pt x="842" y="218"/>
                    <a:pt x="834" y="210"/>
                    <a:pt x="834" y="200"/>
                  </a:cubicBezTo>
                  <a:cubicBezTo>
                    <a:pt x="834" y="189"/>
                    <a:pt x="842" y="181"/>
                    <a:pt x="852" y="181"/>
                  </a:cubicBezTo>
                  <a:cubicBezTo>
                    <a:pt x="863" y="181"/>
                    <a:pt x="871" y="189"/>
                    <a:pt x="871" y="200"/>
                  </a:cubicBezTo>
                  <a:cubicBezTo>
                    <a:pt x="871" y="210"/>
                    <a:pt x="863" y="218"/>
                    <a:pt x="852" y="218"/>
                  </a:cubicBezTo>
                  <a:close/>
                  <a:moveTo>
                    <a:pt x="788" y="189"/>
                  </a:moveTo>
                  <a:cubicBezTo>
                    <a:pt x="788" y="218"/>
                    <a:pt x="788" y="218"/>
                    <a:pt x="788" y="218"/>
                  </a:cubicBezTo>
                  <a:cubicBezTo>
                    <a:pt x="782" y="218"/>
                    <a:pt x="782" y="218"/>
                    <a:pt x="782" y="218"/>
                  </a:cubicBezTo>
                  <a:cubicBezTo>
                    <a:pt x="782" y="189"/>
                    <a:pt x="782" y="189"/>
                    <a:pt x="782" y="189"/>
                  </a:cubicBezTo>
                  <a:cubicBezTo>
                    <a:pt x="760" y="163"/>
                    <a:pt x="760" y="163"/>
                    <a:pt x="760" y="163"/>
                  </a:cubicBezTo>
                  <a:cubicBezTo>
                    <a:pt x="768" y="163"/>
                    <a:pt x="768" y="163"/>
                    <a:pt x="768" y="163"/>
                  </a:cubicBezTo>
                  <a:cubicBezTo>
                    <a:pt x="785" y="184"/>
                    <a:pt x="785" y="184"/>
                    <a:pt x="785" y="184"/>
                  </a:cubicBezTo>
                  <a:cubicBezTo>
                    <a:pt x="802" y="163"/>
                    <a:pt x="802" y="163"/>
                    <a:pt x="802" y="163"/>
                  </a:cubicBezTo>
                  <a:cubicBezTo>
                    <a:pt x="809" y="163"/>
                    <a:pt x="809" y="163"/>
                    <a:pt x="809" y="163"/>
                  </a:cubicBezTo>
                  <a:lnTo>
                    <a:pt x="788" y="189"/>
                  </a:lnTo>
                  <a:close/>
                  <a:moveTo>
                    <a:pt x="753" y="169"/>
                  </a:moveTo>
                  <a:cubicBezTo>
                    <a:pt x="733" y="169"/>
                    <a:pt x="733" y="169"/>
                    <a:pt x="733" y="169"/>
                  </a:cubicBezTo>
                  <a:cubicBezTo>
                    <a:pt x="733" y="218"/>
                    <a:pt x="733" y="218"/>
                    <a:pt x="733" y="218"/>
                  </a:cubicBezTo>
                  <a:cubicBezTo>
                    <a:pt x="727" y="218"/>
                    <a:pt x="727" y="218"/>
                    <a:pt x="727" y="218"/>
                  </a:cubicBezTo>
                  <a:cubicBezTo>
                    <a:pt x="727" y="169"/>
                    <a:pt x="727" y="169"/>
                    <a:pt x="727" y="169"/>
                  </a:cubicBezTo>
                  <a:cubicBezTo>
                    <a:pt x="707" y="169"/>
                    <a:pt x="707" y="169"/>
                    <a:pt x="707" y="169"/>
                  </a:cubicBezTo>
                  <a:cubicBezTo>
                    <a:pt x="707" y="163"/>
                    <a:pt x="707" y="163"/>
                    <a:pt x="707" y="163"/>
                  </a:cubicBezTo>
                  <a:cubicBezTo>
                    <a:pt x="753" y="163"/>
                    <a:pt x="753" y="163"/>
                    <a:pt x="753" y="163"/>
                  </a:cubicBezTo>
                  <a:lnTo>
                    <a:pt x="753" y="169"/>
                  </a:lnTo>
                  <a:close/>
                  <a:moveTo>
                    <a:pt x="693" y="218"/>
                  </a:moveTo>
                  <a:cubicBezTo>
                    <a:pt x="687" y="218"/>
                    <a:pt x="687" y="218"/>
                    <a:pt x="687" y="218"/>
                  </a:cubicBezTo>
                  <a:cubicBezTo>
                    <a:pt x="687" y="163"/>
                    <a:pt x="687" y="163"/>
                    <a:pt x="687" y="163"/>
                  </a:cubicBezTo>
                  <a:cubicBezTo>
                    <a:pt x="693" y="163"/>
                    <a:pt x="693" y="163"/>
                    <a:pt x="693" y="163"/>
                  </a:cubicBezTo>
                  <a:lnTo>
                    <a:pt x="693" y="218"/>
                  </a:lnTo>
                  <a:close/>
                  <a:moveTo>
                    <a:pt x="667" y="173"/>
                  </a:moveTo>
                  <a:cubicBezTo>
                    <a:pt x="666" y="172"/>
                    <a:pt x="666" y="172"/>
                    <a:pt x="666" y="172"/>
                  </a:cubicBezTo>
                  <a:cubicBezTo>
                    <a:pt x="660" y="169"/>
                    <a:pt x="658" y="169"/>
                    <a:pt x="654" y="169"/>
                  </a:cubicBezTo>
                  <a:cubicBezTo>
                    <a:pt x="649" y="169"/>
                    <a:pt x="644" y="172"/>
                    <a:pt x="644" y="177"/>
                  </a:cubicBezTo>
                  <a:cubicBezTo>
                    <a:pt x="644" y="181"/>
                    <a:pt x="646" y="182"/>
                    <a:pt x="648" y="184"/>
                  </a:cubicBezTo>
                  <a:cubicBezTo>
                    <a:pt x="649" y="185"/>
                    <a:pt x="650" y="185"/>
                    <a:pt x="652" y="186"/>
                  </a:cubicBezTo>
                  <a:cubicBezTo>
                    <a:pt x="653" y="187"/>
                    <a:pt x="655" y="187"/>
                    <a:pt x="656" y="188"/>
                  </a:cubicBezTo>
                  <a:cubicBezTo>
                    <a:pt x="662" y="190"/>
                    <a:pt x="669" y="193"/>
                    <a:pt x="669" y="203"/>
                  </a:cubicBezTo>
                  <a:cubicBezTo>
                    <a:pt x="669" y="212"/>
                    <a:pt x="662" y="218"/>
                    <a:pt x="653" y="218"/>
                  </a:cubicBezTo>
                  <a:cubicBezTo>
                    <a:pt x="649" y="218"/>
                    <a:pt x="644" y="217"/>
                    <a:pt x="639" y="214"/>
                  </a:cubicBezTo>
                  <a:cubicBezTo>
                    <a:pt x="639" y="206"/>
                    <a:pt x="639" y="206"/>
                    <a:pt x="639" y="206"/>
                  </a:cubicBezTo>
                  <a:cubicBezTo>
                    <a:pt x="640" y="207"/>
                    <a:pt x="640" y="207"/>
                    <a:pt x="640" y="207"/>
                  </a:cubicBezTo>
                  <a:cubicBezTo>
                    <a:pt x="646" y="211"/>
                    <a:pt x="649" y="213"/>
                    <a:pt x="653" y="213"/>
                  </a:cubicBezTo>
                  <a:cubicBezTo>
                    <a:pt x="659" y="213"/>
                    <a:pt x="663" y="208"/>
                    <a:pt x="663" y="203"/>
                  </a:cubicBezTo>
                  <a:cubicBezTo>
                    <a:pt x="663" y="200"/>
                    <a:pt x="661" y="198"/>
                    <a:pt x="659" y="196"/>
                  </a:cubicBezTo>
                  <a:cubicBezTo>
                    <a:pt x="658" y="195"/>
                    <a:pt x="657" y="195"/>
                    <a:pt x="656" y="194"/>
                  </a:cubicBezTo>
                  <a:cubicBezTo>
                    <a:pt x="654" y="193"/>
                    <a:pt x="653" y="193"/>
                    <a:pt x="651" y="192"/>
                  </a:cubicBezTo>
                  <a:cubicBezTo>
                    <a:pt x="645" y="190"/>
                    <a:pt x="638" y="187"/>
                    <a:pt x="638" y="178"/>
                  </a:cubicBezTo>
                  <a:cubicBezTo>
                    <a:pt x="638" y="169"/>
                    <a:pt x="645" y="163"/>
                    <a:pt x="654" y="163"/>
                  </a:cubicBezTo>
                  <a:cubicBezTo>
                    <a:pt x="658" y="163"/>
                    <a:pt x="662" y="164"/>
                    <a:pt x="667" y="166"/>
                  </a:cubicBezTo>
                  <a:lnTo>
                    <a:pt x="667" y="173"/>
                  </a:lnTo>
                  <a:close/>
                  <a:moveTo>
                    <a:pt x="592" y="187"/>
                  </a:moveTo>
                  <a:cubicBezTo>
                    <a:pt x="600" y="187"/>
                    <a:pt x="600" y="187"/>
                    <a:pt x="600" y="187"/>
                  </a:cubicBezTo>
                  <a:cubicBezTo>
                    <a:pt x="608" y="187"/>
                    <a:pt x="612" y="184"/>
                    <a:pt x="612" y="178"/>
                  </a:cubicBezTo>
                  <a:cubicBezTo>
                    <a:pt x="612" y="173"/>
                    <a:pt x="609" y="169"/>
                    <a:pt x="599" y="169"/>
                  </a:cubicBezTo>
                  <a:cubicBezTo>
                    <a:pt x="592" y="169"/>
                    <a:pt x="592" y="169"/>
                    <a:pt x="592" y="169"/>
                  </a:cubicBezTo>
                  <a:lnTo>
                    <a:pt x="592" y="187"/>
                  </a:lnTo>
                  <a:close/>
                  <a:moveTo>
                    <a:pt x="600" y="163"/>
                  </a:moveTo>
                  <a:cubicBezTo>
                    <a:pt x="614" y="163"/>
                    <a:pt x="619" y="170"/>
                    <a:pt x="619" y="178"/>
                  </a:cubicBezTo>
                  <a:cubicBezTo>
                    <a:pt x="619" y="184"/>
                    <a:pt x="616" y="188"/>
                    <a:pt x="610" y="191"/>
                  </a:cubicBezTo>
                  <a:cubicBezTo>
                    <a:pt x="612" y="193"/>
                    <a:pt x="614" y="195"/>
                    <a:pt x="615" y="198"/>
                  </a:cubicBezTo>
                  <a:cubicBezTo>
                    <a:pt x="628" y="218"/>
                    <a:pt x="628" y="218"/>
                    <a:pt x="628" y="218"/>
                  </a:cubicBezTo>
                  <a:cubicBezTo>
                    <a:pt x="621" y="218"/>
                    <a:pt x="621" y="218"/>
                    <a:pt x="621" y="218"/>
                  </a:cubicBezTo>
                  <a:cubicBezTo>
                    <a:pt x="612" y="203"/>
                    <a:pt x="612" y="203"/>
                    <a:pt x="612" y="203"/>
                  </a:cubicBezTo>
                  <a:cubicBezTo>
                    <a:pt x="606" y="193"/>
                    <a:pt x="604" y="193"/>
                    <a:pt x="598" y="193"/>
                  </a:cubicBezTo>
                  <a:cubicBezTo>
                    <a:pt x="592" y="193"/>
                    <a:pt x="592" y="193"/>
                    <a:pt x="592" y="193"/>
                  </a:cubicBezTo>
                  <a:cubicBezTo>
                    <a:pt x="592" y="218"/>
                    <a:pt x="592" y="218"/>
                    <a:pt x="592" y="218"/>
                  </a:cubicBezTo>
                  <a:cubicBezTo>
                    <a:pt x="586" y="218"/>
                    <a:pt x="586" y="218"/>
                    <a:pt x="586" y="218"/>
                  </a:cubicBezTo>
                  <a:cubicBezTo>
                    <a:pt x="586" y="163"/>
                    <a:pt x="586" y="163"/>
                    <a:pt x="586" y="163"/>
                  </a:cubicBezTo>
                  <a:lnTo>
                    <a:pt x="600" y="163"/>
                  </a:lnTo>
                  <a:close/>
                  <a:moveTo>
                    <a:pt x="568" y="169"/>
                  </a:moveTo>
                  <a:cubicBezTo>
                    <a:pt x="544" y="169"/>
                    <a:pt x="544" y="169"/>
                    <a:pt x="544" y="169"/>
                  </a:cubicBezTo>
                  <a:cubicBezTo>
                    <a:pt x="544" y="188"/>
                    <a:pt x="544" y="188"/>
                    <a:pt x="544" y="188"/>
                  </a:cubicBezTo>
                  <a:cubicBezTo>
                    <a:pt x="568" y="188"/>
                    <a:pt x="568" y="188"/>
                    <a:pt x="568" y="188"/>
                  </a:cubicBezTo>
                  <a:cubicBezTo>
                    <a:pt x="568" y="193"/>
                    <a:pt x="568" y="193"/>
                    <a:pt x="568" y="193"/>
                  </a:cubicBezTo>
                  <a:cubicBezTo>
                    <a:pt x="544" y="193"/>
                    <a:pt x="544" y="193"/>
                    <a:pt x="544" y="193"/>
                  </a:cubicBezTo>
                  <a:cubicBezTo>
                    <a:pt x="544" y="212"/>
                    <a:pt x="544" y="212"/>
                    <a:pt x="544" y="212"/>
                  </a:cubicBezTo>
                  <a:cubicBezTo>
                    <a:pt x="569" y="212"/>
                    <a:pt x="569" y="212"/>
                    <a:pt x="569" y="212"/>
                  </a:cubicBezTo>
                  <a:cubicBezTo>
                    <a:pt x="569" y="218"/>
                    <a:pt x="569" y="218"/>
                    <a:pt x="569" y="218"/>
                  </a:cubicBezTo>
                  <a:cubicBezTo>
                    <a:pt x="538" y="218"/>
                    <a:pt x="538" y="218"/>
                    <a:pt x="538" y="218"/>
                  </a:cubicBezTo>
                  <a:cubicBezTo>
                    <a:pt x="538" y="163"/>
                    <a:pt x="538" y="163"/>
                    <a:pt x="538" y="163"/>
                  </a:cubicBezTo>
                  <a:cubicBezTo>
                    <a:pt x="568" y="163"/>
                    <a:pt x="568" y="163"/>
                    <a:pt x="568" y="163"/>
                  </a:cubicBezTo>
                  <a:lnTo>
                    <a:pt x="568" y="169"/>
                  </a:lnTo>
                  <a:close/>
                  <a:moveTo>
                    <a:pt x="502" y="218"/>
                  </a:moveTo>
                  <a:cubicBezTo>
                    <a:pt x="499" y="218"/>
                    <a:pt x="499" y="218"/>
                    <a:pt x="499" y="218"/>
                  </a:cubicBezTo>
                  <a:cubicBezTo>
                    <a:pt x="476" y="163"/>
                    <a:pt x="476" y="163"/>
                    <a:pt x="476" y="163"/>
                  </a:cubicBezTo>
                  <a:cubicBezTo>
                    <a:pt x="483" y="163"/>
                    <a:pt x="483" y="163"/>
                    <a:pt x="483" y="163"/>
                  </a:cubicBezTo>
                  <a:cubicBezTo>
                    <a:pt x="501" y="206"/>
                    <a:pt x="501" y="206"/>
                    <a:pt x="501" y="206"/>
                  </a:cubicBezTo>
                  <a:cubicBezTo>
                    <a:pt x="518" y="163"/>
                    <a:pt x="518" y="163"/>
                    <a:pt x="518" y="163"/>
                  </a:cubicBezTo>
                  <a:cubicBezTo>
                    <a:pt x="525" y="163"/>
                    <a:pt x="525" y="163"/>
                    <a:pt x="525" y="163"/>
                  </a:cubicBezTo>
                  <a:lnTo>
                    <a:pt x="502" y="218"/>
                  </a:lnTo>
                  <a:close/>
                  <a:moveTo>
                    <a:pt x="463" y="218"/>
                  </a:moveTo>
                  <a:cubicBezTo>
                    <a:pt x="457" y="218"/>
                    <a:pt x="457" y="218"/>
                    <a:pt x="457" y="218"/>
                  </a:cubicBezTo>
                  <a:cubicBezTo>
                    <a:pt x="457" y="163"/>
                    <a:pt x="457" y="163"/>
                    <a:pt x="457" y="163"/>
                  </a:cubicBezTo>
                  <a:cubicBezTo>
                    <a:pt x="463" y="163"/>
                    <a:pt x="463" y="163"/>
                    <a:pt x="463" y="163"/>
                  </a:cubicBezTo>
                  <a:lnTo>
                    <a:pt x="463" y="218"/>
                  </a:lnTo>
                  <a:close/>
                  <a:moveTo>
                    <a:pt x="436" y="218"/>
                  </a:moveTo>
                  <a:cubicBezTo>
                    <a:pt x="431" y="218"/>
                    <a:pt x="431" y="218"/>
                    <a:pt x="431" y="218"/>
                  </a:cubicBezTo>
                  <a:cubicBezTo>
                    <a:pt x="393" y="174"/>
                    <a:pt x="393" y="174"/>
                    <a:pt x="393" y="174"/>
                  </a:cubicBezTo>
                  <a:cubicBezTo>
                    <a:pt x="393" y="218"/>
                    <a:pt x="393" y="218"/>
                    <a:pt x="393" y="218"/>
                  </a:cubicBezTo>
                  <a:cubicBezTo>
                    <a:pt x="387" y="218"/>
                    <a:pt x="387" y="218"/>
                    <a:pt x="387" y="218"/>
                  </a:cubicBezTo>
                  <a:cubicBezTo>
                    <a:pt x="387" y="163"/>
                    <a:pt x="387" y="163"/>
                    <a:pt x="387" y="163"/>
                  </a:cubicBezTo>
                  <a:cubicBezTo>
                    <a:pt x="392" y="163"/>
                    <a:pt x="392" y="163"/>
                    <a:pt x="392" y="163"/>
                  </a:cubicBezTo>
                  <a:cubicBezTo>
                    <a:pt x="430" y="207"/>
                    <a:pt x="430" y="207"/>
                    <a:pt x="430" y="207"/>
                  </a:cubicBezTo>
                  <a:cubicBezTo>
                    <a:pt x="430" y="163"/>
                    <a:pt x="430" y="163"/>
                    <a:pt x="430" y="163"/>
                  </a:cubicBezTo>
                  <a:cubicBezTo>
                    <a:pt x="436" y="163"/>
                    <a:pt x="436" y="163"/>
                    <a:pt x="436" y="163"/>
                  </a:cubicBezTo>
                  <a:lnTo>
                    <a:pt x="436" y="218"/>
                  </a:lnTo>
                  <a:close/>
                  <a:moveTo>
                    <a:pt x="370" y="163"/>
                  </a:moveTo>
                  <a:cubicBezTo>
                    <a:pt x="370" y="193"/>
                    <a:pt x="370" y="193"/>
                    <a:pt x="370" y="193"/>
                  </a:cubicBezTo>
                  <a:cubicBezTo>
                    <a:pt x="370" y="211"/>
                    <a:pt x="358" y="218"/>
                    <a:pt x="347" y="218"/>
                  </a:cubicBezTo>
                  <a:cubicBezTo>
                    <a:pt x="335" y="218"/>
                    <a:pt x="324" y="210"/>
                    <a:pt x="324" y="194"/>
                  </a:cubicBezTo>
                  <a:cubicBezTo>
                    <a:pt x="324" y="163"/>
                    <a:pt x="324" y="163"/>
                    <a:pt x="324" y="163"/>
                  </a:cubicBezTo>
                  <a:cubicBezTo>
                    <a:pt x="330" y="163"/>
                    <a:pt x="330" y="163"/>
                    <a:pt x="330" y="163"/>
                  </a:cubicBezTo>
                  <a:cubicBezTo>
                    <a:pt x="330" y="194"/>
                    <a:pt x="330" y="194"/>
                    <a:pt x="330" y="194"/>
                  </a:cubicBezTo>
                  <a:cubicBezTo>
                    <a:pt x="330" y="207"/>
                    <a:pt x="338" y="213"/>
                    <a:pt x="347" y="213"/>
                  </a:cubicBezTo>
                  <a:cubicBezTo>
                    <a:pt x="355" y="213"/>
                    <a:pt x="364" y="207"/>
                    <a:pt x="364" y="193"/>
                  </a:cubicBezTo>
                  <a:cubicBezTo>
                    <a:pt x="364" y="163"/>
                    <a:pt x="364" y="163"/>
                    <a:pt x="364" y="163"/>
                  </a:cubicBezTo>
                  <a:lnTo>
                    <a:pt x="370" y="163"/>
                  </a:lnTo>
                  <a:close/>
                  <a:moveTo>
                    <a:pt x="1483" y="56"/>
                  </a:moveTo>
                  <a:cubicBezTo>
                    <a:pt x="1483" y="83"/>
                    <a:pt x="1462" y="104"/>
                    <a:pt x="1435" y="104"/>
                  </a:cubicBezTo>
                  <a:cubicBezTo>
                    <a:pt x="1407" y="104"/>
                    <a:pt x="1386" y="83"/>
                    <a:pt x="1386" y="56"/>
                  </a:cubicBezTo>
                  <a:cubicBezTo>
                    <a:pt x="1386" y="29"/>
                    <a:pt x="1407" y="8"/>
                    <a:pt x="1435" y="8"/>
                  </a:cubicBezTo>
                  <a:cubicBezTo>
                    <a:pt x="1462" y="8"/>
                    <a:pt x="1483" y="29"/>
                    <a:pt x="1483" y="56"/>
                  </a:cubicBezTo>
                  <a:close/>
                  <a:moveTo>
                    <a:pt x="1492" y="56"/>
                  </a:moveTo>
                  <a:cubicBezTo>
                    <a:pt x="1492" y="25"/>
                    <a:pt x="1467" y="0"/>
                    <a:pt x="1434" y="0"/>
                  </a:cubicBezTo>
                  <a:cubicBezTo>
                    <a:pt x="1402" y="0"/>
                    <a:pt x="1377" y="25"/>
                    <a:pt x="1377" y="56"/>
                  </a:cubicBezTo>
                  <a:cubicBezTo>
                    <a:pt x="1377" y="87"/>
                    <a:pt x="1402" y="111"/>
                    <a:pt x="1434" y="111"/>
                  </a:cubicBezTo>
                  <a:cubicBezTo>
                    <a:pt x="1467" y="111"/>
                    <a:pt x="1492" y="87"/>
                    <a:pt x="1492" y="56"/>
                  </a:cubicBezTo>
                  <a:close/>
                  <a:moveTo>
                    <a:pt x="1369" y="2"/>
                  </a:moveTo>
                  <a:cubicBezTo>
                    <a:pt x="1279" y="2"/>
                    <a:pt x="1279" y="2"/>
                    <a:pt x="1279" y="2"/>
                  </a:cubicBezTo>
                  <a:cubicBezTo>
                    <a:pt x="1279" y="9"/>
                    <a:pt x="1279" y="9"/>
                    <a:pt x="1279" y="9"/>
                  </a:cubicBezTo>
                  <a:cubicBezTo>
                    <a:pt x="1320" y="9"/>
                    <a:pt x="1320" y="9"/>
                    <a:pt x="1320" y="9"/>
                  </a:cubicBezTo>
                  <a:cubicBezTo>
                    <a:pt x="1320" y="110"/>
                    <a:pt x="1320" y="110"/>
                    <a:pt x="1320" y="110"/>
                  </a:cubicBezTo>
                  <a:cubicBezTo>
                    <a:pt x="1328" y="110"/>
                    <a:pt x="1328" y="110"/>
                    <a:pt x="1328" y="110"/>
                  </a:cubicBezTo>
                  <a:cubicBezTo>
                    <a:pt x="1328" y="9"/>
                    <a:pt x="1328" y="9"/>
                    <a:pt x="1328" y="9"/>
                  </a:cubicBezTo>
                  <a:cubicBezTo>
                    <a:pt x="1369" y="9"/>
                    <a:pt x="1369" y="9"/>
                    <a:pt x="1369" y="9"/>
                  </a:cubicBezTo>
                  <a:lnTo>
                    <a:pt x="1369" y="2"/>
                  </a:lnTo>
                  <a:close/>
                  <a:moveTo>
                    <a:pt x="1256" y="7"/>
                  </a:moveTo>
                  <a:cubicBezTo>
                    <a:pt x="1248" y="3"/>
                    <a:pt x="1239" y="0"/>
                    <a:pt x="1231" y="0"/>
                  </a:cubicBezTo>
                  <a:cubicBezTo>
                    <a:pt x="1214" y="0"/>
                    <a:pt x="1200" y="13"/>
                    <a:pt x="1200" y="29"/>
                  </a:cubicBezTo>
                  <a:cubicBezTo>
                    <a:pt x="1200" y="65"/>
                    <a:pt x="1251" y="51"/>
                    <a:pt x="1251" y="82"/>
                  </a:cubicBezTo>
                  <a:cubicBezTo>
                    <a:pt x="1251" y="94"/>
                    <a:pt x="1241" y="104"/>
                    <a:pt x="1229" y="104"/>
                  </a:cubicBezTo>
                  <a:cubicBezTo>
                    <a:pt x="1220" y="104"/>
                    <a:pt x="1213" y="101"/>
                    <a:pt x="1201" y="92"/>
                  </a:cubicBezTo>
                  <a:cubicBezTo>
                    <a:pt x="1201" y="102"/>
                    <a:pt x="1201" y="102"/>
                    <a:pt x="1201" y="102"/>
                  </a:cubicBezTo>
                  <a:cubicBezTo>
                    <a:pt x="1211" y="108"/>
                    <a:pt x="1220" y="111"/>
                    <a:pt x="1229" y="111"/>
                  </a:cubicBezTo>
                  <a:cubicBezTo>
                    <a:pt x="1247" y="111"/>
                    <a:pt x="1261" y="98"/>
                    <a:pt x="1261" y="82"/>
                  </a:cubicBezTo>
                  <a:cubicBezTo>
                    <a:pt x="1261" y="44"/>
                    <a:pt x="1209" y="58"/>
                    <a:pt x="1209" y="29"/>
                  </a:cubicBezTo>
                  <a:cubicBezTo>
                    <a:pt x="1209" y="17"/>
                    <a:pt x="1219" y="8"/>
                    <a:pt x="1232" y="8"/>
                  </a:cubicBezTo>
                  <a:cubicBezTo>
                    <a:pt x="1239" y="8"/>
                    <a:pt x="1245" y="10"/>
                    <a:pt x="1256" y="16"/>
                  </a:cubicBezTo>
                  <a:lnTo>
                    <a:pt x="1256" y="7"/>
                  </a:lnTo>
                  <a:close/>
                  <a:moveTo>
                    <a:pt x="1165" y="2"/>
                  </a:moveTo>
                  <a:cubicBezTo>
                    <a:pt x="1156" y="2"/>
                    <a:pt x="1156" y="2"/>
                    <a:pt x="1156" y="2"/>
                  </a:cubicBezTo>
                  <a:cubicBezTo>
                    <a:pt x="1156" y="110"/>
                    <a:pt x="1156" y="110"/>
                    <a:pt x="1156" y="110"/>
                  </a:cubicBezTo>
                  <a:cubicBezTo>
                    <a:pt x="1165" y="110"/>
                    <a:pt x="1165" y="110"/>
                    <a:pt x="1165" y="110"/>
                  </a:cubicBezTo>
                  <a:lnTo>
                    <a:pt x="1165" y="2"/>
                  </a:lnTo>
                  <a:close/>
                  <a:moveTo>
                    <a:pt x="1068" y="9"/>
                  </a:moveTo>
                  <a:cubicBezTo>
                    <a:pt x="1089" y="9"/>
                    <a:pt x="1089" y="9"/>
                    <a:pt x="1089" y="9"/>
                  </a:cubicBezTo>
                  <a:cubicBezTo>
                    <a:pt x="1108" y="9"/>
                    <a:pt x="1115" y="19"/>
                    <a:pt x="1115" y="31"/>
                  </a:cubicBezTo>
                  <a:cubicBezTo>
                    <a:pt x="1115" y="43"/>
                    <a:pt x="1108" y="52"/>
                    <a:pt x="1088" y="52"/>
                  </a:cubicBezTo>
                  <a:cubicBezTo>
                    <a:pt x="1068" y="52"/>
                    <a:pt x="1068" y="52"/>
                    <a:pt x="1068" y="52"/>
                  </a:cubicBezTo>
                  <a:lnTo>
                    <a:pt x="1068" y="9"/>
                  </a:lnTo>
                  <a:close/>
                  <a:moveTo>
                    <a:pt x="1059" y="2"/>
                  </a:moveTo>
                  <a:cubicBezTo>
                    <a:pt x="1059" y="110"/>
                    <a:pt x="1059" y="110"/>
                    <a:pt x="1059" y="110"/>
                  </a:cubicBezTo>
                  <a:cubicBezTo>
                    <a:pt x="1068" y="110"/>
                    <a:pt x="1068" y="110"/>
                    <a:pt x="1068" y="110"/>
                  </a:cubicBezTo>
                  <a:cubicBezTo>
                    <a:pt x="1068" y="59"/>
                    <a:pt x="1068" y="59"/>
                    <a:pt x="1068" y="59"/>
                  </a:cubicBezTo>
                  <a:cubicBezTo>
                    <a:pt x="1088" y="59"/>
                    <a:pt x="1088" y="59"/>
                    <a:pt x="1088" y="59"/>
                  </a:cubicBezTo>
                  <a:cubicBezTo>
                    <a:pt x="1116" y="59"/>
                    <a:pt x="1125" y="44"/>
                    <a:pt x="1125" y="30"/>
                  </a:cubicBezTo>
                  <a:cubicBezTo>
                    <a:pt x="1125" y="15"/>
                    <a:pt x="1115" y="2"/>
                    <a:pt x="1089" y="2"/>
                  </a:cubicBezTo>
                  <a:lnTo>
                    <a:pt x="1059" y="2"/>
                  </a:lnTo>
                  <a:close/>
                  <a:moveTo>
                    <a:pt x="1018" y="56"/>
                  </a:moveTo>
                  <a:cubicBezTo>
                    <a:pt x="1018" y="83"/>
                    <a:pt x="997" y="104"/>
                    <a:pt x="970" y="104"/>
                  </a:cubicBezTo>
                  <a:cubicBezTo>
                    <a:pt x="943" y="104"/>
                    <a:pt x="922" y="83"/>
                    <a:pt x="922" y="56"/>
                  </a:cubicBezTo>
                  <a:cubicBezTo>
                    <a:pt x="922" y="29"/>
                    <a:pt x="943" y="8"/>
                    <a:pt x="970" y="8"/>
                  </a:cubicBezTo>
                  <a:cubicBezTo>
                    <a:pt x="997" y="8"/>
                    <a:pt x="1018" y="29"/>
                    <a:pt x="1018" y="56"/>
                  </a:cubicBezTo>
                  <a:close/>
                  <a:moveTo>
                    <a:pt x="1027" y="56"/>
                  </a:moveTo>
                  <a:cubicBezTo>
                    <a:pt x="1027" y="25"/>
                    <a:pt x="1002" y="0"/>
                    <a:pt x="970" y="0"/>
                  </a:cubicBezTo>
                  <a:cubicBezTo>
                    <a:pt x="938" y="0"/>
                    <a:pt x="913" y="25"/>
                    <a:pt x="913" y="56"/>
                  </a:cubicBezTo>
                  <a:cubicBezTo>
                    <a:pt x="913" y="87"/>
                    <a:pt x="938" y="111"/>
                    <a:pt x="970" y="111"/>
                  </a:cubicBezTo>
                  <a:cubicBezTo>
                    <a:pt x="1002" y="111"/>
                    <a:pt x="1027" y="87"/>
                    <a:pt x="1027" y="56"/>
                  </a:cubicBezTo>
                  <a:close/>
                  <a:moveTo>
                    <a:pt x="877" y="2"/>
                  </a:moveTo>
                  <a:cubicBezTo>
                    <a:pt x="868" y="2"/>
                    <a:pt x="868" y="2"/>
                    <a:pt x="868" y="2"/>
                  </a:cubicBezTo>
                  <a:cubicBezTo>
                    <a:pt x="868" y="110"/>
                    <a:pt x="868" y="110"/>
                    <a:pt x="868" y="110"/>
                  </a:cubicBezTo>
                  <a:cubicBezTo>
                    <a:pt x="877" y="110"/>
                    <a:pt x="877" y="110"/>
                    <a:pt x="877" y="110"/>
                  </a:cubicBezTo>
                  <a:lnTo>
                    <a:pt x="877" y="2"/>
                  </a:lnTo>
                  <a:close/>
                  <a:moveTo>
                    <a:pt x="787" y="2"/>
                  </a:moveTo>
                  <a:cubicBezTo>
                    <a:pt x="778" y="2"/>
                    <a:pt x="778" y="2"/>
                    <a:pt x="778" y="2"/>
                  </a:cubicBezTo>
                  <a:cubicBezTo>
                    <a:pt x="778" y="110"/>
                    <a:pt x="778" y="110"/>
                    <a:pt x="778" y="110"/>
                  </a:cubicBezTo>
                  <a:cubicBezTo>
                    <a:pt x="840" y="110"/>
                    <a:pt x="840" y="110"/>
                    <a:pt x="840" y="110"/>
                  </a:cubicBezTo>
                  <a:cubicBezTo>
                    <a:pt x="840" y="103"/>
                    <a:pt x="840" y="103"/>
                    <a:pt x="840" y="103"/>
                  </a:cubicBezTo>
                  <a:cubicBezTo>
                    <a:pt x="787" y="103"/>
                    <a:pt x="787" y="103"/>
                    <a:pt x="787" y="103"/>
                  </a:cubicBezTo>
                  <a:lnTo>
                    <a:pt x="787" y="2"/>
                  </a:lnTo>
                  <a:close/>
                  <a:moveTo>
                    <a:pt x="750" y="2"/>
                  </a:moveTo>
                  <a:cubicBezTo>
                    <a:pt x="740" y="2"/>
                    <a:pt x="740" y="2"/>
                    <a:pt x="740" y="2"/>
                  </a:cubicBezTo>
                  <a:cubicBezTo>
                    <a:pt x="704" y="45"/>
                    <a:pt x="704" y="45"/>
                    <a:pt x="704" y="45"/>
                  </a:cubicBezTo>
                  <a:cubicBezTo>
                    <a:pt x="667" y="2"/>
                    <a:pt x="667" y="2"/>
                    <a:pt x="667" y="2"/>
                  </a:cubicBezTo>
                  <a:cubicBezTo>
                    <a:pt x="657" y="2"/>
                    <a:pt x="657" y="2"/>
                    <a:pt x="657" y="2"/>
                  </a:cubicBezTo>
                  <a:cubicBezTo>
                    <a:pt x="699" y="52"/>
                    <a:pt x="699" y="52"/>
                    <a:pt x="699" y="52"/>
                  </a:cubicBezTo>
                  <a:cubicBezTo>
                    <a:pt x="699" y="110"/>
                    <a:pt x="699" y="110"/>
                    <a:pt x="699" y="110"/>
                  </a:cubicBezTo>
                  <a:cubicBezTo>
                    <a:pt x="708" y="110"/>
                    <a:pt x="708" y="110"/>
                    <a:pt x="708" y="110"/>
                  </a:cubicBezTo>
                  <a:cubicBezTo>
                    <a:pt x="708" y="52"/>
                    <a:pt x="708" y="52"/>
                    <a:pt x="708" y="52"/>
                  </a:cubicBezTo>
                  <a:lnTo>
                    <a:pt x="750" y="2"/>
                  </a:lnTo>
                  <a:close/>
                  <a:moveTo>
                    <a:pt x="593" y="2"/>
                  </a:moveTo>
                  <a:cubicBezTo>
                    <a:pt x="584" y="2"/>
                    <a:pt x="584" y="2"/>
                    <a:pt x="584" y="2"/>
                  </a:cubicBezTo>
                  <a:cubicBezTo>
                    <a:pt x="584" y="96"/>
                    <a:pt x="584" y="96"/>
                    <a:pt x="584" y="96"/>
                  </a:cubicBezTo>
                  <a:cubicBezTo>
                    <a:pt x="502" y="2"/>
                    <a:pt x="502" y="2"/>
                    <a:pt x="502" y="2"/>
                  </a:cubicBezTo>
                  <a:cubicBezTo>
                    <a:pt x="495" y="2"/>
                    <a:pt x="495" y="2"/>
                    <a:pt x="495" y="2"/>
                  </a:cubicBezTo>
                  <a:cubicBezTo>
                    <a:pt x="495" y="110"/>
                    <a:pt x="495" y="110"/>
                    <a:pt x="495" y="110"/>
                  </a:cubicBezTo>
                  <a:cubicBezTo>
                    <a:pt x="503" y="110"/>
                    <a:pt x="503" y="110"/>
                    <a:pt x="503" y="110"/>
                  </a:cubicBezTo>
                  <a:cubicBezTo>
                    <a:pt x="503" y="15"/>
                    <a:pt x="503" y="15"/>
                    <a:pt x="503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8" y="2"/>
                  </a:moveTo>
                  <a:cubicBezTo>
                    <a:pt x="448" y="61"/>
                    <a:pt x="448" y="61"/>
                    <a:pt x="448" y="61"/>
                  </a:cubicBezTo>
                  <a:cubicBezTo>
                    <a:pt x="448" y="92"/>
                    <a:pt x="430" y="104"/>
                    <a:pt x="411" y="104"/>
                  </a:cubicBezTo>
                  <a:cubicBezTo>
                    <a:pt x="392" y="104"/>
                    <a:pt x="375" y="91"/>
                    <a:pt x="375" y="62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5"/>
                    <a:pt x="387" y="111"/>
                    <a:pt x="411" y="111"/>
                  </a:cubicBezTo>
                  <a:cubicBezTo>
                    <a:pt x="433" y="111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8" y="2"/>
                  </a:lnTo>
                  <a:close/>
                  <a:moveTo>
                    <a:pt x="287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7" y="103"/>
                    <a:pt x="287" y="103"/>
                    <a:pt x="287" y="103"/>
                  </a:cubicBezTo>
                  <a:lnTo>
                    <a:pt x="287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3" y="104"/>
                    <a:pt x="194" y="104"/>
                  </a:cubicBezTo>
                  <a:cubicBezTo>
                    <a:pt x="175" y="104"/>
                    <a:pt x="157" y="91"/>
                    <a:pt x="157" y="62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5"/>
                    <a:pt x="170" y="111"/>
                    <a:pt x="194" y="111"/>
                  </a:cubicBezTo>
                  <a:cubicBezTo>
                    <a:pt x="216" y="111"/>
                    <a:pt x="240" y="98"/>
                    <a:pt x="240" y="61"/>
                  </a:cubicBezTo>
                  <a:cubicBezTo>
                    <a:pt x="240" y="2"/>
                    <a:pt x="240" y="2"/>
                    <a:pt x="240" y="2"/>
                  </a:cubicBezTo>
                  <a:lnTo>
                    <a:pt x="231" y="2"/>
                  </a:lnTo>
                  <a:close/>
                  <a:moveTo>
                    <a:pt x="106" y="56"/>
                  </a:moveTo>
                  <a:cubicBezTo>
                    <a:pt x="106" y="83"/>
                    <a:pt x="85" y="104"/>
                    <a:pt x="58" y="104"/>
                  </a:cubicBezTo>
                  <a:cubicBezTo>
                    <a:pt x="31" y="104"/>
                    <a:pt x="9" y="83"/>
                    <a:pt x="9" y="56"/>
                  </a:cubicBezTo>
                  <a:cubicBezTo>
                    <a:pt x="9" y="29"/>
                    <a:pt x="31" y="8"/>
                    <a:pt x="58" y="8"/>
                  </a:cubicBezTo>
                  <a:cubicBezTo>
                    <a:pt x="85" y="8"/>
                    <a:pt x="106" y="29"/>
                    <a:pt x="106" y="56"/>
                  </a:cubicBezTo>
                  <a:close/>
                  <a:moveTo>
                    <a:pt x="115" y="56"/>
                  </a:moveTo>
                  <a:cubicBezTo>
                    <a:pt x="115" y="25"/>
                    <a:pt x="90" y="0"/>
                    <a:pt x="58" y="0"/>
                  </a:cubicBezTo>
                  <a:cubicBezTo>
                    <a:pt x="26" y="0"/>
                    <a:pt x="0" y="25"/>
                    <a:pt x="0" y="56"/>
                  </a:cubicBezTo>
                  <a:cubicBezTo>
                    <a:pt x="0" y="87"/>
                    <a:pt x="26" y="111"/>
                    <a:pt x="58" y="111"/>
                  </a:cubicBezTo>
                  <a:cubicBezTo>
                    <a:pt x="90" y="111"/>
                    <a:pt x="115" y="87"/>
                    <a:pt x="115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49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8B4AEA9-404F-4933-BE5E-28A0992A10C4}" type="datetime1">
              <a:rPr lang="fi-FI"/>
              <a:pPr>
                <a:defRPr/>
              </a:pPr>
              <a:t>22.11.2013</a:t>
            </a:fld>
            <a:endParaRPr lang="fi-FI" dirty="0"/>
          </a:p>
        </p:txBody>
      </p:sp>
      <p:sp>
        <p:nvSpPr>
          <p:cNvPr id="150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3213" y="6343650"/>
            <a:ext cx="4605337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55" name="Title Placeholder 154"/>
          <p:cNvSpPr>
            <a:spLocks noGrp="1"/>
          </p:cNvSpPr>
          <p:nvPr>
            <p:ph type="title"/>
          </p:nvPr>
        </p:nvSpPr>
        <p:spPr>
          <a:xfrm>
            <a:off x="303213" y="1684338"/>
            <a:ext cx="8585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1050" name="Text Placeholder 155"/>
          <p:cNvSpPr>
            <a:spLocks noGrp="1"/>
          </p:cNvSpPr>
          <p:nvPr>
            <p:ph type="body" idx="1"/>
          </p:nvPr>
        </p:nvSpPr>
        <p:spPr bwMode="auto">
          <a:xfrm>
            <a:off x="298450" y="3009900"/>
            <a:ext cx="8583613" cy="293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9" r:id="rId3"/>
    <p:sldLayoutId id="2147483750" r:id="rId4"/>
    <p:sldLayoutId id="2147483751" r:id="rId5"/>
    <p:sldLayoutId id="2147483756" r:id="rId6"/>
    <p:sldLayoutId id="2147483757" r:id="rId7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39"/>
          <p:cNvGrpSpPr>
            <a:grpSpLocks/>
          </p:cNvGrpSpPr>
          <p:nvPr/>
        </p:nvGrpSpPr>
        <p:grpSpPr bwMode="auto">
          <a:xfrm>
            <a:off x="3608388" y="382588"/>
            <a:ext cx="1938337" cy="769937"/>
            <a:chOff x="3608081" y="382588"/>
            <a:chExt cx="1938675" cy="769938"/>
          </a:xfrm>
        </p:grpSpPr>
        <p:sp>
          <p:nvSpPr>
            <p:cNvPr id="2074" name="Freeform 169"/>
            <p:cNvSpPr>
              <a:spLocks/>
            </p:cNvSpPr>
            <p:nvPr/>
          </p:nvSpPr>
          <p:spPr bwMode="gray">
            <a:xfrm>
              <a:off x="4378019" y="382588"/>
              <a:ext cx="397648" cy="384969"/>
            </a:xfrm>
            <a:custGeom>
              <a:avLst/>
              <a:gdLst>
                <a:gd name="T0" fmla="*/ 0 w 401"/>
                <a:gd name="T1" fmla="*/ 388 h 388"/>
                <a:gd name="T2" fmla="*/ 0 w 401"/>
                <a:gd name="T3" fmla="*/ 0 h 388"/>
                <a:gd name="T4" fmla="*/ 401 w 401"/>
                <a:gd name="T5" fmla="*/ 0 h 388"/>
                <a:gd name="T6" fmla="*/ 401 w 401"/>
                <a:gd name="T7" fmla="*/ 388 h 388"/>
                <a:gd name="T8" fmla="*/ 0 w 401"/>
                <a:gd name="T9" fmla="*/ 388 h 388"/>
                <a:gd name="T10" fmla="*/ 0 w 401"/>
                <a:gd name="T11" fmla="*/ 388 h 3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01" h="388">
                  <a:moveTo>
                    <a:pt x="0" y="388"/>
                  </a:moveTo>
                  <a:lnTo>
                    <a:pt x="0" y="0"/>
                  </a:lnTo>
                  <a:lnTo>
                    <a:pt x="401" y="0"/>
                  </a:lnTo>
                  <a:lnTo>
                    <a:pt x="401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75" name="Freeform 170"/>
            <p:cNvSpPr>
              <a:spLocks noEditPoints="1"/>
            </p:cNvSpPr>
            <p:nvPr/>
          </p:nvSpPr>
          <p:spPr bwMode="black">
            <a:xfrm>
              <a:off x="4378019" y="382588"/>
              <a:ext cx="397648" cy="384969"/>
            </a:xfrm>
            <a:custGeom>
              <a:avLst/>
              <a:gdLst>
                <a:gd name="T0" fmla="*/ 285 w 401"/>
                <a:gd name="T1" fmla="*/ 388 h 388"/>
                <a:gd name="T2" fmla="*/ 297 w 401"/>
                <a:gd name="T3" fmla="*/ 325 h 388"/>
                <a:gd name="T4" fmla="*/ 378 w 401"/>
                <a:gd name="T5" fmla="*/ 348 h 388"/>
                <a:gd name="T6" fmla="*/ 351 w 401"/>
                <a:gd name="T7" fmla="*/ 388 h 388"/>
                <a:gd name="T8" fmla="*/ 356 w 401"/>
                <a:gd name="T9" fmla="*/ 0 h 388"/>
                <a:gd name="T10" fmla="*/ 401 w 401"/>
                <a:gd name="T11" fmla="*/ 136 h 388"/>
                <a:gd name="T12" fmla="*/ 353 w 401"/>
                <a:gd name="T13" fmla="*/ 89 h 388"/>
                <a:gd name="T14" fmla="*/ 356 w 401"/>
                <a:gd name="T15" fmla="*/ 0 h 388"/>
                <a:gd name="T16" fmla="*/ 338 w 401"/>
                <a:gd name="T17" fmla="*/ 0 h 388"/>
                <a:gd name="T18" fmla="*/ 333 w 401"/>
                <a:gd name="T19" fmla="*/ 83 h 388"/>
                <a:gd name="T20" fmla="*/ 401 w 401"/>
                <a:gd name="T21" fmla="*/ 153 h 388"/>
                <a:gd name="T22" fmla="*/ 369 w 401"/>
                <a:gd name="T23" fmla="*/ 388 h 388"/>
                <a:gd name="T24" fmla="*/ 399 w 401"/>
                <a:gd name="T25" fmla="*/ 353 h 388"/>
                <a:gd name="T26" fmla="*/ 276 w 401"/>
                <a:gd name="T27" fmla="*/ 320 h 388"/>
                <a:gd name="T28" fmla="*/ 254 w 401"/>
                <a:gd name="T29" fmla="*/ 388 h 388"/>
                <a:gd name="T30" fmla="*/ 227 w 401"/>
                <a:gd name="T31" fmla="*/ 375 h 388"/>
                <a:gd name="T32" fmla="*/ 230 w 401"/>
                <a:gd name="T33" fmla="*/ 313 h 388"/>
                <a:gd name="T34" fmla="*/ 189 w 401"/>
                <a:gd name="T35" fmla="*/ 311 h 388"/>
                <a:gd name="T36" fmla="*/ 195 w 401"/>
                <a:gd name="T37" fmla="*/ 251 h 388"/>
                <a:gd name="T38" fmla="*/ 151 w 401"/>
                <a:gd name="T39" fmla="*/ 247 h 388"/>
                <a:gd name="T40" fmla="*/ 235 w 401"/>
                <a:gd name="T41" fmla="*/ 253 h 388"/>
                <a:gd name="T42" fmla="*/ 263 w 401"/>
                <a:gd name="T43" fmla="*/ 126 h 388"/>
                <a:gd name="T44" fmla="*/ 190 w 401"/>
                <a:gd name="T45" fmla="*/ 89 h 388"/>
                <a:gd name="T46" fmla="*/ 229 w 401"/>
                <a:gd name="T47" fmla="*/ 110 h 388"/>
                <a:gd name="T48" fmla="*/ 253 w 401"/>
                <a:gd name="T49" fmla="*/ 51 h 388"/>
                <a:gd name="T50" fmla="*/ 292 w 401"/>
                <a:gd name="T51" fmla="*/ 72 h 388"/>
                <a:gd name="T52" fmla="*/ 316 w 401"/>
                <a:gd name="T53" fmla="*/ 13 h 388"/>
                <a:gd name="T54" fmla="*/ 338 w 401"/>
                <a:gd name="T55" fmla="*/ 0 h 388"/>
                <a:gd name="T56" fmla="*/ 0 w 401"/>
                <a:gd name="T57" fmla="*/ 0 h 388"/>
                <a:gd name="T58" fmla="*/ 296 w 401"/>
                <a:gd name="T59" fmla="*/ 7 h 388"/>
                <a:gd name="T60" fmla="*/ 298 w 401"/>
                <a:gd name="T61" fmla="*/ 51 h 388"/>
                <a:gd name="T62" fmla="*/ 232 w 401"/>
                <a:gd name="T63" fmla="*/ 45 h 388"/>
                <a:gd name="T64" fmla="*/ 234 w 401"/>
                <a:gd name="T65" fmla="*/ 89 h 388"/>
                <a:gd name="T66" fmla="*/ 168 w 401"/>
                <a:gd name="T67" fmla="*/ 83 h 388"/>
                <a:gd name="T68" fmla="*/ 257 w 401"/>
                <a:gd name="T69" fmla="*/ 147 h 388"/>
                <a:gd name="T70" fmla="*/ 241 w 401"/>
                <a:gd name="T71" fmla="*/ 231 h 388"/>
                <a:gd name="T72" fmla="*/ 129 w 401"/>
                <a:gd name="T73" fmla="*/ 242 h 388"/>
                <a:gd name="T74" fmla="*/ 189 w 401"/>
                <a:gd name="T75" fmla="*/ 272 h 388"/>
                <a:gd name="T76" fmla="*/ 168 w 401"/>
                <a:gd name="T77" fmla="*/ 307 h 388"/>
                <a:gd name="T78" fmla="*/ 226 w 401"/>
                <a:gd name="T79" fmla="*/ 333 h 388"/>
                <a:gd name="T80" fmla="*/ 205 w 401"/>
                <a:gd name="T81" fmla="*/ 369 h 388"/>
                <a:gd name="T82" fmla="*/ 0 w 401"/>
                <a:gd name="T83" fmla="*/ 388 h 38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401" h="388">
                  <a:moveTo>
                    <a:pt x="351" y="388"/>
                  </a:moveTo>
                  <a:lnTo>
                    <a:pt x="285" y="388"/>
                  </a:lnTo>
                  <a:lnTo>
                    <a:pt x="322" y="366"/>
                  </a:lnTo>
                  <a:lnTo>
                    <a:pt x="297" y="325"/>
                  </a:lnTo>
                  <a:lnTo>
                    <a:pt x="346" y="295"/>
                  </a:lnTo>
                  <a:lnTo>
                    <a:pt x="378" y="348"/>
                  </a:lnTo>
                  <a:lnTo>
                    <a:pt x="340" y="370"/>
                  </a:lnTo>
                  <a:lnTo>
                    <a:pt x="351" y="388"/>
                  </a:lnTo>
                  <a:close/>
                  <a:moveTo>
                    <a:pt x="356" y="0"/>
                  </a:moveTo>
                  <a:lnTo>
                    <a:pt x="401" y="0"/>
                  </a:lnTo>
                  <a:lnTo>
                    <a:pt x="401" y="136"/>
                  </a:lnTo>
                  <a:lnTo>
                    <a:pt x="387" y="144"/>
                  </a:lnTo>
                  <a:lnTo>
                    <a:pt x="353" y="89"/>
                  </a:lnTo>
                  <a:lnTo>
                    <a:pt x="394" y="64"/>
                  </a:lnTo>
                  <a:lnTo>
                    <a:pt x="356" y="0"/>
                  </a:lnTo>
                  <a:close/>
                  <a:moveTo>
                    <a:pt x="338" y="0"/>
                  </a:moveTo>
                  <a:lnTo>
                    <a:pt x="374" y="60"/>
                  </a:lnTo>
                  <a:lnTo>
                    <a:pt x="333" y="83"/>
                  </a:lnTo>
                  <a:lnTo>
                    <a:pt x="382" y="165"/>
                  </a:lnTo>
                  <a:lnTo>
                    <a:pt x="401" y="153"/>
                  </a:lnTo>
                  <a:lnTo>
                    <a:pt x="401" y="388"/>
                  </a:lnTo>
                  <a:lnTo>
                    <a:pt x="369" y="388"/>
                  </a:lnTo>
                  <a:lnTo>
                    <a:pt x="362" y="376"/>
                  </a:lnTo>
                  <a:lnTo>
                    <a:pt x="399" y="353"/>
                  </a:lnTo>
                  <a:lnTo>
                    <a:pt x="351" y="274"/>
                  </a:lnTo>
                  <a:lnTo>
                    <a:pt x="276" y="320"/>
                  </a:lnTo>
                  <a:lnTo>
                    <a:pt x="301" y="362"/>
                  </a:lnTo>
                  <a:lnTo>
                    <a:pt x="254" y="388"/>
                  </a:lnTo>
                  <a:lnTo>
                    <a:pt x="234" y="388"/>
                  </a:lnTo>
                  <a:lnTo>
                    <a:pt x="227" y="375"/>
                  </a:lnTo>
                  <a:lnTo>
                    <a:pt x="258" y="356"/>
                  </a:lnTo>
                  <a:lnTo>
                    <a:pt x="230" y="313"/>
                  </a:lnTo>
                  <a:lnTo>
                    <a:pt x="201" y="330"/>
                  </a:lnTo>
                  <a:lnTo>
                    <a:pt x="189" y="311"/>
                  </a:lnTo>
                  <a:lnTo>
                    <a:pt x="220" y="293"/>
                  </a:lnTo>
                  <a:lnTo>
                    <a:pt x="195" y="251"/>
                  </a:lnTo>
                  <a:lnTo>
                    <a:pt x="164" y="270"/>
                  </a:lnTo>
                  <a:lnTo>
                    <a:pt x="151" y="247"/>
                  </a:lnTo>
                  <a:lnTo>
                    <a:pt x="210" y="211"/>
                  </a:lnTo>
                  <a:lnTo>
                    <a:pt x="235" y="253"/>
                  </a:lnTo>
                  <a:lnTo>
                    <a:pt x="312" y="208"/>
                  </a:lnTo>
                  <a:lnTo>
                    <a:pt x="263" y="126"/>
                  </a:lnTo>
                  <a:lnTo>
                    <a:pt x="226" y="148"/>
                  </a:lnTo>
                  <a:lnTo>
                    <a:pt x="190" y="89"/>
                  </a:lnTo>
                  <a:lnTo>
                    <a:pt x="209" y="77"/>
                  </a:lnTo>
                  <a:lnTo>
                    <a:pt x="229" y="110"/>
                  </a:lnTo>
                  <a:lnTo>
                    <a:pt x="273" y="83"/>
                  </a:lnTo>
                  <a:lnTo>
                    <a:pt x="253" y="51"/>
                  </a:lnTo>
                  <a:lnTo>
                    <a:pt x="273" y="39"/>
                  </a:lnTo>
                  <a:lnTo>
                    <a:pt x="292" y="72"/>
                  </a:lnTo>
                  <a:lnTo>
                    <a:pt x="337" y="45"/>
                  </a:lnTo>
                  <a:lnTo>
                    <a:pt x="316" y="13"/>
                  </a:lnTo>
                  <a:lnTo>
                    <a:pt x="338" y="0"/>
                  </a:lnTo>
                  <a:close/>
                  <a:moveTo>
                    <a:pt x="0" y="388"/>
                  </a:moveTo>
                  <a:lnTo>
                    <a:pt x="0" y="0"/>
                  </a:lnTo>
                  <a:lnTo>
                    <a:pt x="308" y="0"/>
                  </a:lnTo>
                  <a:lnTo>
                    <a:pt x="296" y="7"/>
                  </a:lnTo>
                  <a:lnTo>
                    <a:pt x="315" y="40"/>
                  </a:lnTo>
                  <a:lnTo>
                    <a:pt x="298" y="51"/>
                  </a:lnTo>
                  <a:lnTo>
                    <a:pt x="278" y="18"/>
                  </a:lnTo>
                  <a:lnTo>
                    <a:pt x="232" y="45"/>
                  </a:lnTo>
                  <a:lnTo>
                    <a:pt x="252" y="79"/>
                  </a:lnTo>
                  <a:lnTo>
                    <a:pt x="234" y="89"/>
                  </a:lnTo>
                  <a:lnTo>
                    <a:pt x="215" y="56"/>
                  </a:lnTo>
                  <a:lnTo>
                    <a:pt x="168" y="83"/>
                  </a:lnTo>
                  <a:lnTo>
                    <a:pt x="220" y="169"/>
                  </a:lnTo>
                  <a:lnTo>
                    <a:pt x="257" y="147"/>
                  </a:lnTo>
                  <a:lnTo>
                    <a:pt x="290" y="202"/>
                  </a:lnTo>
                  <a:lnTo>
                    <a:pt x="241" y="231"/>
                  </a:lnTo>
                  <a:lnTo>
                    <a:pt x="216" y="190"/>
                  </a:lnTo>
                  <a:lnTo>
                    <a:pt x="129" y="242"/>
                  </a:lnTo>
                  <a:lnTo>
                    <a:pt x="158" y="290"/>
                  </a:lnTo>
                  <a:lnTo>
                    <a:pt x="189" y="272"/>
                  </a:lnTo>
                  <a:lnTo>
                    <a:pt x="198" y="289"/>
                  </a:lnTo>
                  <a:lnTo>
                    <a:pt x="168" y="307"/>
                  </a:lnTo>
                  <a:lnTo>
                    <a:pt x="195" y="352"/>
                  </a:lnTo>
                  <a:lnTo>
                    <a:pt x="226" y="333"/>
                  </a:lnTo>
                  <a:lnTo>
                    <a:pt x="236" y="351"/>
                  </a:lnTo>
                  <a:lnTo>
                    <a:pt x="205" y="369"/>
                  </a:lnTo>
                  <a:lnTo>
                    <a:pt x="216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76" name="Freeform 139"/>
            <p:cNvSpPr>
              <a:spLocks/>
            </p:cNvSpPr>
            <p:nvPr/>
          </p:nvSpPr>
          <p:spPr bwMode="black">
            <a:xfrm>
              <a:off x="3608081" y="895496"/>
              <a:ext cx="107192" cy="130244"/>
            </a:xfrm>
            <a:custGeom>
              <a:avLst/>
              <a:gdLst>
                <a:gd name="T0" fmla="*/ 83 w 91"/>
                <a:gd name="T1" fmla="*/ 0 h 110"/>
                <a:gd name="T2" fmla="*/ 83 w 91"/>
                <a:gd name="T3" fmla="*/ 60 h 110"/>
                <a:gd name="T4" fmla="*/ 46 w 91"/>
                <a:gd name="T5" fmla="*/ 102 h 110"/>
                <a:gd name="T6" fmla="*/ 9 w 91"/>
                <a:gd name="T7" fmla="*/ 61 h 110"/>
                <a:gd name="T8" fmla="*/ 9 w 91"/>
                <a:gd name="T9" fmla="*/ 0 h 110"/>
                <a:gd name="T10" fmla="*/ 0 w 91"/>
                <a:gd name="T11" fmla="*/ 0 h 110"/>
                <a:gd name="T12" fmla="*/ 0 w 91"/>
                <a:gd name="T13" fmla="*/ 61 h 110"/>
                <a:gd name="T14" fmla="*/ 46 w 91"/>
                <a:gd name="T15" fmla="*/ 110 h 110"/>
                <a:gd name="T16" fmla="*/ 91 w 91"/>
                <a:gd name="T17" fmla="*/ 59 h 110"/>
                <a:gd name="T18" fmla="*/ 91 w 91"/>
                <a:gd name="T19" fmla="*/ 0 h 110"/>
                <a:gd name="T20" fmla="*/ 83 w 91"/>
                <a:gd name="T21" fmla="*/ 0 h 1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1" h="110">
                  <a:moveTo>
                    <a:pt x="83" y="0"/>
                  </a:moveTo>
                  <a:cubicBezTo>
                    <a:pt x="83" y="60"/>
                    <a:pt x="83" y="60"/>
                    <a:pt x="83" y="60"/>
                  </a:cubicBezTo>
                  <a:cubicBezTo>
                    <a:pt x="83" y="90"/>
                    <a:pt x="64" y="102"/>
                    <a:pt x="46" y="102"/>
                  </a:cubicBezTo>
                  <a:cubicBezTo>
                    <a:pt x="26" y="102"/>
                    <a:pt x="9" y="89"/>
                    <a:pt x="9" y="61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94"/>
                    <a:pt x="21" y="110"/>
                    <a:pt x="46" y="110"/>
                  </a:cubicBezTo>
                  <a:cubicBezTo>
                    <a:pt x="68" y="110"/>
                    <a:pt x="91" y="96"/>
                    <a:pt x="91" y="59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77" name="Freeform 140"/>
            <p:cNvSpPr>
              <a:spLocks/>
            </p:cNvSpPr>
            <p:nvPr/>
          </p:nvSpPr>
          <p:spPr bwMode="black">
            <a:xfrm>
              <a:off x="3759072" y="895496"/>
              <a:ext cx="115260" cy="127939"/>
            </a:xfrm>
            <a:custGeom>
              <a:avLst/>
              <a:gdLst>
                <a:gd name="T0" fmla="*/ 116 w 116"/>
                <a:gd name="T1" fmla="*/ 0 h 129"/>
                <a:gd name="T2" fmla="*/ 107 w 116"/>
                <a:gd name="T3" fmla="*/ 0 h 129"/>
                <a:gd name="T4" fmla="*/ 107 w 116"/>
                <a:gd name="T5" fmla="*/ 113 h 129"/>
                <a:gd name="T6" fmla="*/ 9 w 116"/>
                <a:gd name="T7" fmla="*/ 0 h 129"/>
                <a:gd name="T8" fmla="*/ 0 w 116"/>
                <a:gd name="T9" fmla="*/ 0 h 129"/>
                <a:gd name="T10" fmla="*/ 0 w 116"/>
                <a:gd name="T11" fmla="*/ 129 h 129"/>
                <a:gd name="T12" fmla="*/ 10 w 116"/>
                <a:gd name="T13" fmla="*/ 129 h 129"/>
                <a:gd name="T14" fmla="*/ 10 w 116"/>
                <a:gd name="T15" fmla="*/ 16 h 129"/>
                <a:gd name="T16" fmla="*/ 108 w 116"/>
                <a:gd name="T17" fmla="*/ 129 h 129"/>
                <a:gd name="T18" fmla="*/ 116 w 116"/>
                <a:gd name="T19" fmla="*/ 129 h 129"/>
                <a:gd name="T20" fmla="*/ 116 w 116"/>
                <a:gd name="T21" fmla="*/ 0 h 129"/>
                <a:gd name="T22" fmla="*/ 116 w 116"/>
                <a:gd name="T23" fmla="*/ 0 h 12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6" h="129">
                  <a:moveTo>
                    <a:pt x="116" y="0"/>
                  </a:moveTo>
                  <a:lnTo>
                    <a:pt x="107" y="0"/>
                  </a:lnTo>
                  <a:lnTo>
                    <a:pt x="107" y="113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129"/>
                  </a:lnTo>
                  <a:lnTo>
                    <a:pt x="10" y="129"/>
                  </a:lnTo>
                  <a:lnTo>
                    <a:pt x="10" y="16"/>
                  </a:lnTo>
                  <a:lnTo>
                    <a:pt x="108" y="129"/>
                  </a:lnTo>
                  <a:lnTo>
                    <a:pt x="116" y="129"/>
                  </a:lnTo>
                  <a:lnTo>
                    <a:pt x="11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78" name="Freeform 141"/>
            <p:cNvSpPr>
              <a:spLocks/>
            </p:cNvSpPr>
            <p:nvPr/>
          </p:nvSpPr>
          <p:spPr bwMode="black">
            <a:xfrm>
              <a:off x="3922741" y="895496"/>
              <a:ext cx="9221" cy="127939"/>
            </a:xfrm>
            <a:custGeom>
              <a:avLst/>
              <a:gdLst>
                <a:gd name="T0" fmla="*/ 10 w 10"/>
                <a:gd name="T1" fmla="*/ 0 h 129"/>
                <a:gd name="T2" fmla="*/ 0 w 10"/>
                <a:gd name="T3" fmla="*/ 0 h 129"/>
                <a:gd name="T4" fmla="*/ 0 w 10"/>
                <a:gd name="T5" fmla="*/ 129 h 129"/>
                <a:gd name="T6" fmla="*/ 10 w 10"/>
                <a:gd name="T7" fmla="*/ 129 h 129"/>
                <a:gd name="T8" fmla="*/ 10 w 10"/>
                <a:gd name="T9" fmla="*/ 0 h 129"/>
                <a:gd name="T10" fmla="*/ 10 w 10"/>
                <a:gd name="T11" fmla="*/ 0 h 1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" h="129">
                  <a:moveTo>
                    <a:pt x="10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10" y="129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79" name="Freeform 142"/>
            <p:cNvSpPr>
              <a:spLocks/>
            </p:cNvSpPr>
            <p:nvPr/>
          </p:nvSpPr>
          <p:spPr bwMode="black">
            <a:xfrm>
              <a:off x="3960777" y="895496"/>
              <a:ext cx="112955" cy="129091"/>
            </a:xfrm>
            <a:custGeom>
              <a:avLst/>
              <a:gdLst>
                <a:gd name="T0" fmla="*/ 113 w 113"/>
                <a:gd name="T1" fmla="*/ 0 h 130"/>
                <a:gd name="T2" fmla="*/ 102 w 113"/>
                <a:gd name="T3" fmla="*/ 0 h 130"/>
                <a:gd name="T4" fmla="*/ 56 w 113"/>
                <a:gd name="T5" fmla="*/ 109 h 130"/>
                <a:gd name="T6" fmla="*/ 11 w 113"/>
                <a:gd name="T7" fmla="*/ 0 h 130"/>
                <a:gd name="T8" fmla="*/ 0 w 113"/>
                <a:gd name="T9" fmla="*/ 0 h 130"/>
                <a:gd name="T10" fmla="*/ 55 w 113"/>
                <a:gd name="T11" fmla="*/ 130 h 130"/>
                <a:gd name="T12" fmla="*/ 58 w 113"/>
                <a:gd name="T13" fmla="*/ 130 h 130"/>
                <a:gd name="T14" fmla="*/ 113 w 113"/>
                <a:gd name="T15" fmla="*/ 0 h 130"/>
                <a:gd name="T16" fmla="*/ 113 w 113"/>
                <a:gd name="T17" fmla="*/ 0 h 1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13" h="130">
                  <a:moveTo>
                    <a:pt x="113" y="0"/>
                  </a:moveTo>
                  <a:lnTo>
                    <a:pt x="102" y="0"/>
                  </a:lnTo>
                  <a:lnTo>
                    <a:pt x="56" y="109"/>
                  </a:lnTo>
                  <a:lnTo>
                    <a:pt x="11" y="0"/>
                  </a:lnTo>
                  <a:lnTo>
                    <a:pt x="0" y="0"/>
                  </a:lnTo>
                  <a:lnTo>
                    <a:pt x="55" y="130"/>
                  </a:lnTo>
                  <a:lnTo>
                    <a:pt x="58" y="13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0" name="Freeform 143"/>
            <p:cNvSpPr>
              <a:spLocks/>
            </p:cNvSpPr>
            <p:nvPr/>
          </p:nvSpPr>
          <p:spPr bwMode="black">
            <a:xfrm>
              <a:off x="4102547" y="895496"/>
              <a:ext cx="71461" cy="127939"/>
            </a:xfrm>
            <a:custGeom>
              <a:avLst/>
              <a:gdLst>
                <a:gd name="T0" fmla="*/ 71 w 72"/>
                <a:gd name="T1" fmla="*/ 0 h 129"/>
                <a:gd name="T2" fmla="*/ 0 w 72"/>
                <a:gd name="T3" fmla="*/ 0 h 129"/>
                <a:gd name="T4" fmla="*/ 0 w 72"/>
                <a:gd name="T5" fmla="*/ 129 h 129"/>
                <a:gd name="T6" fmla="*/ 72 w 72"/>
                <a:gd name="T7" fmla="*/ 129 h 129"/>
                <a:gd name="T8" fmla="*/ 72 w 72"/>
                <a:gd name="T9" fmla="*/ 120 h 129"/>
                <a:gd name="T10" fmla="*/ 10 w 72"/>
                <a:gd name="T11" fmla="*/ 120 h 129"/>
                <a:gd name="T12" fmla="*/ 10 w 72"/>
                <a:gd name="T13" fmla="*/ 68 h 129"/>
                <a:gd name="T14" fmla="*/ 70 w 72"/>
                <a:gd name="T15" fmla="*/ 68 h 129"/>
                <a:gd name="T16" fmla="*/ 70 w 72"/>
                <a:gd name="T17" fmla="*/ 59 h 129"/>
                <a:gd name="T18" fmla="*/ 10 w 72"/>
                <a:gd name="T19" fmla="*/ 59 h 129"/>
                <a:gd name="T20" fmla="*/ 10 w 72"/>
                <a:gd name="T21" fmla="*/ 8 h 129"/>
                <a:gd name="T22" fmla="*/ 71 w 72"/>
                <a:gd name="T23" fmla="*/ 8 h 129"/>
                <a:gd name="T24" fmla="*/ 71 w 72"/>
                <a:gd name="T25" fmla="*/ 0 h 129"/>
                <a:gd name="T26" fmla="*/ 71 w 72"/>
                <a:gd name="T27" fmla="*/ 0 h 12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2" h="129">
                  <a:moveTo>
                    <a:pt x="71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72" y="129"/>
                  </a:lnTo>
                  <a:lnTo>
                    <a:pt x="72" y="120"/>
                  </a:lnTo>
                  <a:lnTo>
                    <a:pt x="10" y="120"/>
                  </a:lnTo>
                  <a:lnTo>
                    <a:pt x="10" y="68"/>
                  </a:lnTo>
                  <a:lnTo>
                    <a:pt x="70" y="68"/>
                  </a:lnTo>
                  <a:lnTo>
                    <a:pt x="70" y="59"/>
                  </a:lnTo>
                  <a:lnTo>
                    <a:pt x="10" y="59"/>
                  </a:lnTo>
                  <a:lnTo>
                    <a:pt x="10" y="8"/>
                  </a:lnTo>
                  <a:lnTo>
                    <a:pt x="71" y="8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1" name="Freeform 144"/>
            <p:cNvSpPr>
              <a:spLocks noEditPoints="1"/>
            </p:cNvSpPr>
            <p:nvPr/>
          </p:nvSpPr>
          <p:spPr bwMode="black">
            <a:xfrm>
              <a:off x="4213197" y="895496"/>
              <a:ext cx="96818" cy="127939"/>
            </a:xfrm>
            <a:custGeom>
              <a:avLst/>
              <a:gdLst>
                <a:gd name="T0" fmla="*/ 0 w 81"/>
                <a:gd name="T1" fmla="*/ 0 h 108"/>
                <a:gd name="T2" fmla="*/ 0 w 81"/>
                <a:gd name="T3" fmla="*/ 108 h 108"/>
                <a:gd name="T4" fmla="*/ 8 w 81"/>
                <a:gd name="T5" fmla="*/ 108 h 108"/>
                <a:gd name="T6" fmla="*/ 8 w 81"/>
                <a:gd name="T7" fmla="*/ 56 h 108"/>
                <a:gd name="T8" fmla="*/ 23 w 81"/>
                <a:gd name="T9" fmla="*/ 56 h 108"/>
                <a:gd name="T10" fmla="*/ 53 w 81"/>
                <a:gd name="T11" fmla="*/ 79 h 108"/>
                <a:gd name="T12" fmla="*/ 72 w 81"/>
                <a:gd name="T13" fmla="*/ 108 h 108"/>
                <a:gd name="T14" fmla="*/ 81 w 81"/>
                <a:gd name="T15" fmla="*/ 108 h 108"/>
                <a:gd name="T16" fmla="*/ 57 w 81"/>
                <a:gd name="T17" fmla="*/ 71 h 108"/>
                <a:gd name="T18" fmla="*/ 43 w 81"/>
                <a:gd name="T19" fmla="*/ 54 h 108"/>
                <a:gd name="T20" fmla="*/ 63 w 81"/>
                <a:gd name="T21" fmla="*/ 28 h 108"/>
                <a:gd name="T22" fmla="*/ 27 w 81"/>
                <a:gd name="T23" fmla="*/ 0 h 108"/>
                <a:gd name="T24" fmla="*/ 0 w 81"/>
                <a:gd name="T25" fmla="*/ 0 h 108"/>
                <a:gd name="T26" fmla="*/ 8 w 81"/>
                <a:gd name="T27" fmla="*/ 7 h 108"/>
                <a:gd name="T28" fmla="*/ 26 w 81"/>
                <a:gd name="T29" fmla="*/ 7 h 108"/>
                <a:gd name="T30" fmla="*/ 54 w 81"/>
                <a:gd name="T31" fmla="*/ 28 h 108"/>
                <a:gd name="T32" fmla="*/ 26 w 81"/>
                <a:gd name="T33" fmla="*/ 49 h 108"/>
                <a:gd name="T34" fmla="*/ 8 w 81"/>
                <a:gd name="T35" fmla="*/ 49 h 108"/>
                <a:gd name="T36" fmla="*/ 8 w 81"/>
                <a:gd name="T37" fmla="*/ 7 h 10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81" h="108">
                  <a:moveTo>
                    <a:pt x="0" y="0"/>
                  </a:moveTo>
                  <a:cubicBezTo>
                    <a:pt x="0" y="108"/>
                    <a:pt x="0" y="108"/>
                    <a:pt x="0" y="108"/>
                  </a:cubicBezTo>
                  <a:cubicBezTo>
                    <a:pt x="8" y="108"/>
                    <a:pt x="8" y="108"/>
                    <a:pt x="8" y="108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23" y="56"/>
                    <a:pt x="23" y="56"/>
                    <a:pt x="23" y="56"/>
                  </a:cubicBezTo>
                  <a:cubicBezTo>
                    <a:pt x="36" y="56"/>
                    <a:pt x="40" y="58"/>
                    <a:pt x="53" y="79"/>
                  </a:cubicBezTo>
                  <a:cubicBezTo>
                    <a:pt x="72" y="108"/>
                    <a:pt x="72" y="108"/>
                    <a:pt x="72" y="108"/>
                  </a:cubicBezTo>
                  <a:cubicBezTo>
                    <a:pt x="81" y="108"/>
                    <a:pt x="81" y="108"/>
                    <a:pt x="81" y="108"/>
                  </a:cubicBezTo>
                  <a:cubicBezTo>
                    <a:pt x="57" y="71"/>
                    <a:pt x="57" y="71"/>
                    <a:pt x="57" y="71"/>
                  </a:cubicBezTo>
                  <a:cubicBezTo>
                    <a:pt x="52" y="63"/>
                    <a:pt x="48" y="57"/>
                    <a:pt x="43" y="54"/>
                  </a:cubicBezTo>
                  <a:cubicBezTo>
                    <a:pt x="56" y="49"/>
                    <a:pt x="63" y="41"/>
                    <a:pt x="63" y="28"/>
                  </a:cubicBezTo>
                  <a:cubicBezTo>
                    <a:pt x="63" y="14"/>
                    <a:pt x="54" y="0"/>
                    <a:pt x="27" y="0"/>
                  </a:cubicBezTo>
                  <a:cubicBezTo>
                    <a:pt x="0" y="0"/>
                    <a:pt x="0" y="0"/>
                    <a:pt x="0" y="0"/>
                  </a:cubicBezTo>
                  <a:close/>
                  <a:moveTo>
                    <a:pt x="8" y="7"/>
                  </a:moveTo>
                  <a:cubicBezTo>
                    <a:pt x="26" y="7"/>
                    <a:pt x="26" y="7"/>
                    <a:pt x="26" y="7"/>
                  </a:cubicBezTo>
                  <a:cubicBezTo>
                    <a:pt x="45" y="7"/>
                    <a:pt x="54" y="16"/>
                    <a:pt x="54" y="28"/>
                  </a:cubicBezTo>
                  <a:cubicBezTo>
                    <a:pt x="54" y="41"/>
                    <a:pt x="45" y="49"/>
                    <a:pt x="26" y="49"/>
                  </a:cubicBezTo>
                  <a:cubicBezTo>
                    <a:pt x="8" y="49"/>
                    <a:pt x="8" y="49"/>
                    <a:pt x="8" y="49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2" name="Freeform 145"/>
            <p:cNvSpPr>
              <a:spLocks/>
            </p:cNvSpPr>
            <p:nvPr/>
          </p:nvSpPr>
          <p:spPr bwMode="black">
            <a:xfrm>
              <a:off x="4333067" y="893190"/>
              <a:ext cx="72614" cy="132549"/>
            </a:xfrm>
            <a:custGeom>
              <a:avLst/>
              <a:gdLst>
                <a:gd name="T0" fmla="*/ 56 w 61"/>
                <a:gd name="T1" fmla="*/ 6 h 111"/>
                <a:gd name="T2" fmla="*/ 31 w 61"/>
                <a:gd name="T3" fmla="*/ 0 h 111"/>
                <a:gd name="T4" fmla="*/ 0 w 61"/>
                <a:gd name="T5" fmla="*/ 28 h 111"/>
                <a:gd name="T6" fmla="*/ 52 w 61"/>
                <a:gd name="T7" fmla="*/ 81 h 111"/>
                <a:gd name="T8" fmla="*/ 29 w 61"/>
                <a:gd name="T9" fmla="*/ 103 h 111"/>
                <a:gd name="T10" fmla="*/ 2 w 61"/>
                <a:gd name="T11" fmla="*/ 91 h 111"/>
                <a:gd name="T12" fmla="*/ 2 w 61"/>
                <a:gd name="T13" fmla="*/ 101 h 111"/>
                <a:gd name="T14" fmla="*/ 29 w 61"/>
                <a:gd name="T15" fmla="*/ 111 h 111"/>
                <a:gd name="T16" fmla="*/ 61 w 61"/>
                <a:gd name="T17" fmla="*/ 81 h 111"/>
                <a:gd name="T18" fmla="*/ 9 w 61"/>
                <a:gd name="T19" fmla="*/ 28 h 111"/>
                <a:gd name="T20" fmla="*/ 32 w 61"/>
                <a:gd name="T21" fmla="*/ 7 h 111"/>
                <a:gd name="T22" fmla="*/ 56 w 61"/>
                <a:gd name="T23" fmla="*/ 16 h 111"/>
                <a:gd name="T24" fmla="*/ 56 w 61"/>
                <a:gd name="T25" fmla="*/ 6 h 11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" h="111">
                  <a:moveTo>
                    <a:pt x="56" y="6"/>
                  </a:moveTo>
                  <a:cubicBezTo>
                    <a:pt x="48" y="2"/>
                    <a:pt x="40" y="0"/>
                    <a:pt x="31" y="0"/>
                  </a:cubicBezTo>
                  <a:cubicBezTo>
                    <a:pt x="14" y="0"/>
                    <a:pt x="0" y="12"/>
                    <a:pt x="0" y="28"/>
                  </a:cubicBezTo>
                  <a:cubicBezTo>
                    <a:pt x="0" y="64"/>
                    <a:pt x="52" y="51"/>
                    <a:pt x="52" y="81"/>
                  </a:cubicBezTo>
                  <a:cubicBezTo>
                    <a:pt x="52" y="94"/>
                    <a:pt x="42" y="103"/>
                    <a:pt x="29" y="103"/>
                  </a:cubicBezTo>
                  <a:cubicBezTo>
                    <a:pt x="20" y="103"/>
                    <a:pt x="14" y="100"/>
                    <a:pt x="2" y="91"/>
                  </a:cubicBezTo>
                  <a:cubicBezTo>
                    <a:pt x="2" y="101"/>
                    <a:pt x="2" y="101"/>
                    <a:pt x="2" y="101"/>
                  </a:cubicBezTo>
                  <a:cubicBezTo>
                    <a:pt x="11" y="108"/>
                    <a:pt x="20" y="111"/>
                    <a:pt x="29" y="111"/>
                  </a:cubicBezTo>
                  <a:cubicBezTo>
                    <a:pt x="47" y="111"/>
                    <a:pt x="61" y="98"/>
                    <a:pt x="61" y="81"/>
                  </a:cubicBezTo>
                  <a:cubicBezTo>
                    <a:pt x="61" y="43"/>
                    <a:pt x="9" y="57"/>
                    <a:pt x="9" y="28"/>
                  </a:cubicBezTo>
                  <a:cubicBezTo>
                    <a:pt x="9" y="16"/>
                    <a:pt x="19" y="7"/>
                    <a:pt x="32" y="7"/>
                  </a:cubicBezTo>
                  <a:cubicBezTo>
                    <a:pt x="40" y="7"/>
                    <a:pt x="45" y="9"/>
                    <a:pt x="56" y="16"/>
                  </a:cubicBezTo>
                  <a:cubicBezTo>
                    <a:pt x="56" y="6"/>
                    <a:pt x="56" y="6"/>
                    <a:pt x="5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3" name="Freeform 146"/>
            <p:cNvSpPr>
              <a:spLocks/>
            </p:cNvSpPr>
            <p:nvPr/>
          </p:nvSpPr>
          <p:spPr bwMode="black">
            <a:xfrm>
              <a:off x="4446022" y="895496"/>
              <a:ext cx="10374" cy="127939"/>
            </a:xfrm>
            <a:custGeom>
              <a:avLst/>
              <a:gdLst>
                <a:gd name="T0" fmla="*/ 10 w 10"/>
                <a:gd name="T1" fmla="*/ 0 h 129"/>
                <a:gd name="T2" fmla="*/ 0 w 10"/>
                <a:gd name="T3" fmla="*/ 0 h 129"/>
                <a:gd name="T4" fmla="*/ 0 w 10"/>
                <a:gd name="T5" fmla="*/ 129 h 129"/>
                <a:gd name="T6" fmla="*/ 10 w 10"/>
                <a:gd name="T7" fmla="*/ 129 h 129"/>
                <a:gd name="T8" fmla="*/ 10 w 10"/>
                <a:gd name="T9" fmla="*/ 0 h 129"/>
                <a:gd name="T10" fmla="*/ 10 w 10"/>
                <a:gd name="T11" fmla="*/ 0 h 1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" h="129">
                  <a:moveTo>
                    <a:pt x="10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10" y="129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4" name="Freeform 147"/>
            <p:cNvSpPr>
              <a:spLocks/>
            </p:cNvSpPr>
            <p:nvPr/>
          </p:nvSpPr>
          <p:spPr bwMode="black">
            <a:xfrm>
              <a:off x="4481753" y="895496"/>
              <a:ext cx="106039" cy="127939"/>
            </a:xfrm>
            <a:custGeom>
              <a:avLst/>
              <a:gdLst>
                <a:gd name="T0" fmla="*/ 107 w 107"/>
                <a:gd name="T1" fmla="*/ 0 h 129"/>
                <a:gd name="T2" fmla="*/ 0 w 107"/>
                <a:gd name="T3" fmla="*/ 0 h 129"/>
                <a:gd name="T4" fmla="*/ 0 w 107"/>
                <a:gd name="T5" fmla="*/ 8 h 129"/>
                <a:gd name="T6" fmla="*/ 49 w 107"/>
                <a:gd name="T7" fmla="*/ 8 h 129"/>
                <a:gd name="T8" fmla="*/ 49 w 107"/>
                <a:gd name="T9" fmla="*/ 129 h 129"/>
                <a:gd name="T10" fmla="*/ 58 w 107"/>
                <a:gd name="T11" fmla="*/ 129 h 129"/>
                <a:gd name="T12" fmla="*/ 58 w 107"/>
                <a:gd name="T13" fmla="*/ 8 h 129"/>
                <a:gd name="T14" fmla="*/ 107 w 107"/>
                <a:gd name="T15" fmla="*/ 8 h 129"/>
                <a:gd name="T16" fmla="*/ 107 w 107"/>
                <a:gd name="T17" fmla="*/ 0 h 129"/>
                <a:gd name="T18" fmla="*/ 107 w 107"/>
                <a:gd name="T19" fmla="*/ 0 h 1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7" h="129">
                  <a:moveTo>
                    <a:pt x="107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9" y="8"/>
                  </a:lnTo>
                  <a:lnTo>
                    <a:pt x="49" y="129"/>
                  </a:lnTo>
                  <a:lnTo>
                    <a:pt x="58" y="129"/>
                  </a:lnTo>
                  <a:lnTo>
                    <a:pt x="58" y="8"/>
                  </a:lnTo>
                  <a:lnTo>
                    <a:pt x="107" y="8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5" name="Freeform 148"/>
            <p:cNvSpPr>
              <a:spLocks/>
            </p:cNvSpPr>
            <p:nvPr/>
          </p:nvSpPr>
          <p:spPr bwMode="black">
            <a:xfrm>
              <a:off x="4606234" y="895496"/>
              <a:ext cx="110650" cy="127939"/>
            </a:xfrm>
            <a:custGeom>
              <a:avLst/>
              <a:gdLst>
                <a:gd name="T0" fmla="*/ 111 w 111"/>
                <a:gd name="T1" fmla="*/ 0 h 129"/>
                <a:gd name="T2" fmla="*/ 99 w 111"/>
                <a:gd name="T3" fmla="*/ 0 h 129"/>
                <a:gd name="T4" fmla="*/ 57 w 111"/>
                <a:gd name="T5" fmla="*/ 51 h 129"/>
                <a:gd name="T6" fmla="*/ 12 w 111"/>
                <a:gd name="T7" fmla="*/ 0 h 129"/>
                <a:gd name="T8" fmla="*/ 0 w 111"/>
                <a:gd name="T9" fmla="*/ 0 h 129"/>
                <a:gd name="T10" fmla="*/ 51 w 111"/>
                <a:gd name="T11" fmla="*/ 59 h 129"/>
                <a:gd name="T12" fmla="*/ 51 w 111"/>
                <a:gd name="T13" fmla="*/ 129 h 129"/>
                <a:gd name="T14" fmla="*/ 61 w 111"/>
                <a:gd name="T15" fmla="*/ 129 h 129"/>
                <a:gd name="T16" fmla="*/ 61 w 111"/>
                <a:gd name="T17" fmla="*/ 59 h 129"/>
                <a:gd name="T18" fmla="*/ 111 w 111"/>
                <a:gd name="T19" fmla="*/ 0 h 129"/>
                <a:gd name="T20" fmla="*/ 111 w 111"/>
                <a:gd name="T21" fmla="*/ 0 h 12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1" h="129">
                  <a:moveTo>
                    <a:pt x="111" y="0"/>
                  </a:moveTo>
                  <a:lnTo>
                    <a:pt x="99" y="0"/>
                  </a:lnTo>
                  <a:lnTo>
                    <a:pt x="57" y="51"/>
                  </a:lnTo>
                  <a:lnTo>
                    <a:pt x="12" y="0"/>
                  </a:lnTo>
                  <a:lnTo>
                    <a:pt x="0" y="0"/>
                  </a:lnTo>
                  <a:lnTo>
                    <a:pt x="51" y="59"/>
                  </a:lnTo>
                  <a:lnTo>
                    <a:pt x="51" y="129"/>
                  </a:lnTo>
                  <a:lnTo>
                    <a:pt x="61" y="129"/>
                  </a:lnTo>
                  <a:lnTo>
                    <a:pt x="61" y="59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6" name="Freeform 149"/>
            <p:cNvSpPr>
              <a:spLocks noEditPoints="1"/>
            </p:cNvSpPr>
            <p:nvPr/>
          </p:nvSpPr>
          <p:spPr bwMode="black">
            <a:xfrm>
              <a:off x="4768751" y="938142"/>
              <a:ext cx="86445" cy="87598"/>
            </a:xfrm>
            <a:custGeom>
              <a:avLst/>
              <a:gdLst>
                <a:gd name="T0" fmla="*/ 73 w 73"/>
                <a:gd name="T1" fmla="*/ 37 h 74"/>
                <a:gd name="T2" fmla="*/ 37 w 73"/>
                <a:gd name="T3" fmla="*/ 0 h 74"/>
                <a:gd name="T4" fmla="*/ 0 w 73"/>
                <a:gd name="T5" fmla="*/ 37 h 74"/>
                <a:gd name="T6" fmla="*/ 37 w 73"/>
                <a:gd name="T7" fmla="*/ 74 h 74"/>
                <a:gd name="T8" fmla="*/ 73 w 73"/>
                <a:gd name="T9" fmla="*/ 37 h 74"/>
                <a:gd name="T10" fmla="*/ 65 w 73"/>
                <a:gd name="T11" fmla="*/ 37 h 74"/>
                <a:gd name="T12" fmla="*/ 37 w 73"/>
                <a:gd name="T13" fmla="*/ 66 h 74"/>
                <a:gd name="T14" fmla="*/ 8 w 73"/>
                <a:gd name="T15" fmla="*/ 37 h 74"/>
                <a:gd name="T16" fmla="*/ 37 w 73"/>
                <a:gd name="T17" fmla="*/ 7 h 74"/>
                <a:gd name="T18" fmla="*/ 65 w 73"/>
                <a:gd name="T19" fmla="*/ 37 h 7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3" h="74">
                  <a:moveTo>
                    <a:pt x="73" y="37"/>
                  </a:moveTo>
                  <a:cubicBezTo>
                    <a:pt x="73" y="15"/>
                    <a:pt x="57" y="0"/>
                    <a:pt x="37" y="0"/>
                  </a:cubicBezTo>
                  <a:cubicBezTo>
                    <a:pt x="16" y="0"/>
                    <a:pt x="0" y="15"/>
                    <a:pt x="0" y="37"/>
                  </a:cubicBezTo>
                  <a:cubicBezTo>
                    <a:pt x="0" y="58"/>
                    <a:pt x="16" y="74"/>
                    <a:pt x="37" y="74"/>
                  </a:cubicBezTo>
                  <a:cubicBezTo>
                    <a:pt x="57" y="74"/>
                    <a:pt x="73" y="58"/>
                    <a:pt x="73" y="37"/>
                  </a:cubicBezTo>
                  <a:close/>
                  <a:moveTo>
                    <a:pt x="65" y="37"/>
                  </a:moveTo>
                  <a:cubicBezTo>
                    <a:pt x="65" y="54"/>
                    <a:pt x="53" y="66"/>
                    <a:pt x="37" y="66"/>
                  </a:cubicBezTo>
                  <a:cubicBezTo>
                    <a:pt x="20" y="66"/>
                    <a:pt x="8" y="54"/>
                    <a:pt x="8" y="37"/>
                  </a:cubicBezTo>
                  <a:cubicBezTo>
                    <a:pt x="8" y="20"/>
                    <a:pt x="20" y="7"/>
                    <a:pt x="37" y="7"/>
                  </a:cubicBezTo>
                  <a:cubicBezTo>
                    <a:pt x="53" y="7"/>
                    <a:pt x="65" y="20"/>
                    <a:pt x="65" y="37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7" name="Freeform 150"/>
            <p:cNvSpPr>
              <a:spLocks/>
            </p:cNvSpPr>
            <p:nvPr/>
          </p:nvSpPr>
          <p:spPr bwMode="black">
            <a:xfrm>
              <a:off x="4884011" y="893190"/>
              <a:ext cx="59935" cy="130244"/>
            </a:xfrm>
            <a:custGeom>
              <a:avLst/>
              <a:gdLst>
                <a:gd name="T0" fmla="*/ 51 w 51"/>
                <a:gd name="T1" fmla="*/ 3 h 109"/>
                <a:gd name="T2" fmla="*/ 38 w 51"/>
                <a:gd name="T3" fmla="*/ 0 h 109"/>
                <a:gd name="T4" fmla="*/ 13 w 51"/>
                <a:gd name="T5" fmla="*/ 26 h 109"/>
                <a:gd name="T6" fmla="*/ 13 w 51"/>
                <a:gd name="T7" fmla="*/ 38 h 109"/>
                <a:gd name="T8" fmla="*/ 0 w 51"/>
                <a:gd name="T9" fmla="*/ 38 h 109"/>
                <a:gd name="T10" fmla="*/ 0 w 51"/>
                <a:gd name="T11" fmla="*/ 44 h 109"/>
                <a:gd name="T12" fmla="*/ 13 w 51"/>
                <a:gd name="T13" fmla="*/ 44 h 109"/>
                <a:gd name="T14" fmla="*/ 13 w 51"/>
                <a:gd name="T15" fmla="*/ 109 h 109"/>
                <a:gd name="T16" fmla="*/ 21 w 51"/>
                <a:gd name="T17" fmla="*/ 109 h 109"/>
                <a:gd name="T18" fmla="*/ 21 w 51"/>
                <a:gd name="T19" fmla="*/ 44 h 109"/>
                <a:gd name="T20" fmla="*/ 35 w 51"/>
                <a:gd name="T21" fmla="*/ 44 h 109"/>
                <a:gd name="T22" fmla="*/ 35 w 51"/>
                <a:gd name="T23" fmla="*/ 38 h 109"/>
                <a:gd name="T24" fmla="*/ 21 w 51"/>
                <a:gd name="T25" fmla="*/ 38 h 109"/>
                <a:gd name="T26" fmla="*/ 21 w 51"/>
                <a:gd name="T27" fmla="*/ 29 h 109"/>
                <a:gd name="T28" fmla="*/ 38 w 51"/>
                <a:gd name="T29" fmla="*/ 7 h 109"/>
                <a:gd name="T30" fmla="*/ 51 w 51"/>
                <a:gd name="T31" fmla="*/ 10 h 109"/>
                <a:gd name="T32" fmla="*/ 51 w 51"/>
                <a:gd name="T33" fmla="*/ 3 h 1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1" h="109">
                  <a:moveTo>
                    <a:pt x="51" y="3"/>
                  </a:moveTo>
                  <a:cubicBezTo>
                    <a:pt x="46" y="0"/>
                    <a:pt x="43" y="0"/>
                    <a:pt x="38" y="0"/>
                  </a:cubicBezTo>
                  <a:cubicBezTo>
                    <a:pt x="26" y="0"/>
                    <a:pt x="13" y="8"/>
                    <a:pt x="13" y="26"/>
                  </a:cubicBezTo>
                  <a:cubicBezTo>
                    <a:pt x="13" y="38"/>
                    <a:pt x="13" y="38"/>
                    <a:pt x="13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3" y="44"/>
                    <a:pt x="13" y="44"/>
                    <a:pt x="13" y="44"/>
                  </a:cubicBezTo>
                  <a:cubicBezTo>
                    <a:pt x="13" y="109"/>
                    <a:pt x="13" y="109"/>
                    <a:pt x="13" y="109"/>
                  </a:cubicBezTo>
                  <a:cubicBezTo>
                    <a:pt x="21" y="109"/>
                    <a:pt x="21" y="109"/>
                    <a:pt x="21" y="109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35" y="44"/>
                    <a:pt x="35" y="44"/>
                    <a:pt x="35" y="44"/>
                  </a:cubicBezTo>
                  <a:cubicBezTo>
                    <a:pt x="35" y="38"/>
                    <a:pt x="35" y="38"/>
                    <a:pt x="35" y="38"/>
                  </a:cubicBezTo>
                  <a:cubicBezTo>
                    <a:pt x="21" y="38"/>
                    <a:pt x="21" y="38"/>
                    <a:pt x="21" y="38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14"/>
                    <a:pt x="26" y="7"/>
                    <a:pt x="38" y="7"/>
                  </a:cubicBezTo>
                  <a:cubicBezTo>
                    <a:pt x="42" y="7"/>
                    <a:pt x="45" y="8"/>
                    <a:pt x="51" y="10"/>
                  </a:cubicBezTo>
                  <a:cubicBezTo>
                    <a:pt x="51" y="3"/>
                    <a:pt x="51" y="3"/>
                    <a:pt x="51" y="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8" name="Freeform 151"/>
            <p:cNvSpPr>
              <a:spLocks noEditPoints="1"/>
            </p:cNvSpPr>
            <p:nvPr/>
          </p:nvSpPr>
          <p:spPr bwMode="black">
            <a:xfrm>
              <a:off x="5008492" y="893190"/>
              <a:ext cx="134855" cy="132549"/>
            </a:xfrm>
            <a:custGeom>
              <a:avLst/>
              <a:gdLst>
                <a:gd name="T0" fmla="*/ 114 w 114"/>
                <a:gd name="T1" fmla="*/ 55 h 111"/>
                <a:gd name="T2" fmla="*/ 57 w 114"/>
                <a:gd name="T3" fmla="*/ 0 h 111"/>
                <a:gd name="T4" fmla="*/ 0 w 114"/>
                <a:gd name="T5" fmla="*/ 55 h 111"/>
                <a:gd name="T6" fmla="*/ 57 w 114"/>
                <a:gd name="T7" fmla="*/ 111 h 111"/>
                <a:gd name="T8" fmla="*/ 114 w 114"/>
                <a:gd name="T9" fmla="*/ 55 h 111"/>
                <a:gd name="T10" fmla="*/ 105 w 114"/>
                <a:gd name="T11" fmla="*/ 55 h 111"/>
                <a:gd name="T12" fmla="*/ 57 w 114"/>
                <a:gd name="T13" fmla="*/ 103 h 111"/>
                <a:gd name="T14" fmla="*/ 9 w 114"/>
                <a:gd name="T15" fmla="*/ 55 h 111"/>
                <a:gd name="T16" fmla="*/ 57 w 114"/>
                <a:gd name="T17" fmla="*/ 7 h 111"/>
                <a:gd name="T18" fmla="*/ 105 w 114"/>
                <a:gd name="T19" fmla="*/ 55 h 1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4" h="111">
                  <a:moveTo>
                    <a:pt x="114" y="55"/>
                  </a:moveTo>
                  <a:cubicBezTo>
                    <a:pt x="114" y="24"/>
                    <a:pt x="89" y="0"/>
                    <a:pt x="57" y="0"/>
                  </a:cubicBezTo>
                  <a:cubicBezTo>
                    <a:pt x="25" y="0"/>
                    <a:pt x="0" y="24"/>
                    <a:pt x="0" y="55"/>
                  </a:cubicBezTo>
                  <a:cubicBezTo>
                    <a:pt x="0" y="86"/>
                    <a:pt x="25" y="111"/>
                    <a:pt x="57" y="111"/>
                  </a:cubicBezTo>
                  <a:cubicBezTo>
                    <a:pt x="89" y="111"/>
                    <a:pt x="114" y="86"/>
                    <a:pt x="114" y="55"/>
                  </a:cubicBezTo>
                  <a:close/>
                  <a:moveTo>
                    <a:pt x="105" y="55"/>
                  </a:moveTo>
                  <a:cubicBezTo>
                    <a:pt x="105" y="82"/>
                    <a:pt x="84" y="103"/>
                    <a:pt x="57" y="103"/>
                  </a:cubicBezTo>
                  <a:cubicBezTo>
                    <a:pt x="30" y="103"/>
                    <a:pt x="9" y="82"/>
                    <a:pt x="9" y="55"/>
                  </a:cubicBezTo>
                  <a:cubicBezTo>
                    <a:pt x="9" y="28"/>
                    <a:pt x="30" y="7"/>
                    <a:pt x="57" y="7"/>
                  </a:cubicBezTo>
                  <a:cubicBezTo>
                    <a:pt x="84" y="7"/>
                    <a:pt x="105" y="28"/>
                    <a:pt x="105" y="5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9" name="Freeform 152"/>
            <p:cNvSpPr>
              <a:spLocks/>
            </p:cNvSpPr>
            <p:nvPr/>
          </p:nvSpPr>
          <p:spPr bwMode="black">
            <a:xfrm>
              <a:off x="5181382" y="895496"/>
              <a:ext cx="108345" cy="130244"/>
            </a:xfrm>
            <a:custGeom>
              <a:avLst/>
              <a:gdLst>
                <a:gd name="T0" fmla="*/ 82 w 91"/>
                <a:gd name="T1" fmla="*/ 0 h 110"/>
                <a:gd name="T2" fmla="*/ 82 w 91"/>
                <a:gd name="T3" fmla="*/ 60 h 110"/>
                <a:gd name="T4" fmla="*/ 45 w 91"/>
                <a:gd name="T5" fmla="*/ 102 h 110"/>
                <a:gd name="T6" fmla="*/ 8 w 91"/>
                <a:gd name="T7" fmla="*/ 61 h 110"/>
                <a:gd name="T8" fmla="*/ 8 w 91"/>
                <a:gd name="T9" fmla="*/ 0 h 110"/>
                <a:gd name="T10" fmla="*/ 0 w 91"/>
                <a:gd name="T11" fmla="*/ 0 h 110"/>
                <a:gd name="T12" fmla="*/ 0 w 91"/>
                <a:gd name="T13" fmla="*/ 61 h 110"/>
                <a:gd name="T14" fmla="*/ 45 w 91"/>
                <a:gd name="T15" fmla="*/ 110 h 110"/>
                <a:gd name="T16" fmla="*/ 91 w 91"/>
                <a:gd name="T17" fmla="*/ 59 h 110"/>
                <a:gd name="T18" fmla="*/ 91 w 91"/>
                <a:gd name="T19" fmla="*/ 0 h 110"/>
                <a:gd name="T20" fmla="*/ 82 w 91"/>
                <a:gd name="T21" fmla="*/ 0 h 1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1" h="110">
                  <a:moveTo>
                    <a:pt x="82" y="0"/>
                  </a:moveTo>
                  <a:cubicBezTo>
                    <a:pt x="82" y="60"/>
                    <a:pt x="82" y="60"/>
                    <a:pt x="82" y="60"/>
                  </a:cubicBezTo>
                  <a:cubicBezTo>
                    <a:pt x="82" y="90"/>
                    <a:pt x="64" y="102"/>
                    <a:pt x="45" y="102"/>
                  </a:cubicBezTo>
                  <a:cubicBezTo>
                    <a:pt x="26" y="102"/>
                    <a:pt x="8" y="89"/>
                    <a:pt x="8" y="6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94"/>
                    <a:pt x="21" y="110"/>
                    <a:pt x="45" y="110"/>
                  </a:cubicBezTo>
                  <a:cubicBezTo>
                    <a:pt x="67" y="110"/>
                    <a:pt x="91" y="96"/>
                    <a:pt x="91" y="59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82" y="0"/>
                    <a:pt x="82" y="0"/>
                    <a:pt x="8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0" name="Freeform 153"/>
            <p:cNvSpPr>
              <a:spLocks/>
            </p:cNvSpPr>
            <p:nvPr/>
          </p:nvSpPr>
          <p:spPr bwMode="black">
            <a:xfrm>
              <a:off x="5334677" y="895496"/>
              <a:ext cx="72614" cy="127939"/>
            </a:xfrm>
            <a:custGeom>
              <a:avLst/>
              <a:gdLst>
                <a:gd name="T0" fmla="*/ 11 w 74"/>
                <a:gd name="T1" fmla="*/ 0 h 129"/>
                <a:gd name="T2" fmla="*/ 0 w 74"/>
                <a:gd name="T3" fmla="*/ 0 h 129"/>
                <a:gd name="T4" fmla="*/ 0 w 74"/>
                <a:gd name="T5" fmla="*/ 129 h 129"/>
                <a:gd name="T6" fmla="*/ 74 w 74"/>
                <a:gd name="T7" fmla="*/ 129 h 129"/>
                <a:gd name="T8" fmla="*/ 74 w 74"/>
                <a:gd name="T9" fmla="*/ 120 h 129"/>
                <a:gd name="T10" fmla="*/ 11 w 74"/>
                <a:gd name="T11" fmla="*/ 120 h 129"/>
                <a:gd name="T12" fmla="*/ 11 w 74"/>
                <a:gd name="T13" fmla="*/ 0 h 129"/>
                <a:gd name="T14" fmla="*/ 11 w 74"/>
                <a:gd name="T15" fmla="*/ 0 h 12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4" h="129">
                  <a:moveTo>
                    <a:pt x="11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74" y="129"/>
                  </a:lnTo>
                  <a:lnTo>
                    <a:pt x="74" y="120"/>
                  </a:lnTo>
                  <a:lnTo>
                    <a:pt x="11" y="12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1" name="Freeform 154"/>
            <p:cNvSpPr>
              <a:spLocks/>
            </p:cNvSpPr>
            <p:nvPr/>
          </p:nvSpPr>
          <p:spPr bwMode="black">
            <a:xfrm>
              <a:off x="5438411" y="895496"/>
              <a:ext cx="108345" cy="130244"/>
            </a:xfrm>
            <a:custGeom>
              <a:avLst/>
              <a:gdLst>
                <a:gd name="T0" fmla="*/ 82 w 91"/>
                <a:gd name="T1" fmla="*/ 0 h 110"/>
                <a:gd name="T2" fmla="*/ 82 w 91"/>
                <a:gd name="T3" fmla="*/ 60 h 110"/>
                <a:gd name="T4" fmla="*/ 45 w 91"/>
                <a:gd name="T5" fmla="*/ 102 h 110"/>
                <a:gd name="T6" fmla="*/ 8 w 91"/>
                <a:gd name="T7" fmla="*/ 61 h 110"/>
                <a:gd name="T8" fmla="*/ 8 w 91"/>
                <a:gd name="T9" fmla="*/ 0 h 110"/>
                <a:gd name="T10" fmla="*/ 0 w 91"/>
                <a:gd name="T11" fmla="*/ 0 h 110"/>
                <a:gd name="T12" fmla="*/ 0 w 91"/>
                <a:gd name="T13" fmla="*/ 61 h 110"/>
                <a:gd name="T14" fmla="*/ 45 w 91"/>
                <a:gd name="T15" fmla="*/ 110 h 110"/>
                <a:gd name="T16" fmla="*/ 91 w 91"/>
                <a:gd name="T17" fmla="*/ 59 h 110"/>
                <a:gd name="T18" fmla="*/ 91 w 91"/>
                <a:gd name="T19" fmla="*/ 0 h 110"/>
                <a:gd name="T20" fmla="*/ 82 w 91"/>
                <a:gd name="T21" fmla="*/ 0 h 1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1" h="110">
                  <a:moveTo>
                    <a:pt x="82" y="0"/>
                  </a:moveTo>
                  <a:cubicBezTo>
                    <a:pt x="82" y="60"/>
                    <a:pt x="82" y="60"/>
                    <a:pt x="82" y="60"/>
                  </a:cubicBezTo>
                  <a:cubicBezTo>
                    <a:pt x="82" y="90"/>
                    <a:pt x="64" y="102"/>
                    <a:pt x="45" y="102"/>
                  </a:cubicBezTo>
                  <a:cubicBezTo>
                    <a:pt x="26" y="102"/>
                    <a:pt x="8" y="89"/>
                    <a:pt x="8" y="6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94"/>
                    <a:pt x="21" y="110"/>
                    <a:pt x="45" y="110"/>
                  </a:cubicBezTo>
                  <a:cubicBezTo>
                    <a:pt x="67" y="110"/>
                    <a:pt x="91" y="96"/>
                    <a:pt x="91" y="59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82" y="0"/>
                    <a:pt x="82" y="0"/>
                    <a:pt x="8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2" name="Freeform 155"/>
            <p:cNvSpPr>
              <a:spLocks noEditPoints="1"/>
            </p:cNvSpPr>
            <p:nvPr/>
          </p:nvSpPr>
          <p:spPr bwMode="black">
            <a:xfrm>
              <a:off x="4124446" y="1085675"/>
              <a:ext cx="69156" cy="66851"/>
            </a:xfrm>
            <a:custGeom>
              <a:avLst/>
              <a:gdLst>
                <a:gd name="T0" fmla="*/ 29 w 58"/>
                <a:gd name="T1" fmla="*/ 56 h 56"/>
                <a:gd name="T2" fmla="*/ 0 w 58"/>
                <a:gd name="T3" fmla="*/ 28 h 56"/>
                <a:gd name="T4" fmla="*/ 29 w 58"/>
                <a:gd name="T5" fmla="*/ 0 h 56"/>
                <a:gd name="T6" fmla="*/ 58 w 58"/>
                <a:gd name="T7" fmla="*/ 28 h 56"/>
                <a:gd name="T8" fmla="*/ 29 w 58"/>
                <a:gd name="T9" fmla="*/ 56 h 56"/>
                <a:gd name="T10" fmla="*/ 29 w 58"/>
                <a:gd name="T11" fmla="*/ 6 h 56"/>
                <a:gd name="T12" fmla="*/ 7 w 58"/>
                <a:gd name="T13" fmla="*/ 28 h 56"/>
                <a:gd name="T14" fmla="*/ 29 w 58"/>
                <a:gd name="T15" fmla="*/ 50 h 56"/>
                <a:gd name="T16" fmla="*/ 51 w 58"/>
                <a:gd name="T17" fmla="*/ 28 h 56"/>
                <a:gd name="T18" fmla="*/ 29 w 58"/>
                <a:gd name="T19" fmla="*/ 6 h 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8" h="56">
                  <a:moveTo>
                    <a:pt x="29" y="56"/>
                  </a:moveTo>
                  <a:cubicBezTo>
                    <a:pt x="13" y="56"/>
                    <a:pt x="0" y="43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8" y="12"/>
                    <a:pt x="58" y="28"/>
                  </a:cubicBezTo>
                  <a:cubicBezTo>
                    <a:pt x="58" y="43"/>
                    <a:pt x="45" y="56"/>
                    <a:pt x="29" y="56"/>
                  </a:cubicBezTo>
                  <a:close/>
                  <a:moveTo>
                    <a:pt x="29" y="6"/>
                  </a:moveTo>
                  <a:cubicBezTo>
                    <a:pt x="17" y="6"/>
                    <a:pt x="7" y="15"/>
                    <a:pt x="7" y="28"/>
                  </a:cubicBezTo>
                  <a:cubicBezTo>
                    <a:pt x="7" y="40"/>
                    <a:pt x="17" y="50"/>
                    <a:pt x="29" y="50"/>
                  </a:cubicBezTo>
                  <a:cubicBezTo>
                    <a:pt x="42" y="50"/>
                    <a:pt x="51" y="40"/>
                    <a:pt x="51" y="28"/>
                  </a:cubicBezTo>
                  <a:cubicBezTo>
                    <a:pt x="51" y="15"/>
                    <a:pt x="42" y="6"/>
                    <a:pt x="2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3" name="Freeform 156"/>
            <p:cNvSpPr>
              <a:spLocks/>
            </p:cNvSpPr>
            <p:nvPr/>
          </p:nvSpPr>
          <p:spPr bwMode="black">
            <a:xfrm>
              <a:off x="4212044" y="1086827"/>
              <a:ext cx="55325" cy="65699"/>
            </a:xfrm>
            <a:custGeom>
              <a:avLst/>
              <a:gdLst>
                <a:gd name="T0" fmla="*/ 46 w 46"/>
                <a:gd name="T1" fmla="*/ 0 h 55"/>
                <a:gd name="T2" fmla="*/ 46 w 46"/>
                <a:gd name="T3" fmla="*/ 29 h 55"/>
                <a:gd name="T4" fmla="*/ 23 w 46"/>
                <a:gd name="T5" fmla="*/ 55 h 55"/>
                <a:gd name="T6" fmla="*/ 0 w 46"/>
                <a:gd name="T7" fmla="*/ 30 h 55"/>
                <a:gd name="T8" fmla="*/ 0 w 46"/>
                <a:gd name="T9" fmla="*/ 0 h 55"/>
                <a:gd name="T10" fmla="*/ 6 w 46"/>
                <a:gd name="T11" fmla="*/ 0 h 55"/>
                <a:gd name="T12" fmla="*/ 6 w 46"/>
                <a:gd name="T13" fmla="*/ 30 h 55"/>
                <a:gd name="T14" fmla="*/ 23 w 46"/>
                <a:gd name="T15" fmla="*/ 49 h 55"/>
                <a:gd name="T16" fmla="*/ 39 w 46"/>
                <a:gd name="T17" fmla="*/ 29 h 55"/>
                <a:gd name="T18" fmla="*/ 39 w 46"/>
                <a:gd name="T19" fmla="*/ 0 h 55"/>
                <a:gd name="T20" fmla="*/ 46 w 46"/>
                <a:gd name="T21" fmla="*/ 0 h 5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6" h="55">
                  <a:moveTo>
                    <a:pt x="46" y="0"/>
                  </a:moveTo>
                  <a:cubicBezTo>
                    <a:pt x="46" y="29"/>
                    <a:pt x="46" y="29"/>
                    <a:pt x="46" y="29"/>
                  </a:cubicBezTo>
                  <a:cubicBezTo>
                    <a:pt x="46" y="48"/>
                    <a:pt x="34" y="55"/>
                    <a:pt x="23" y="55"/>
                  </a:cubicBezTo>
                  <a:cubicBezTo>
                    <a:pt x="10" y="55"/>
                    <a:pt x="0" y="46"/>
                    <a:pt x="0" y="3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43"/>
                    <a:pt x="14" y="49"/>
                    <a:pt x="23" y="49"/>
                  </a:cubicBezTo>
                  <a:cubicBezTo>
                    <a:pt x="31" y="49"/>
                    <a:pt x="39" y="44"/>
                    <a:pt x="39" y="29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46" y="0"/>
                    <a:pt x="46" y="0"/>
                    <a:pt x="4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4" name="Freeform 157"/>
            <p:cNvSpPr>
              <a:spLocks/>
            </p:cNvSpPr>
            <p:nvPr/>
          </p:nvSpPr>
          <p:spPr bwMode="black">
            <a:xfrm>
              <a:off x="4289269" y="1086827"/>
              <a:ext cx="38036" cy="63393"/>
            </a:xfrm>
            <a:custGeom>
              <a:avLst/>
              <a:gdLst>
                <a:gd name="T0" fmla="*/ 7 w 38"/>
                <a:gd name="T1" fmla="*/ 57 h 64"/>
                <a:gd name="T2" fmla="*/ 38 w 38"/>
                <a:gd name="T3" fmla="*/ 57 h 64"/>
                <a:gd name="T4" fmla="*/ 38 w 38"/>
                <a:gd name="T5" fmla="*/ 64 h 64"/>
                <a:gd name="T6" fmla="*/ 0 w 38"/>
                <a:gd name="T7" fmla="*/ 64 h 64"/>
                <a:gd name="T8" fmla="*/ 0 w 38"/>
                <a:gd name="T9" fmla="*/ 0 h 64"/>
                <a:gd name="T10" fmla="*/ 7 w 38"/>
                <a:gd name="T11" fmla="*/ 0 h 64"/>
                <a:gd name="T12" fmla="*/ 7 w 38"/>
                <a:gd name="T13" fmla="*/ 57 h 64"/>
                <a:gd name="T14" fmla="*/ 7 w 38"/>
                <a:gd name="T15" fmla="*/ 57 h 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" h="64">
                  <a:moveTo>
                    <a:pt x="7" y="57"/>
                  </a:moveTo>
                  <a:lnTo>
                    <a:pt x="38" y="57"/>
                  </a:lnTo>
                  <a:lnTo>
                    <a:pt x="38" y="64"/>
                  </a:ln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5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5" name="Freeform 158"/>
            <p:cNvSpPr>
              <a:spLocks/>
            </p:cNvSpPr>
            <p:nvPr/>
          </p:nvSpPr>
          <p:spPr bwMode="black">
            <a:xfrm>
              <a:off x="4344593" y="1086827"/>
              <a:ext cx="51867" cy="65699"/>
            </a:xfrm>
            <a:custGeom>
              <a:avLst/>
              <a:gdLst>
                <a:gd name="T0" fmla="*/ 45 w 45"/>
                <a:gd name="T1" fmla="*/ 0 h 55"/>
                <a:gd name="T2" fmla="*/ 45 w 45"/>
                <a:gd name="T3" fmla="*/ 29 h 55"/>
                <a:gd name="T4" fmla="*/ 22 w 45"/>
                <a:gd name="T5" fmla="*/ 55 h 55"/>
                <a:gd name="T6" fmla="*/ 0 w 45"/>
                <a:gd name="T7" fmla="*/ 30 h 55"/>
                <a:gd name="T8" fmla="*/ 0 w 45"/>
                <a:gd name="T9" fmla="*/ 0 h 55"/>
                <a:gd name="T10" fmla="*/ 6 w 45"/>
                <a:gd name="T11" fmla="*/ 0 h 55"/>
                <a:gd name="T12" fmla="*/ 6 w 45"/>
                <a:gd name="T13" fmla="*/ 30 h 55"/>
                <a:gd name="T14" fmla="*/ 22 w 45"/>
                <a:gd name="T15" fmla="*/ 49 h 55"/>
                <a:gd name="T16" fmla="*/ 39 w 45"/>
                <a:gd name="T17" fmla="*/ 29 h 55"/>
                <a:gd name="T18" fmla="*/ 39 w 45"/>
                <a:gd name="T19" fmla="*/ 0 h 55"/>
                <a:gd name="T20" fmla="*/ 45 w 45"/>
                <a:gd name="T21" fmla="*/ 0 h 5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5" h="55">
                  <a:moveTo>
                    <a:pt x="45" y="0"/>
                  </a:moveTo>
                  <a:cubicBezTo>
                    <a:pt x="45" y="29"/>
                    <a:pt x="45" y="29"/>
                    <a:pt x="45" y="29"/>
                  </a:cubicBezTo>
                  <a:cubicBezTo>
                    <a:pt x="45" y="48"/>
                    <a:pt x="34" y="55"/>
                    <a:pt x="22" y="55"/>
                  </a:cubicBezTo>
                  <a:cubicBezTo>
                    <a:pt x="10" y="55"/>
                    <a:pt x="0" y="46"/>
                    <a:pt x="0" y="3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43"/>
                    <a:pt x="14" y="49"/>
                    <a:pt x="22" y="49"/>
                  </a:cubicBezTo>
                  <a:cubicBezTo>
                    <a:pt x="31" y="49"/>
                    <a:pt x="39" y="44"/>
                    <a:pt x="39" y="29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45" y="0"/>
                    <a:pt x="45" y="0"/>
                    <a:pt x="4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6" name="Freeform 159"/>
            <p:cNvSpPr>
              <a:spLocks/>
            </p:cNvSpPr>
            <p:nvPr/>
          </p:nvSpPr>
          <p:spPr bwMode="black">
            <a:xfrm>
              <a:off x="4420665" y="1086827"/>
              <a:ext cx="58783" cy="63393"/>
            </a:xfrm>
            <a:custGeom>
              <a:avLst/>
              <a:gdLst>
                <a:gd name="T0" fmla="*/ 59 w 59"/>
                <a:gd name="T1" fmla="*/ 64 h 64"/>
                <a:gd name="T2" fmla="*/ 53 w 59"/>
                <a:gd name="T3" fmla="*/ 64 h 64"/>
                <a:gd name="T4" fmla="*/ 7 w 59"/>
                <a:gd name="T5" fmla="*/ 12 h 64"/>
                <a:gd name="T6" fmla="*/ 7 w 59"/>
                <a:gd name="T7" fmla="*/ 64 h 64"/>
                <a:gd name="T8" fmla="*/ 0 w 59"/>
                <a:gd name="T9" fmla="*/ 64 h 64"/>
                <a:gd name="T10" fmla="*/ 0 w 59"/>
                <a:gd name="T11" fmla="*/ 0 h 64"/>
                <a:gd name="T12" fmla="*/ 6 w 59"/>
                <a:gd name="T13" fmla="*/ 0 h 64"/>
                <a:gd name="T14" fmla="*/ 51 w 59"/>
                <a:gd name="T15" fmla="*/ 52 h 64"/>
                <a:gd name="T16" fmla="*/ 51 w 59"/>
                <a:gd name="T17" fmla="*/ 0 h 64"/>
                <a:gd name="T18" fmla="*/ 59 w 59"/>
                <a:gd name="T19" fmla="*/ 0 h 64"/>
                <a:gd name="T20" fmla="*/ 59 w 59"/>
                <a:gd name="T21" fmla="*/ 64 h 64"/>
                <a:gd name="T22" fmla="*/ 59 w 59"/>
                <a:gd name="T23" fmla="*/ 64 h 6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9" h="64">
                  <a:moveTo>
                    <a:pt x="59" y="64"/>
                  </a:moveTo>
                  <a:lnTo>
                    <a:pt x="53" y="64"/>
                  </a:lnTo>
                  <a:lnTo>
                    <a:pt x="7" y="12"/>
                  </a:lnTo>
                  <a:lnTo>
                    <a:pt x="7" y="64"/>
                  </a:lnTo>
                  <a:lnTo>
                    <a:pt x="0" y="64"/>
                  </a:lnTo>
                  <a:lnTo>
                    <a:pt x="0" y="0"/>
                  </a:lnTo>
                  <a:lnTo>
                    <a:pt x="6" y="0"/>
                  </a:lnTo>
                  <a:lnTo>
                    <a:pt x="51" y="52"/>
                  </a:lnTo>
                  <a:lnTo>
                    <a:pt x="51" y="0"/>
                  </a:lnTo>
                  <a:lnTo>
                    <a:pt x="59" y="0"/>
                  </a:lnTo>
                  <a:lnTo>
                    <a:pt x="59" y="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7" name="Freeform 160"/>
            <p:cNvSpPr>
              <a:spLocks/>
            </p:cNvSpPr>
            <p:nvPr/>
          </p:nvSpPr>
          <p:spPr bwMode="black">
            <a:xfrm>
              <a:off x="4518636" y="1086827"/>
              <a:ext cx="58783" cy="63393"/>
            </a:xfrm>
            <a:custGeom>
              <a:avLst/>
              <a:gdLst>
                <a:gd name="T0" fmla="*/ 32 w 59"/>
                <a:gd name="T1" fmla="*/ 30 h 64"/>
                <a:gd name="T2" fmla="*/ 32 w 59"/>
                <a:gd name="T3" fmla="*/ 64 h 64"/>
                <a:gd name="T4" fmla="*/ 25 w 59"/>
                <a:gd name="T5" fmla="*/ 64 h 64"/>
                <a:gd name="T6" fmla="*/ 25 w 59"/>
                <a:gd name="T7" fmla="*/ 30 h 64"/>
                <a:gd name="T8" fmla="*/ 0 w 59"/>
                <a:gd name="T9" fmla="*/ 0 h 64"/>
                <a:gd name="T10" fmla="*/ 9 w 59"/>
                <a:gd name="T11" fmla="*/ 0 h 64"/>
                <a:gd name="T12" fmla="*/ 29 w 59"/>
                <a:gd name="T13" fmla="*/ 24 h 64"/>
                <a:gd name="T14" fmla="*/ 49 w 59"/>
                <a:gd name="T15" fmla="*/ 0 h 64"/>
                <a:gd name="T16" fmla="*/ 59 w 59"/>
                <a:gd name="T17" fmla="*/ 0 h 64"/>
                <a:gd name="T18" fmla="*/ 32 w 59"/>
                <a:gd name="T19" fmla="*/ 30 h 64"/>
                <a:gd name="T20" fmla="*/ 32 w 59"/>
                <a:gd name="T21" fmla="*/ 30 h 6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9" h="64">
                  <a:moveTo>
                    <a:pt x="32" y="30"/>
                  </a:moveTo>
                  <a:lnTo>
                    <a:pt x="32" y="64"/>
                  </a:lnTo>
                  <a:lnTo>
                    <a:pt x="25" y="64"/>
                  </a:lnTo>
                  <a:lnTo>
                    <a:pt x="25" y="30"/>
                  </a:lnTo>
                  <a:lnTo>
                    <a:pt x="0" y="0"/>
                  </a:lnTo>
                  <a:lnTo>
                    <a:pt x="9" y="0"/>
                  </a:lnTo>
                  <a:lnTo>
                    <a:pt x="29" y="24"/>
                  </a:lnTo>
                  <a:lnTo>
                    <a:pt x="49" y="0"/>
                  </a:lnTo>
                  <a:lnTo>
                    <a:pt x="59" y="0"/>
                  </a:lnTo>
                  <a:lnTo>
                    <a:pt x="32" y="3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8" name="Freeform 161"/>
            <p:cNvSpPr>
              <a:spLocks/>
            </p:cNvSpPr>
            <p:nvPr/>
          </p:nvSpPr>
          <p:spPr bwMode="black">
            <a:xfrm>
              <a:off x="4592402" y="1086827"/>
              <a:ext cx="38036" cy="63393"/>
            </a:xfrm>
            <a:custGeom>
              <a:avLst/>
              <a:gdLst>
                <a:gd name="T0" fmla="*/ 7 w 38"/>
                <a:gd name="T1" fmla="*/ 57 h 64"/>
                <a:gd name="T2" fmla="*/ 38 w 38"/>
                <a:gd name="T3" fmla="*/ 57 h 64"/>
                <a:gd name="T4" fmla="*/ 38 w 38"/>
                <a:gd name="T5" fmla="*/ 64 h 64"/>
                <a:gd name="T6" fmla="*/ 0 w 38"/>
                <a:gd name="T7" fmla="*/ 64 h 64"/>
                <a:gd name="T8" fmla="*/ 0 w 38"/>
                <a:gd name="T9" fmla="*/ 0 h 64"/>
                <a:gd name="T10" fmla="*/ 7 w 38"/>
                <a:gd name="T11" fmla="*/ 0 h 64"/>
                <a:gd name="T12" fmla="*/ 7 w 38"/>
                <a:gd name="T13" fmla="*/ 57 h 64"/>
                <a:gd name="T14" fmla="*/ 7 w 38"/>
                <a:gd name="T15" fmla="*/ 57 h 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" h="64">
                  <a:moveTo>
                    <a:pt x="7" y="57"/>
                  </a:moveTo>
                  <a:lnTo>
                    <a:pt x="38" y="57"/>
                  </a:lnTo>
                  <a:lnTo>
                    <a:pt x="38" y="64"/>
                  </a:ln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5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9" name="Freeform 162"/>
            <p:cNvSpPr>
              <a:spLocks/>
            </p:cNvSpPr>
            <p:nvPr/>
          </p:nvSpPr>
          <p:spPr bwMode="black">
            <a:xfrm>
              <a:off x="4647727" y="1086827"/>
              <a:ext cx="6916" cy="63393"/>
            </a:xfrm>
            <a:custGeom>
              <a:avLst/>
              <a:gdLst>
                <a:gd name="T0" fmla="*/ 7 w 7"/>
                <a:gd name="T1" fmla="*/ 64 h 64"/>
                <a:gd name="T2" fmla="*/ 0 w 7"/>
                <a:gd name="T3" fmla="*/ 64 h 64"/>
                <a:gd name="T4" fmla="*/ 0 w 7"/>
                <a:gd name="T5" fmla="*/ 0 h 64"/>
                <a:gd name="T6" fmla="*/ 7 w 7"/>
                <a:gd name="T7" fmla="*/ 0 h 64"/>
                <a:gd name="T8" fmla="*/ 7 w 7"/>
                <a:gd name="T9" fmla="*/ 64 h 64"/>
                <a:gd name="T10" fmla="*/ 7 w 7"/>
                <a:gd name="T11" fmla="*/ 64 h 6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" h="64">
                  <a:moveTo>
                    <a:pt x="7" y="64"/>
                  </a:move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0" name="Freeform 163"/>
            <p:cNvSpPr>
              <a:spLocks noEditPoints="1"/>
            </p:cNvSpPr>
            <p:nvPr/>
          </p:nvSpPr>
          <p:spPr bwMode="black">
            <a:xfrm>
              <a:off x="4676543" y="1085675"/>
              <a:ext cx="68004" cy="66851"/>
            </a:xfrm>
            <a:custGeom>
              <a:avLst/>
              <a:gdLst>
                <a:gd name="T0" fmla="*/ 29 w 58"/>
                <a:gd name="T1" fmla="*/ 56 h 56"/>
                <a:gd name="T2" fmla="*/ 0 w 58"/>
                <a:gd name="T3" fmla="*/ 28 h 56"/>
                <a:gd name="T4" fmla="*/ 29 w 58"/>
                <a:gd name="T5" fmla="*/ 0 h 56"/>
                <a:gd name="T6" fmla="*/ 58 w 58"/>
                <a:gd name="T7" fmla="*/ 28 h 56"/>
                <a:gd name="T8" fmla="*/ 29 w 58"/>
                <a:gd name="T9" fmla="*/ 56 h 56"/>
                <a:gd name="T10" fmla="*/ 29 w 58"/>
                <a:gd name="T11" fmla="*/ 6 h 56"/>
                <a:gd name="T12" fmla="*/ 7 w 58"/>
                <a:gd name="T13" fmla="*/ 28 h 56"/>
                <a:gd name="T14" fmla="*/ 29 w 58"/>
                <a:gd name="T15" fmla="*/ 50 h 56"/>
                <a:gd name="T16" fmla="*/ 51 w 58"/>
                <a:gd name="T17" fmla="*/ 28 h 56"/>
                <a:gd name="T18" fmla="*/ 29 w 58"/>
                <a:gd name="T19" fmla="*/ 6 h 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8" h="56">
                  <a:moveTo>
                    <a:pt x="29" y="56"/>
                  </a:moveTo>
                  <a:cubicBezTo>
                    <a:pt x="13" y="56"/>
                    <a:pt x="0" y="43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8" y="12"/>
                    <a:pt x="58" y="28"/>
                  </a:cubicBezTo>
                  <a:cubicBezTo>
                    <a:pt x="58" y="43"/>
                    <a:pt x="45" y="56"/>
                    <a:pt x="29" y="56"/>
                  </a:cubicBezTo>
                  <a:close/>
                  <a:moveTo>
                    <a:pt x="29" y="6"/>
                  </a:moveTo>
                  <a:cubicBezTo>
                    <a:pt x="17" y="6"/>
                    <a:pt x="7" y="15"/>
                    <a:pt x="7" y="28"/>
                  </a:cubicBezTo>
                  <a:cubicBezTo>
                    <a:pt x="7" y="40"/>
                    <a:pt x="17" y="50"/>
                    <a:pt x="29" y="50"/>
                  </a:cubicBezTo>
                  <a:cubicBezTo>
                    <a:pt x="42" y="50"/>
                    <a:pt x="51" y="40"/>
                    <a:pt x="51" y="28"/>
                  </a:cubicBezTo>
                  <a:cubicBezTo>
                    <a:pt x="51" y="15"/>
                    <a:pt x="42" y="6"/>
                    <a:pt x="2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1" name="Freeform 164"/>
            <p:cNvSpPr>
              <a:spLocks noEditPoints="1"/>
            </p:cNvSpPr>
            <p:nvPr/>
          </p:nvSpPr>
          <p:spPr bwMode="black">
            <a:xfrm>
              <a:off x="4764140" y="1086827"/>
              <a:ext cx="40341" cy="63393"/>
            </a:xfrm>
            <a:custGeom>
              <a:avLst/>
              <a:gdLst>
                <a:gd name="T0" fmla="*/ 16 w 34"/>
                <a:gd name="T1" fmla="*/ 0 h 54"/>
                <a:gd name="T2" fmla="*/ 34 w 34"/>
                <a:gd name="T3" fmla="*/ 14 h 54"/>
                <a:gd name="T4" fmla="*/ 15 w 34"/>
                <a:gd name="T5" fmla="*/ 30 h 54"/>
                <a:gd name="T6" fmla="*/ 6 w 34"/>
                <a:gd name="T7" fmla="*/ 30 h 54"/>
                <a:gd name="T8" fmla="*/ 6 w 34"/>
                <a:gd name="T9" fmla="*/ 54 h 54"/>
                <a:gd name="T10" fmla="*/ 0 w 34"/>
                <a:gd name="T11" fmla="*/ 54 h 54"/>
                <a:gd name="T12" fmla="*/ 0 w 34"/>
                <a:gd name="T13" fmla="*/ 0 h 54"/>
                <a:gd name="T14" fmla="*/ 16 w 34"/>
                <a:gd name="T15" fmla="*/ 0 h 54"/>
                <a:gd name="T16" fmla="*/ 6 w 34"/>
                <a:gd name="T17" fmla="*/ 24 h 54"/>
                <a:gd name="T18" fmla="*/ 15 w 34"/>
                <a:gd name="T19" fmla="*/ 24 h 54"/>
                <a:gd name="T20" fmla="*/ 27 w 34"/>
                <a:gd name="T21" fmla="*/ 15 h 54"/>
                <a:gd name="T22" fmla="*/ 16 w 34"/>
                <a:gd name="T23" fmla="*/ 5 h 54"/>
                <a:gd name="T24" fmla="*/ 6 w 34"/>
                <a:gd name="T25" fmla="*/ 5 h 54"/>
                <a:gd name="T26" fmla="*/ 6 w 34"/>
                <a:gd name="T27" fmla="*/ 24 h 5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4" h="54">
                  <a:moveTo>
                    <a:pt x="16" y="0"/>
                  </a:moveTo>
                  <a:cubicBezTo>
                    <a:pt x="29" y="0"/>
                    <a:pt x="34" y="6"/>
                    <a:pt x="34" y="14"/>
                  </a:cubicBezTo>
                  <a:cubicBezTo>
                    <a:pt x="34" y="22"/>
                    <a:pt x="30" y="30"/>
                    <a:pt x="15" y="3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54"/>
                    <a:pt x="6" y="54"/>
                    <a:pt x="6" y="54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" y="0"/>
                    <a:pt x="16" y="0"/>
                    <a:pt x="16" y="0"/>
                  </a:cubicBezTo>
                  <a:close/>
                  <a:moveTo>
                    <a:pt x="6" y="24"/>
                  </a:moveTo>
                  <a:cubicBezTo>
                    <a:pt x="15" y="24"/>
                    <a:pt x="15" y="24"/>
                    <a:pt x="15" y="24"/>
                  </a:cubicBezTo>
                  <a:cubicBezTo>
                    <a:pt x="24" y="24"/>
                    <a:pt x="27" y="20"/>
                    <a:pt x="27" y="15"/>
                  </a:cubicBezTo>
                  <a:cubicBezTo>
                    <a:pt x="27" y="10"/>
                    <a:pt x="24" y="5"/>
                    <a:pt x="1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24"/>
                    <a:pt x="6" y="24"/>
                    <a:pt x="6" y="2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2" name="Freeform 165"/>
            <p:cNvSpPr>
              <a:spLocks/>
            </p:cNvSpPr>
            <p:nvPr/>
          </p:nvSpPr>
          <p:spPr bwMode="black">
            <a:xfrm>
              <a:off x="4822923" y="1086827"/>
              <a:ext cx="8069" cy="63393"/>
            </a:xfrm>
            <a:custGeom>
              <a:avLst/>
              <a:gdLst>
                <a:gd name="T0" fmla="*/ 7 w 7"/>
                <a:gd name="T1" fmla="*/ 64 h 64"/>
                <a:gd name="T2" fmla="*/ 0 w 7"/>
                <a:gd name="T3" fmla="*/ 64 h 64"/>
                <a:gd name="T4" fmla="*/ 0 w 7"/>
                <a:gd name="T5" fmla="*/ 0 h 64"/>
                <a:gd name="T6" fmla="*/ 7 w 7"/>
                <a:gd name="T7" fmla="*/ 0 h 64"/>
                <a:gd name="T8" fmla="*/ 7 w 7"/>
                <a:gd name="T9" fmla="*/ 64 h 64"/>
                <a:gd name="T10" fmla="*/ 7 w 7"/>
                <a:gd name="T11" fmla="*/ 64 h 6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" h="64">
                  <a:moveTo>
                    <a:pt x="7" y="64"/>
                  </a:move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3" name="Freeform 166"/>
            <p:cNvSpPr>
              <a:spLocks/>
            </p:cNvSpPr>
            <p:nvPr/>
          </p:nvSpPr>
          <p:spPr bwMode="black">
            <a:xfrm>
              <a:off x="4851738" y="1085675"/>
              <a:ext cx="38036" cy="66851"/>
            </a:xfrm>
            <a:custGeom>
              <a:avLst/>
              <a:gdLst>
                <a:gd name="T0" fmla="*/ 29 w 32"/>
                <a:gd name="T1" fmla="*/ 11 h 56"/>
                <a:gd name="T2" fmla="*/ 28 w 32"/>
                <a:gd name="T3" fmla="*/ 10 h 56"/>
                <a:gd name="T4" fmla="*/ 17 w 32"/>
                <a:gd name="T5" fmla="*/ 6 h 56"/>
                <a:gd name="T6" fmla="*/ 7 w 32"/>
                <a:gd name="T7" fmla="*/ 15 h 56"/>
                <a:gd name="T8" fmla="*/ 10 w 32"/>
                <a:gd name="T9" fmla="*/ 21 h 56"/>
                <a:gd name="T10" fmla="*/ 14 w 32"/>
                <a:gd name="T11" fmla="*/ 23 h 56"/>
                <a:gd name="T12" fmla="*/ 18 w 32"/>
                <a:gd name="T13" fmla="*/ 25 h 56"/>
                <a:gd name="T14" fmla="*/ 32 w 32"/>
                <a:gd name="T15" fmla="*/ 40 h 56"/>
                <a:gd name="T16" fmla="*/ 15 w 32"/>
                <a:gd name="T17" fmla="*/ 56 h 56"/>
                <a:gd name="T18" fmla="*/ 1 w 32"/>
                <a:gd name="T19" fmla="*/ 51 h 56"/>
                <a:gd name="T20" fmla="*/ 1 w 32"/>
                <a:gd name="T21" fmla="*/ 51 h 56"/>
                <a:gd name="T22" fmla="*/ 1 w 32"/>
                <a:gd name="T23" fmla="*/ 43 h 56"/>
                <a:gd name="T24" fmla="*/ 3 w 32"/>
                <a:gd name="T25" fmla="*/ 44 h 56"/>
                <a:gd name="T26" fmla="*/ 15 w 32"/>
                <a:gd name="T27" fmla="*/ 50 h 56"/>
                <a:gd name="T28" fmla="*/ 25 w 32"/>
                <a:gd name="T29" fmla="*/ 40 h 56"/>
                <a:gd name="T30" fmla="*/ 22 w 32"/>
                <a:gd name="T31" fmla="*/ 33 h 56"/>
                <a:gd name="T32" fmla="*/ 18 w 32"/>
                <a:gd name="T33" fmla="*/ 31 h 56"/>
                <a:gd name="T34" fmla="*/ 13 w 32"/>
                <a:gd name="T35" fmla="*/ 29 h 56"/>
                <a:gd name="T36" fmla="*/ 0 w 32"/>
                <a:gd name="T37" fmla="*/ 15 h 56"/>
                <a:gd name="T38" fmla="*/ 16 w 32"/>
                <a:gd name="T39" fmla="*/ 0 h 56"/>
                <a:gd name="T40" fmla="*/ 29 w 32"/>
                <a:gd name="T41" fmla="*/ 3 h 56"/>
                <a:gd name="T42" fmla="*/ 29 w 32"/>
                <a:gd name="T43" fmla="*/ 4 h 56"/>
                <a:gd name="T44" fmla="*/ 29 w 32"/>
                <a:gd name="T45" fmla="*/ 11 h 5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2" h="56">
                  <a:moveTo>
                    <a:pt x="29" y="11"/>
                  </a:moveTo>
                  <a:cubicBezTo>
                    <a:pt x="28" y="10"/>
                    <a:pt x="28" y="10"/>
                    <a:pt x="28" y="10"/>
                  </a:cubicBezTo>
                  <a:cubicBezTo>
                    <a:pt x="23" y="7"/>
                    <a:pt x="20" y="6"/>
                    <a:pt x="17" y="6"/>
                  </a:cubicBezTo>
                  <a:cubicBezTo>
                    <a:pt x="11" y="6"/>
                    <a:pt x="7" y="10"/>
                    <a:pt x="7" y="15"/>
                  </a:cubicBezTo>
                  <a:cubicBezTo>
                    <a:pt x="7" y="18"/>
                    <a:pt x="8" y="20"/>
                    <a:pt x="10" y="21"/>
                  </a:cubicBezTo>
                  <a:cubicBezTo>
                    <a:pt x="11" y="22"/>
                    <a:pt x="12" y="23"/>
                    <a:pt x="14" y="23"/>
                  </a:cubicBezTo>
                  <a:cubicBezTo>
                    <a:pt x="15" y="24"/>
                    <a:pt x="17" y="24"/>
                    <a:pt x="18" y="25"/>
                  </a:cubicBezTo>
                  <a:cubicBezTo>
                    <a:pt x="25" y="27"/>
                    <a:pt x="32" y="30"/>
                    <a:pt x="32" y="40"/>
                  </a:cubicBezTo>
                  <a:cubicBezTo>
                    <a:pt x="32" y="49"/>
                    <a:pt x="24" y="56"/>
                    <a:pt x="15" y="56"/>
                  </a:cubicBezTo>
                  <a:cubicBezTo>
                    <a:pt x="11" y="56"/>
                    <a:pt x="6" y="54"/>
                    <a:pt x="1" y="51"/>
                  </a:cubicBezTo>
                  <a:cubicBezTo>
                    <a:pt x="1" y="51"/>
                    <a:pt x="1" y="51"/>
                    <a:pt x="1" y="51"/>
                  </a:cubicBezTo>
                  <a:cubicBezTo>
                    <a:pt x="1" y="43"/>
                    <a:pt x="1" y="43"/>
                    <a:pt x="1" y="43"/>
                  </a:cubicBezTo>
                  <a:cubicBezTo>
                    <a:pt x="3" y="44"/>
                    <a:pt x="3" y="44"/>
                    <a:pt x="3" y="44"/>
                  </a:cubicBezTo>
                  <a:cubicBezTo>
                    <a:pt x="8" y="49"/>
                    <a:pt x="11" y="50"/>
                    <a:pt x="15" y="50"/>
                  </a:cubicBezTo>
                  <a:cubicBezTo>
                    <a:pt x="21" y="50"/>
                    <a:pt x="25" y="46"/>
                    <a:pt x="25" y="40"/>
                  </a:cubicBezTo>
                  <a:cubicBezTo>
                    <a:pt x="25" y="37"/>
                    <a:pt x="24" y="35"/>
                    <a:pt x="22" y="33"/>
                  </a:cubicBezTo>
                  <a:cubicBezTo>
                    <a:pt x="21" y="33"/>
                    <a:pt x="19" y="32"/>
                    <a:pt x="18" y="31"/>
                  </a:cubicBezTo>
                  <a:cubicBezTo>
                    <a:pt x="16" y="31"/>
                    <a:pt x="15" y="30"/>
                    <a:pt x="13" y="29"/>
                  </a:cubicBezTo>
                  <a:cubicBezTo>
                    <a:pt x="7" y="27"/>
                    <a:pt x="0" y="24"/>
                    <a:pt x="0" y="15"/>
                  </a:cubicBezTo>
                  <a:cubicBezTo>
                    <a:pt x="0" y="6"/>
                    <a:pt x="8" y="0"/>
                    <a:pt x="16" y="0"/>
                  </a:cubicBezTo>
                  <a:cubicBezTo>
                    <a:pt x="21" y="0"/>
                    <a:pt x="25" y="1"/>
                    <a:pt x="29" y="3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9" y="11"/>
                    <a:pt x="29" y="11"/>
                    <a:pt x="29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4" name="Freeform 167"/>
            <p:cNvSpPr>
              <a:spLocks/>
            </p:cNvSpPr>
            <p:nvPr/>
          </p:nvSpPr>
          <p:spPr bwMode="black">
            <a:xfrm>
              <a:off x="4901299" y="1086827"/>
              <a:ext cx="53020" cy="63393"/>
            </a:xfrm>
            <a:custGeom>
              <a:avLst/>
              <a:gdLst>
                <a:gd name="T0" fmla="*/ 54 w 54"/>
                <a:gd name="T1" fmla="*/ 6 h 64"/>
                <a:gd name="T2" fmla="*/ 31 w 54"/>
                <a:gd name="T3" fmla="*/ 6 h 64"/>
                <a:gd name="T4" fmla="*/ 31 w 54"/>
                <a:gd name="T5" fmla="*/ 64 h 64"/>
                <a:gd name="T6" fmla="*/ 23 w 54"/>
                <a:gd name="T7" fmla="*/ 64 h 64"/>
                <a:gd name="T8" fmla="*/ 23 w 54"/>
                <a:gd name="T9" fmla="*/ 6 h 64"/>
                <a:gd name="T10" fmla="*/ 0 w 54"/>
                <a:gd name="T11" fmla="*/ 6 h 64"/>
                <a:gd name="T12" fmla="*/ 0 w 54"/>
                <a:gd name="T13" fmla="*/ 0 h 64"/>
                <a:gd name="T14" fmla="*/ 54 w 54"/>
                <a:gd name="T15" fmla="*/ 0 h 64"/>
                <a:gd name="T16" fmla="*/ 54 w 54"/>
                <a:gd name="T17" fmla="*/ 6 h 64"/>
                <a:gd name="T18" fmla="*/ 54 w 54"/>
                <a:gd name="T19" fmla="*/ 6 h 6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4" h="64">
                  <a:moveTo>
                    <a:pt x="54" y="6"/>
                  </a:moveTo>
                  <a:lnTo>
                    <a:pt x="31" y="6"/>
                  </a:lnTo>
                  <a:lnTo>
                    <a:pt x="31" y="64"/>
                  </a:lnTo>
                  <a:lnTo>
                    <a:pt x="23" y="64"/>
                  </a:lnTo>
                  <a:lnTo>
                    <a:pt x="23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54" y="0"/>
                  </a:lnTo>
                  <a:lnTo>
                    <a:pt x="54" y="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5" name="Freeform 168"/>
            <p:cNvSpPr>
              <a:spLocks noEditPoints="1"/>
            </p:cNvSpPr>
            <p:nvPr/>
          </p:nvSpPr>
          <p:spPr bwMode="black">
            <a:xfrm>
              <a:off x="4960082" y="1085675"/>
              <a:ext cx="69156" cy="66851"/>
            </a:xfrm>
            <a:custGeom>
              <a:avLst/>
              <a:gdLst>
                <a:gd name="T0" fmla="*/ 29 w 58"/>
                <a:gd name="T1" fmla="*/ 56 h 56"/>
                <a:gd name="T2" fmla="*/ 0 w 58"/>
                <a:gd name="T3" fmla="*/ 28 h 56"/>
                <a:gd name="T4" fmla="*/ 29 w 58"/>
                <a:gd name="T5" fmla="*/ 0 h 56"/>
                <a:gd name="T6" fmla="*/ 58 w 58"/>
                <a:gd name="T7" fmla="*/ 28 h 56"/>
                <a:gd name="T8" fmla="*/ 29 w 58"/>
                <a:gd name="T9" fmla="*/ 56 h 56"/>
                <a:gd name="T10" fmla="*/ 29 w 58"/>
                <a:gd name="T11" fmla="*/ 6 h 56"/>
                <a:gd name="T12" fmla="*/ 7 w 58"/>
                <a:gd name="T13" fmla="*/ 28 h 56"/>
                <a:gd name="T14" fmla="*/ 29 w 58"/>
                <a:gd name="T15" fmla="*/ 50 h 56"/>
                <a:gd name="T16" fmla="*/ 51 w 58"/>
                <a:gd name="T17" fmla="*/ 28 h 56"/>
                <a:gd name="T18" fmla="*/ 29 w 58"/>
                <a:gd name="T19" fmla="*/ 6 h 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8" h="56">
                  <a:moveTo>
                    <a:pt x="29" y="56"/>
                  </a:moveTo>
                  <a:cubicBezTo>
                    <a:pt x="13" y="56"/>
                    <a:pt x="0" y="43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8" y="12"/>
                    <a:pt x="58" y="28"/>
                  </a:cubicBezTo>
                  <a:cubicBezTo>
                    <a:pt x="58" y="43"/>
                    <a:pt x="45" y="56"/>
                    <a:pt x="29" y="56"/>
                  </a:cubicBezTo>
                  <a:close/>
                  <a:moveTo>
                    <a:pt x="29" y="6"/>
                  </a:moveTo>
                  <a:cubicBezTo>
                    <a:pt x="17" y="6"/>
                    <a:pt x="7" y="15"/>
                    <a:pt x="7" y="28"/>
                  </a:cubicBezTo>
                  <a:cubicBezTo>
                    <a:pt x="7" y="40"/>
                    <a:pt x="17" y="50"/>
                    <a:pt x="29" y="50"/>
                  </a:cubicBezTo>
                  <a:cubicBezTo>
                    <a:pt x="42" y="50"/>
                    <a:pt x="51" y="40"/>
                    <a:pt x="51" y="28"/>
                  </a:cubicBezTo>
                  <a:cubicBezTo>
                    <a:pt x="51" y="15"/>
                    <a:pt x="42" y="6"/>
                    <a:pt x="2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2051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2" name="Rectangle 50"/>
          <p:cNvSpPr>
            <a:spLocks noChangeArrowheads="1"/>
          </p:cNvSpPr>
          <p:nvPr/>
        </p:nvSpPr>
        <p:spPr bwMode="ltGray">
          <a:xfrm>
            <a:off x="89789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3" name="Rectangle 51"/>
          <p:cNvSpPr>
            <a:spLocks noChangeArrowheads="1"/>
          </p:cNvSpPr>
          <p:nvPr/>
        </p:nvSpPr>
        <p:spPr bwMode="ltGray">
          <a:xfrm>
            <a:off x="8885238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4" name="Rectangle 52"/>
          <p:cNvSpPr>
            <a:spLocks noChangeArrowheads="1"/>
          </p:cNvSpPr>
          <p:nvPr/>
        </p:nvSpPr>
        <p:spPr bwMode="ltGray">
          <a:xfrm>
            <a:off x="8701088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5" name="Rectangle 53"/>
          <p:cNvSpPr>
            <a:spLocks noChangeArrowheads="1"/>
          </p:cNvSpPr>
          <p:nvPr/>
        </p:nvSpPr>
        <p:spPr bwMode="ltGray">
          <a:xfrm>
            <a:off x="842327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6" name="Rectangle 54"/>
          <p:cNvSpPr>
            <a:spLocks noChangeArrowheads="1"/>
          </p:cNvSpPr>
          <p:nvPr/>
        </p:nvSpPr>
        <p:spPr bwMode="ltGray">
          <a:xfrm>
            <a:off x="8329613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7" name="Rectangle 55"/>
          <p:cNvSpPr>
            <a:spLocks noChangeArrowheads="1"/>
          </p:cNvSpPr>
          <p:nvPr/>
        </p:nvSpPr>
        <p:spPr bwMode="ltGray">
          <a:xfrm>
            <a:off x="8235950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8" name="Rectangle 56"/>
          <p:cNvSpPr>
            <a:spLocks noChangeArrowheads="1"/>
          </p:cNvSpPr>
          <p:nvPr/>
        </p:nvSpPr>
        <p:spPr bwMode="ltGray">
          <a:xfrm>
            <a:off x="8145463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9" name="Rectangle 57"/>
          <p:cNvSpPr>
            <a:spLocks noChangeArrowheads="1"/>
          </p:cNvSpPr>
          <p:nvPr/>
        </p:nvSpPr>
        <p:spPr bwMode="ltGray">
          <a:xfrm>
            <a:off x="7961313" y="1419225"/>
            <a:ext cx="92075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0" name="Rectangle 58"/>
          <p:cNvSpPr>
            <a:spLocks noChangeArrowheads="1"/>
          </p:cNvSpPr>
          <p:nvPr/>
        </p:nvSpPr>
        <p:spPr bwMode="ltGray">
          <a:xfrm>
            <a:off x="7867650" y="1419225"/>
            <a:ext cx="93663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1" name="Rectangle 59"/>
          <p:cNvSpPr>
            <a:spLocks noChangeArrowheads="1"/>
          </p:cNvSpPr>
          <p:nvPr/>
        </p:nvSpPr>
        <p:spPr bwMode="ltGray">
          <a:xfrm>
            <a:off x="7775575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2" name="Rectangle 60"/>
          <p:cNvSpPr>
            <a:spLocks noChangeArrowheads="1"/>
          </p:cNvSpPr>
          <p:nvPr/>
        </p:nvSpPr>
        <p:spPr bwMode="ltGray">
          <a:xfrm>
            <a:off x="759142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3" name="Rectangle 61"/>
          <p:cNvSpPr>
            <a:spLocks noChangeArrowheads="1"/>
          </p:cNvSpPr>
          <p:nvPr/>
        </p:nvSpPr>
        <p:spPr bwMode="ltGray">
          <a:xfrm>
            <a:off x="74993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4" name="Rectangle 62"/>
          <p:cNvSpPr>
            <a:spLocks noChangeArrowheads="1"/>
          </p:cNvSpPr>
          <p:nvPr/>
        </p:nvSpPr>
        <p:spPr bwMode="ltGray">
          <a:xfrm>
            <a:off x="74056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5" name="Rectangle 63"/>
          <p:cNvSpPr>
            <a:spLocks noChangeArrowheads="1"/>
          </p:cNvSpPr>
          <p:nvPr/>
        </p:nvSpPr>
        <p:spPr bwMode="ltGray">
          <a:xfrm>
            <a:off x="72199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6" name="Rectangle 64"/>
          <p:cNvSpPr>
            <a:spLocks noChangeArrowheads="1"/>
          </p:cNvSpPr>
          <p:nvPr/>
        </p:nvSpPr>
        <p:spPr bwMode="ltGray">
          <a:xfrm>
            <a:off x="71262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7" name="Rectangle 65"/>
          <p:cNvSpPr>
            <a:spLocks noChangeArrowheads="1"/>
          </p:cNvSpPr>
          <p:nvPr/>
        </p:nvSpPr>
        <p:spPr bwMode="ltGray">
          <a:xfrm>
            <a:off x="70358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8" name="Rectangle 66"/>
          <p:cNvSpPr>
            <a:spLocks noChangeArrowheads="1"/>
          </p:cNvSpPr>
          <p:nvPr/>
        </p:nvSpPr>
        <p:spPr bwMode="ltGray">
          <a:xfrm>
            <a:off x="6850063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" name="Slide Number Placeholder 102"/>
          <p:cNvSpPr>
            <a:spLocks noGrp="1"/>
          </p:cNvSpPr>
          <p:nvPr>
            <p:ph type="sldNum" sz="quarter" idx="4"/>
          </p:nvPr>
        </p:nvSpPr>
        <p:spPr>
          <a:xfrm>
            <a:off x="8191500" y="285750"/>
            <a:ext cx="6985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bg2"/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E5154A65-FE3A-4CC0-B208-0074BC192B80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144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6F2AE170-4C75-4DE6-ADC4-97F11BBAC880}" type="datetime1">
              <a:rPr lang="fi-FI"/>
              <a:pPr>
                <a:defRPr/>
              </a:pPr>
              <a:t>22.11.2013</a:t>
            </a:fld>
            <a:endParaRPr lang="fi-FI" dirty="0"/>
          </a:p>
        </p:txBody>
      </p:sp>
      <p:sp>
        <p:nvSpPr>
          <p:cNvPr id="145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3213" y="6343650"/>
            <a:ext cx="4605337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</a:t>
            </a:r>
            <a:r>
              <a:rPr lang="fi-FI" err="1"/>
              <a:t>TIEDEKUNTA</a:t>
            </a:r>
            <a:r>
              <a:rPr lang="fi-FI"/>
              <a:t> / osasto </a:t>
            </a:r>
            <a:r>
              <a:rPr lang="fi-FI" err="1"/>
              <a:t>osasto</a:t>
            </a:r>
            <a:r>
              <a:rPr lang="fi-FI"/>
              <a:t> osaston osasto / Etuniminen </a:t>
            </a:r>
            <a:r>
              <a:rPr lang="fi-FI" err="1"/>
              <a:t>Sukuniminen-Sukuniminen</a:t>
            </a:r>
            <a:endParaRPr lang="fi-FI"/>
          </a:p>
        </p:txBody>
      </p:sp>
      <p:sp>
        <p:nvSpPr>
          <p:cNvPr id="146" name="Title Placeholder 145"/>
          <p:cNvSpPr>
            <a:spLocks noGrp="1"/>
          </p:cNvSpPr>
          <p:nvPr>
            <p:ph type="title"/>
          </p:nvPr>
        </p:nvSpPr>
        <p:spPr>
          <a:xfrm>
            <a:off x="303213" y="1774825"/>
            <a:ext cx="858202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2073" name="Text Placeholder 146"/>
          <p:cNvSpPr>
            <a:spLocks noGrp="1"/>
          </p:cNvSpPr>
          <p:nvPr>
            <p:ph type="body" idx="1"/>
          </p:nvPr>
        </p:nvSpPr>
        <p:spPr bwMode="auto">
          <a:xfrm>
            <a:off x="303213" y="3100388"/>
            <a:ext cx="8586787" cy="284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52" r:id="rId3"/>
    <p:sldLayoutId id="2147483753" r:id="rId4"/>
    <p:sldLayoutId id="2147483754" r:id="rId5"/>
    <p:sldLayoutId id="2147483755" r:id="rId6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22.11.2013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6B64A45-885F-4721-913C-609DC89A12C3}" type="datetime1">
              <a:rPr lang="fi-FI"/>
              <a:pPr>
                <a:defRPr/>
              </a:pPr>
              <a:t>22.11.2013</a:t>
            </a:fld>
            <a:endParaRPr lang="fi-FI" dirty="0"/>
          </a:p>
        </p:txBody>
      </p:sp>
      <p:grpSp>
        <p:nvGrpSpPr>
          <p:cNvPr id="4100" name="Group 4"/>
          <p:cNvGrpSpPr>
            <a:grpSpLocks/>
          </p:cNvGrpSpPr>
          <p:nvPr/>
        </p:nvGrpSpPr>
        <p:grpSpPr bwMode="auto">
          <a:xfrm>
            <a:off x="6753225" y="6211888"/>
            <a:ext cx="2122488" cy="376237"/>
            <a:chOff x="6753224" y="6211749"/>
            <a:chExt cx="2122488" cy="376186"/>
          </a:xfrm>
        </p:grpSpPr>
        <p:sp>
          <p:nvSpPr>
            <p:cNvPr id="4125" name="Rectangle 174"/>
            <p:cNvSpPr>
              <a:spLocks noChangeArrowheads="1"/>
            </p:cNvSpPr>
            <p:nvPr/>
          </p:nvSpPr>
          <p:spPr bwMode="white">
            <a:xfrm>
              <a:off x="8486069" y="6211749"/>
              <a:ext cx="389643" cy="37618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6" name="Freeform 175"/>
            <p:cNvSpPr>
              <a:spLocks noEditPoints="1"/>
            </p:cNvSpPr>
            <p:nvPr/>
          </p:nvSpPr>
          <p:spPr bwMode="black">
            <a:xfrm>
              <a:off x="8486069" y="6211749"/>
              <a:ext cx="389643" cy="376186"/>
            </a:xfrm>
            <a:custGeom>
              <a:avLst/>
              <a:gdLst>
                <a:gd name="T0" fmla="*/ 337 w 474"/>
                <a:gd name="T1" fmla="*/ 458 h 458"/>
                <a:gd name="T2" fmla="*/ 351 w 474"/>
                <a:gd name="T3" fmla="*/ 383 h 458"/>
                <a:gd name="T4" fmla="*/ 447 w 474"/>
                <a:gd name="T5" fmla="*/ 411 h 458"/>
                <a:gd name="T6" fmla="*/ 414 w 474"/>
                <a:gd name="T7" fmla="*/ 458 h 458"/>
                <a:gd name="T8" fmla="*/ 474 w 474"/>
                <a:gd name="T9" fmla="*/ 0 h 458"/>
                <a:gd name="T10" fmla="*/ 457 w 474"/>
                <a:gd name="T11" fmla="*/ 170 h 458"/>
                <a:gd name="T12" fmla="*/ 466 w 474"/>
                <a:gd name="T13" fmla="*/ 77 h 458"/>
                <a:gd name="T14" fmla="*/ 399 w 474"/>
                <a:gd name="T15" fmla="*/ 0 h 458"/>
                <a:gd name="T16" fmla="*/ 393 w 474"/>
                <a:gd name="T17" fmla="*/ 99 h 458"/>
                <a:gd name="T18" fmla="*/ 474 w 474"/>
                <a:gd name="T19" fmla="*/ 180 h 458"/>
                <a:gd name="T20" fmla="*/ 436 w 474"/>
                <a:gd name="T21" fmla="*/ 458 h 458"/>
                <a:gd name="T22" fmla="*/ 472 w 474"/>
                <a:gd name="T23" fmla="*/ 417 h 458"/>
                <a:gd name="T24" fmla="*/ 326 w 474"/>
                <a:gd name="T25" fmla="*/ 377 h 458"/>
                <a:gd name="T26" fmla="*/ 300 w 474"/>
                <a:gd name="T27" fmla="*/ 458 h 458"/>
                <a:gd name="T28" fmla="*/ 268 w 474"/>
                <a:gd name="T29" fmla="*/ 443 h 458"/>
                <a:gd name="T30" fmla="*/ 274 w 474"/>
                <a:gd name="T31" fmla="*/ 369 h 458"/>
                <a:gd name="T32" fmla="*/ 223 w 474"/>
                <a:gd name="T33" fmla="*/ 369 h 458"/>
                <a:gd name="T34" fmla="*/ 229 w 474"/>
                <a:gd name="T35" fmla="*/ 296 h 458"/>
                <a:gd name="T36" fmla="*/ 177 w 474"/>
                <a:gd name="T37" fmla="*/ 291 h 458"/>
                <a:gd name="T38" fmla="*/ 278 w 474"/>
                <a:gd name="T39" fmla="*/ 299 h 458"/>
                <a:gd name="T40" fmla="*/ 311 w 474"/>
                <a:gd name="T41" fmla="*/ 148 h 458"/>
                <a:gd name="T42" fmla="*/ 223 w 474"/>
                <a:gd name="T43" fmla="*/ 105 h 458"/>
                <a:gd name="T44" fmla="*/ 271 w 474"/>
                <a:gd name="T45" fmla="*/ 130 h 458"/>
                <a:gd name="T46" fmla="*/ 300 w 474"/>
                <a:gd name="T47" fmla="*/ 60 h 458"/>
                <a:gd name="T48" fmla="*/ 346 w 474"/>
                <a:gd name="T49" fmla="*/ 85 h 458"/>
                <a:gd name="T50" fmla="*/ 375 w 474"/>
                <a:gd name="T51" fmla="*/ 14 h 458"/>
                <a:gd name="T52" fmla="*/ 0 w 474"/>
                <a:gd name="T53" fmla="*/ 458 h 458"/>
                <a:gd name="T54" fmla="*/ 363 w 474"/>
                <a:gd name="T55" fmla="*/ 0 h 458"/>
                <a:gd name="T56" fmla="*/ 373 w 474"/>
                <a:gd name="T57" fmla="*/ 47 h 458"/>
                <a:gd name="T58" fmla="*/ 328 w 474"/>
                <a:gd name="T59" fmla="*/ 20 h 458"/>
                <a:gd name="T60" fmla="*/ 297 w 474"/>
                <a:gd name="T61" fmla="*/ 92 h 458"/>
                <a:gd name="T62" fmla="*/ 253 w 474"/>
                <a:gd name="T63" fmla="*/ 66 h 458"/>
                <a:gd name="T64" fmla="*/ 260 w 474"/>
                <a:gd name="T65" fmla="*/ 199 h 458"/>
                <a:gd name="T66" fmla="*/ 343 w 474"/>
                <a:gd name="T67" fmla="*/ 239 h 458"/>
                <a:gd name="T68" fmla="*/ 254 w 474"/>
                <a:gd name="T69" fmla="*/ 225 h 458"/>
                <a:gd name="T70" fmla="*/ 186 w 474"/>
                <a:gd name="T71" fmla="*/ 343 h 458"/>
                <a:gd name="T72" fmla="*/ 235 w 474"/>
                <a:gd name="T73" fmla="*/ 340 h 458"/>
                <a:gd name="T74" fmla="*/ 231 w 474"/>
                <a:gd name="T75" fmla="*/ 415 h 458"/>
                <a:gd name="T76" fmla="*/ 280 w 474"/>
                <a:gd name="T77" fmla="*/ 414 h 458"/>
                <a:gd name="T78" fmla="*/ 256 w 474"/>
                <a:gd name="T79" fmla="*/ 458 h 45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74" h="458">
                  <a:moveTo>
                    <a:pt x="414" y="458"/>
                  </a:moveTo>
                  <a:lnTo>
                    <a:pt x="337" y="458"/>
                  </a:lnTo>
                  <a:lnTo>
                    <a:pt x="381" y="433"/>
                  </a:lnTo>
                  <a:lnTo>
                    <a:pt x="351" y="383"/>
                  </a:lnTo>
                  <a:lnTo>
                    <a:pt x="410" y="349"/>
                  </a:lnTo>
                  <a:lnTo>
                    <a:pt x="447" y="411"/>
                  </a:lnTo>
                  <a:lnTo>
                    <a:pt x="402" y="437"/>
                  </a:lnTo>
                  <a:lnTo>
                    <a:pt x="414" y="458"/>
                  </a:lnTo>
                  <a:close/>
                  <a:moveTo>
                    <a:pt x="420" y="0"/>
                  </a:moveTo>
                  <a:lnTo>
                    <a:pt x="474" y="0"/>
                  </a:lnTo>
                  <a:lnTo>
                    <a:pt x="474" y="160"/>
                  </a:lnTo>
                  <a:lnTo>
                    <a:pt x="457" y="170"/>
                  </a:lnTo>
                  <a:lnTo>
                    <a:pt x="418" y="105"/>
                  </a:lnTo>
                  <a:lnTo>
                    <a:pt x="466" y="77"/>
                  </a:lnTo>
                  <a:lnTo>
                    <a:pt x="420" y="0"/>
                  </a:lnTo>
                  <a:close/>
                  <a:moveTo>
                    <a:pt x="399" y="0"/>
                  </a:moveTo>
                  <a:lnTo>
                    <a:pt x="441" y="69"/>
                  </a:lnTo>
                  <a:lnTo>
                    <a:pt x="393" y="99"/>
                  </a:lnTo>
                  <a:lnTo>
                    <a:pt x="451" y="195"/>
                  </a:lnTo>
                  <a:lnTo>
                    <a:pt x="474" y="180"/>
                  </a:lnTo>
                  <a:lnTo>
                    <a:pt x="474" y="458"/>
                  </a:lnTo>
                  <a:lnTo>
                    <a:pt x="436" y="458"/>
                  </a:lnTo>
                  <a:lnTo>
                    <a:pt x="427" y="444"/>
                  </a:lnTo>
                  <a:lnTo>
                    <a:pt x="472" y="417"/>
                  </a:lnTo>
                  <a:lnTo>
                    <a:pt x="415" y="324"/>
                  </a:lnTo>
                  <a:lnTo>
                    <a:pt x="326" y="377"/>
                  </a:lnTo>
                  <a:lnTo>
                    <a:pt x="356" y="426"/>
                  </a:lnTo>
                  <a:lnTo>
                    <a:pt x="300" y="458"/>
                  </a:lnTo>
                  <a:lnTo>
                    <a:pt x="276" y="458"/>
                  </a:lnTo>
                  <a:lnTo>
                    <a:pt x="268" y="443"/>
                  </a:lnTo>
                  <a:lnTo>
                    <a:pt x="305" y="420"/>
                  </a:lnTo>
                  <a:lnTo>
                    <a:pt x="274" y="369"/>
                  </a:lnTo>
                  <a:lnTo>
                    <a:pt x="237" y="390"/>
                  </a:lnTo>
                  <a:lnTo>
                    <a:pt x="223" y="369"/>
                  </a:lnTo>
                  <a:lnTo>
                    <a:pt x="259" y="346"/>
                  </a:lnTo>
                  <a:lnTo>
                    <a:pt x="229" y="296"/>
                  </a:lnTo>
                  <a:lnTo>
                    <a:pt x="192" y="318"/>
                  </a:lnTo>
                  <a:lnTo>
                    <a:pt x="177" y="291"/>
                  </a:lnTo>
                  <a:lnTo>
                    <a:pt x="248" y="248"/>
                  </a:lnTo>
                  <a:lnTo>
                    <a:pt x="278" y="299"/>
                  </a:lnTo>
                  <a:lnTo>
                    <a:pt x="368" y="245"/>
                  </a:lnTo>
                  <a:lnTo>
                    <a:pt x="311" y="148"/>
                  </a:lnTo>
                  <a:lnTo>
                    <a:pt x="266" y="176"/>
                  </a:lnTo>
                  <a:lnTo>
                    <a:pt x="223" y="105"/>
                  </a:lnTo>
                  <a:lnTo>
                    <a:pt x="247" y="91"/>
                  </a:lnTo>
                  <a:lnTo>
                    <a:pt x="271" y="130"/>
                  </a:lnTo>
                  <a:lnTo>
                    <a:pt x="322" y="99"/>
                  </a:lnTo>
                  <a:lnTo>
                    <a:pt x="300" y="60"/>
                  </a:lnTo>
                  <a:lnTo>
                    <a:pt x="322" y="46"/>
                  </a:lnTo>
                  <a:lnTo>
                    <a:pt x="346" y="85"/>
                  </a:lnTo>
                  <a:lnTo>
                    <a:pt x="398" y="54"/>
                  </a:lnTo>
                  <a:lnTo>
                    <a:pt x="375" y="14"/>
                  </a:lnTo>
                  <a:lnTo>
                    <a:pt x="399" y="0"/>
                  </a:lnTo>
                  <a:close/>
                  <a:moveTo>
                    <a:pt x="0" y="458"/>
                  </a:moveTo>
                  <a:lnTo>
                    <a:pt x="0" y="0"/>
                  </a:lnTo>
                  <a:lnTo>
                    <a:pt x="363" y="0"/>
                  </a:lnTo>
                  <a:lnTo>
                    <a:pt x="350" y="9"/>
                  </a:lnTo>
                  <a:lnTo>
                    <a:pt x="373" y="47"/>
                  </a:lnTo>
                  <a:lnTo>
                    <a:pt x="352" y="60"/>
                  </a:lnTo>
                  <a:lnTo>
                    <a:pt x="328" y="20"/>
                  </a:lnTo>
                  <a:lnTo>
                    <a:pt x="275" y="54"/>
                  </a:lnTo>
                  <a:lnTo>
                    <a:pt x="297" y="92"/>
                  </a:lnTo>
                  <a:lnTo>
                    <a:pt x="277" y="105"/>
                  </a:lnTo>
                  <a:lnTo>
                    <a:pt x="253" y="66"/>
                  </a:lnTo>
                  <a:lnTo>
                    <a:pt x="200" y="99"/>
                  </a:lnTo>
                  <a:lnTo>
                    <a:pt x="260" y="199"/>
                  </a:lnTo>
                  <a:lnTo>
                    <a:pt x="303" y="173"/>
                  </a:lnTo>
                  <a:lnTo>
                    <a:pt x="343" y="239"/>
                  </a:lnTo>
                  <a:lnTo>
                    <a:pt x="284" y="273"/>
                  </a:lnTo>
                  <a:lnTo>
                    <a:pt x="254" y="225"/>
                  </a:lnTo>
                  <a:lnTo>
                    <a:pt x="153" y="285"/>
                  </a:lnTo>
                  <a:lnTo>
                    <a:pt x="186" y="343"/>
                  </a:lnTo>
                  <a:lnTo>
                    <a:pt x="223" y="321"/>
                  </a:lnTo>
                  <a:lnTo>
                    <a:pt x="235" y="340"/>
                  </a:lnTo>
                  <a:lnTo>
                    <a:pt x="198" y="362"/>
                  </a:lnTo>
                  <a:lnTo>
                    <a:pt x="231" y="415"/>
                  </a:lnTo>
                  <a:lnTo>
                    <a:pt x="266" y="394"/>
                  </a:lnTo>
                  <a:lnTo>
                    <a:pt x="280" y="414"/>
                  </a:lnTo>
                  <a:lnTo>
                    <a:pt x="243" y="436"/>
                  </a:lnTo>
                  <a:lnTo>
                    <a:pt x="256" y="458"/>
                  </a:lnTo>
                  <a:lnTo>
                    <a:pt x="0" y="458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7" name="Freeform 176"/>
            <p:cNvSpPr>
              <a:spLocks noEditPoints="1"/>
            </p:cNvSpPr>
            <p:nvPr/>
          </p:nvSpPr>
          <p:spPr bwMode="black">
            <a:xfrm>
              <a:off x="6753224" y="6343989"/>
              <a:ext cx="1625980" cy="216841"/>
            </a:xfrm>
            <a:custGeom>
              <a:avLst/>
              <a:gdLst>
                <a:gd name="T0" fmla="*/ 1629 w 1659"/>
                <a:gd name="T1" fmla="*/ 171 h 221"/>
                <a:gd name="T2" fmla="*/ 1628 w 1659"/>
                <a:gd name="T3" fmla="*/ 221 h 221"/>
                <a:gd name="T4" fmla="*/ 1568 w 1659"/>
                <a:gd name="T5" fmla="*/ 171 h 221"/>
                <a:gd name="T6" fmla="*/ 1536 w 1659"/>
                <a:gd name="T7" fmla="*/ 176 h 221"/>
                <a:gd name="T8" fmla="*/ 1524 w 1659"/>
                <a:gd name="T9" fmla="*/ 190 h 221"/>
                <a:gd name="T10" fmla="*/ 1521 w 1659"/>
                <a:gd name="T11" fmla="*/ 216 h 221"/>
                <a:gd name="T12" fmla="*/ 1506 w 1659"/>
                <a:gd name="T13" fmla="*/ 180 h 221"/>
                <a:gd name="T14" fmla="*/ 1481 w 1659"/>
                <a:gd name="T15" fmla="*/ 221 h 221"/>
                <a:gd name="T16" fmla="*/ 1446 w 1659"/>
                <a:gd name="T17" fmla="*/ 191 h 221"/>
                <a:gd name="T18" fmla="*/ 1447 w 1659"/>
                <a:gd name="T19" fmla="*/ 166 h 221"/>
                <a:gd name="T20" fmla="*/ 1431 w 1659"/>
                <a:gd name="T21" fmla="*/ 221 h 221"/>
                <a:gd name="T22" fmla="*/ 1385 w 1659"/>
                <a:gd name="T23" fmla="*/ 216 h 221"/>
                <a:gd name="T24" fmla="*/ 1385 w 1659"/>
                <a:gd name="T25" fmla="*/ 165 h 221"/>
                <a:gd name="T26" fmla="*/ 1331 w 1659"/>
                <a:gd name="T27" fmla="*/ 166 h 221"/>
                <a:gd name="T28" fmla="*/ 1316 w 1659"/>
                <a:gd name="T29" fmla="*/ 221 h 221"/>
                <a:gd name="T30" fmla="*/ 1249 w 1659"/>
                <a:gd name="T31" fmla="*/ 192 h 221"/>
                <a:gd name="T32" fmla="*/ 1228 w 1659"/>
                <a:gd name="T33" fmla="*/ 166 h 221"/>
                <a:gd name="T34" fmla="*/ 1186 w 1659"/>
                <a:gd name="T35" fmla="*/ 221 h 221"/>
                <a:gd name="T36" fmla="*/ 1137 w 1659"/>
                <a:gd name="T37" fmla="*/ 166 h 221"/>
                <a:gd name="T38" fmla="*/ 1186 w 1659"/>
                <a:gd name="T39" fmla="*/ 221 h 221"/>
                <a:gd name="T40" fmla="*/ 1071 w 1659"/>
                <a:gd name="T41" fmla="*/ 166 h 221"/>
                <a:gd name="T42" fmla="*/ 1111 w 1659"/>
                <a:gd name="T43" fmla="*/ 166 h 221"/>
                <a:gd name="T44" fmla="*/ 1024 w 1659"/>
                <a:gd name="T45" fmla="*/ 221 h 221"/>
                <a:gd name="T46" fmla="*/ 1005 w 1659"/>
                <a:gd name="T47" fmla="*/ 196 h 221"/>
                <a:gd name="T48" fmla="*/ 964 w 1659"/>
                <a:gd name="T49" fmla="*/ 196 h 221"/>
                <a:gd name="T50" fmla="*/ 913 w 1659"/>
                <a:gd name="T51" fmla="*/ 171 h 221"/>
                <a:gd name="T52" fmla="*/ 913 w 1659"/>
                <a:gd name="T53" fmla="*/ 221 h 221"/>
                <a:gd name="T54" fmla="*/ 1650 w 1659"/>
                <a:gd name="T55" fmla="*/ 2 h 221"/>
                <a:gd name="T56" fmla="*/ 1567 w 1659"/>
                <a:gd name="T57" fmla="*/ 2 h 221"/>
                <a:gd name="T58" fmla="*/ 1650 w 1659"/>
                <a:gd name="T59" fmla="*/ 2 h 221"/>
                <a:gd name="T60" fmla="*/ 1540 w 1659"/>
                <a:gd name="T61" fmla="*/ 104 h 221"/>
                <a:gd name="T62" fmla="*/ 1393 w 1659"/>
                <a:gd name="T63" fmla="*/ 105 h 221"/>
                <a:gd name="T64" fmla="*/ 1393 w 1659"/>
                <a:gd name="T65" fmla="*/ 113 h 221"/>
                <a:gd name="T66" fmla="*/ 1256 w 1659"/>
                <a:gd name="T67" fmla="*/ 105 h 221"/>
                <a:gd name="T68" fmla="*/ 1255 w 1659"/>
                <a:gd name="T69" fmla="*/ 0 h 221"/>
                <a:gd name="T70" fmla="*/ 1130 w 1659"/>
                <a:gd name="T71" fmla="*/ 0 h 221"/>
                <a:gd name="T72" fmla="*/ 1105 w 1659"/>
                <a:gd name="T73" fmla="*/ 45 h 221"/>
                <a:gd name="T74" fmla="*/ 1127 w 1659"/>
                <a:gd name="T75" fmla="*/ 39 h 221"/>
                <a:gd name="T76" fmla="*/ 1143 w 1659"/>
                <a:gd name="T77" fmla="*/ 3 h 221"/>
                <a:gd name="T78" fmla="*/ 1059 w 1659"/>
                <a:gd name="T79" fmla="*/ 75 h 221"/>
                <a:gd name="T80" fmla="*/ 1067 w 1659"/>
                <a:gd name="T81" fmla="*/ 75 h 221"/>
                <a:gd name="T82" fmla="*/ 854 w 1659"/>
                <a:gd name="T83" fmla="*/ 2 h 221"/>
                <a:gd name="T84" fmla="*/ 948 w 1659"/>
                <a:gd name="T85" fmla="*/ 2 h 221"/>
                <a:gd name="T86" fmla="*/ 788 w 1659"/>
                <a:gd name="T87" fmla="*/ 111 h 221"/>
                <a:gd name="T88" fmla="*/ 726 w 1659"/>
                <a:gd name="T89" fmla="*/ 2 h 221"/>
                <a:gd name="T90" fmla="*/ 678 w 1659"/>
                <a:gd name="T91" fmla="*/ 7 h 221"/>
                <a:gd name="T92" fmla="*/ 622 w 1659"/>
                <a:gd name="T93" fmla="*/ 93 h 221"/>
                <a:gd name="T94" fmla="*/ 653 w 1659"/>
                <a:gd name="T95" fmla="*/ 8 h 221"/>
                <a:gd name="T96" fmla="*/ 573 w 1659"/>
                <a:gd name="T97" fmla="*/ 30 h 221"/>
                <a:gd name="T98" fmla="*/ 518 w 1659"/>
                <a:gd name="T99" fmla="*/ 111 h 221"/>
                <a:gd name="T100" fmla="*/ 591 w 1659"/>
                <a:gd name="T101" fmla="*/ 111 h 221"/>
                <a:gd name="T102" fmla="*/ 546 w 1659"/>
                <a:gd name="T103" fmla="*/ 2 h 221"/>
                <a:gd name="T104" fmla="*/ 484 w 1659"/>
                <a:gd name="T105" fmla="*/ 111 h 221"/>
                <a:gd name="T106" fmla="*/ 482 w 1659"/>
                <a:gd name="T107" fmla="*/ 53 h 221"/>
                <a:gd name="T108" fmla="*/ 397 w 1659"/>
                <a:gd name="T109" fmla="*/ 2 h 221"/>
                <a:gd name="T110" fmla="*/ 349 w 1659"/>
                <a:gd name="T111" fmla="*/ 113 h 221"/>
                <a:gd name="T112" fmla="*/ 269 w 1659"/>
                <a:gd name="T113" fmla="*/ 111 h 221"/>
                <a:gd name="T114" fmla="*/ 219 w 1659"/>
                <a:gd name="T115" fmla="*/ 98 h 221"/>
                <a:gd name="T116" fmla="*/ 137 w 1659"/>
                <a:gd name="T117" fmla="*/ 15 h 221"/>
                <a:gd name="T118" fmla="*/ 83 w 1659"/>
                <a:gd name="T119" fmla="*/ 62 h 221"/>
                <a:gd name="T120" fmla="*/ 0 w 1659"/>
                <a:gd name="T121" fmla="*/ 63 h 22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659" h="221">
                  <a:moveTo>
                    <a:pt x="1629" y="171"/>
                  </a:moveTo>
                  <a:cubicBezTo>
                    <a:pt x="1616" y="171"/>
                    <a:pt x="1606" y="181"/>
                    <a:pt x="1606" y="193"/>
                  </a:cubicBezTo>
                  <a:cubicBezTo>
                    <a:pt x="1606" y="206"/>
                    <a:pt x="1616" y="216"/>
                    <a:pt x="1629" y="216"/>
                  </a:cubicBezTo>
                  <a:cubicBezTo>
                    <a:pt x="1641" y="216"/>
                    <a:pt x="1651" y="206"/>
                    <a:pt x="1651" y="193"/>
                  </a:cubicBezTo>
                  <a:cubicBezTo>
                    <a:pt x="1651" y="181"/>
                    <a:pt x="1641" y="171"/>
                    <a:pt x="1629" y="171"/>
                  </a:cubicBezTo>
                  <a:close/>
                  <a:moveTo>
                    <a:pt x="1628" y="221"/>
                  </a:moveTo>
                  <a:cubicBezTo>
                    <a:pt x="1612" y="221"/>
                    <a:pt x="1599" y="209"/>
                    <a:pt x="1599" y="193"/>
                  </a:cubicBezTo>
                  <a:cubicBezTo>
                    <a:pt x="1599" y="177"/>
                    <a:pt x="1612" y="165"/>
                    <a:pt x="1628" y="165"/>
                  </a:cubicBezTo>
                  <a:cubicBezTo>
                    <a:pt x="1645" y="165"/>
                    <a:pt x="1657" y="177"/>
                    <a:pt x="1657" y="193"/>
                  </a:cubicBezTo>
                  <a:cubicBezTo>
                    <a:pt x="1657" y="209"/>
                    <a:pt x="1645" y="221"/>
                    <a:pt x="1628" y="221"/>
                  </a:cubicBezTo>
                  <a:close/>
                  <a:moveTo>
                    <a:pt x="1594" y="171"/>
                  </a:moveTo>
                  <a:cubicBezTo>
                    <a:pt x="1574" y="171"/>
                    <a:pt x="1574" y="171"/>
                    <a:pt x="1574" y="171"/>
                  </a:cubicBezTo>
                  <a:cubicBezTo>
                    <a:pt x="1574" y="221"/>
                    <a:pt x="1574" y="221"/>
                    <a:pt x="1574" y="221"/>
                  </a:cubicBezTo>
                  <a:cubicBezTo>
                    <a:pt x="1568" y="221"/>
                    <a:pt x="1568" y="221"/>
                    <a:pt x="1568" y="221"/>
                  </a:cubicBezTo>
                  <a:cubicBezTo>
                    <a:pt x="1568" y="171"/>
                    <a:pt x="1568" y="171"/>
                    <a:pt x="1568" y="171"/>
                  </a:cubicBezTo>
                  <a:cubicBezTo>
                    <a:pt x="1548" y="171"/>
                    <a:pt x="1548" y="171"/>
                    <a:pt x="1548" y="171"/>
                  </a:cubicBezTo>
                  <a:cubicBezTo>
                    <a:pt x="1548" y="166"/>
                    <a:pt x="1548" y="166"/>
                    <a:pt x="1548" y="166"/>
                  </a:cubicBezTo>
                  <a:cubicBezTo>
                    <a:pt x="1594" y="166"/>
                    <a:pt x="1594" y="166"/>
                    <a:pt x="1594" y="166"/>
                  </a:cubicBezTo>
                  <a:lnTo>
                    <a:pt x="1594" y="171"/>
                  </a:lnTo>
                  <a:close/>
                  <a:moveTo>
                    <a:pt x="1536" y="176"/>
                  </a:moveTo>
                  <a:cubicBezTo>
                    <a:pt x="1529" y="172"/>
                    <a:pt x="1526" y="171"/>
                    <a:pt x="1523" y="171"/>
                  </a:cubicBezTo>
                  <a:cubicBezTo>
                    <a:pt x="1517" y="171"/>
                    <a:pt x="1512" y="175"/>
                    <a:pt x="1512" y="180"/>
                  </a:cubicBezTo>
                  <a:cubicBezTo>
                    <a:pt x="1512" y="183"/>
                    <a:pt x="1514" y="185"/>
                    <a:pt x="1516" y="187"/>
                  </a:cubicBezTo>
                  <a:cubicBezTo>
                    <a:pt x="1517" y="187"/>
                    <a:pt x="1518" y="188"/>
                    <a:pt x="1520" y="189"/>
                  </a:cubicBezTo>
                  <a:cubicBezTo>
                    <a:pt x="1524" y="190"/>
                    <a:pt x="1524" y="190"/>
                    <a:pt x="1524" y="190"/>
                  </a:cubicBezTo>
                  <a:cubicBezTo>
                    <a:pt x="1531" y="193"/>
                    <a:pt x="1538" y="196"/>
                    <a:pt x="1538" y="206"/>
                  </a:cubicBezTo>
                  <a:cubicBezTo>
                    <a:pt x="1538" y="215"/>
                    <a:pt x="1530" y="221"/>
                    <a:pt x="1521" y="221"/>
                  </a:cubicBezTo>
                  <a:cubicBezTo>
                    <a:pt x="1517" y="221"/>
                    <a:pt x="1512" y="220"/>
                    <a:pt x="1507" y="217"/>
                  </a:cubicBezTo>
                  <a:cubicBezTo>
                    <a:pt x="1507" y="209"/>
                    <a:pt x="1507" y="209"/>
                    <a:pt x="1507" y="209"/>
                  </a:cubicBezTo>
                  <a:cubicBezTo>
                    <a:pt x="1514" y="214"/>
                    <a:pt x="1517" y="216"/>
                    <a:pt x="1521" y="216"/>
                  </a:cubicBezTo>
                  <a:cubicBezTo>
                    <a:pt x="1527" y="216"/>
                    <a:pt x="1531" y="211"/>
                    <a:pt x="1531" y="206"/>
                  </a:cubicBezTo>
                  <a:cubicBezTo>
                    <a:pt x="1531" y="203"/>
                    <a:pt x="1530" y="201"/>
                    <a:pt x="1528" y="199"/>
                  </a:cubicBezTo>
                  <a:cubicBezTo>
                    <a:pt x="1527" y="198"/>
                    <a:pt x="1525" y="197"/>
                    <a:pt x="1524" y="197"/>
                  </a:cubicBezTo>
                  <a:cubicBezTo>
                    <a:pt x="1522" y="196"/>
                    <a:pt x="1521" y="196"/>
                    <a:pt x="1519" y="195"/>
                  </a:cubicBezTo>
                  <a:cubicBezTo>
                    <a:pt x="1513" y="193"/>
                    <a:pt x="1506" y="190"/>
                    <a:pt x="1506" y="180"/>
                  </a:cubicBezTo>
                  <a:cubicBezTo>
                    <a:pt x="1506" y="172"/>
                    <a:pt x="1513" y="165"/>
                    <a:pt x="1522" y="165"/>
                  </a:cubicBezTo>
                  <a:cubicBezTo>
                    <a:pt x="1527" y="165"/>
                    <a:pt x="1531" y="166"/>
                    <a:pt x="1535" y="169"/>
                  </a:cubicBezTo>
                  <a:lnTo>
                    <a:pt x="1536" y="176"/>
                  </a:lnTo>
                  <a:close/>
                  <a:moveTo>
                    <a:pt x="1488" y="221"/>
                  </a:moveTo>
                  <a:cubicBezTo>
                    <a:pt x="1481" y="221"/>
                    <a:pt x="1481" y="221"/>
                    <a:pt x="1481" y="221"/>
                  </a:cubicBezTo>
                  <a:cubicBezTo>
                    <a:pt x="1481" y="166"/>
                    <a:pt x="1481" y="166"/>
                    <a:pt x="1481" y="166"/>
                  </a:cubicBezTo>
                  <a:cubicBezTo>
                    <a:pt x="1488" y="166"/>
                    <a:pt x="1488" y="166"/>
                    <a:pt x="1488" y="166"/>
                  </a:cubicBezTo>
                  <a:lnTo>
                    <a:pt x="1488" y="221"/>
                  </a:lnTo>
                  <a:close/>
                  <a:moveTo>
                    <a:pt x="1437" y="191"/>
                  </a:moveTo>
                  <a:cubicBezTo>
                    <a:pt x="1446" y="191"/>
                    <a:pt x="1446" y="191"/>
                    <a:pt x="1446" y="191"/>
                  </a:cubicBezTo>
                  <a:cubicBezTo>
                    <a:pt x="1455" y="191"/>
                    <a:pt x="1459" y="186"/>
                    <a:pt x="1459" y="181"/>
                  </a:cubicBezTo>
                  <a:cubicBezTo>
                    <a:pt x="1459" y="176"/>
                    <a:pt x="1455" y="171"/>
                    <a:pt x="1447" y="171"/>
                  </a:cubicBezTo>
                  <a:cubicBezTo>
                    <a:pt x="1437" y="171"/>
                    <a:pt x="1437" y="171"/>
                    <a:pt x="1437" y="171"/>
                  </a:cubicBezTo>
                  <a:lnTo>
                    <a:pt x="1437" y="191"/>
                  </a:lnTo>
                  <a:close/>
                  <a:moveTo>
                    <a:pt x="1447" y="166"/>
                  </a:moveTo>
                  <a:cubicBezTo>
                    <a:pt x="1460" y="166"/>
                    <a:pt x="1465" y="173"/>
                    <a:pt x="1465" y="181"/>
                  </a:cubicBezTo>
                  <a:cubicBezTo>
                    <a:pt x="1465" y="188"/>
                    <a:pt x="1461" y="196"/>
                    <a:pt x="1446" y="196"/>
                  </a:cubicBezTo>
                  <a:cubicBezTo>
                    <a:pt x="1437" y="196"/>
                    <a:pt x="1437" y="196"/>
                    <a:pt x="1437" y="196"/>
                  </a:cubicBezTo>
                  <a:cubicBezTo>
                    <a:pt x="1437" y="221"/>
                    <a:pt x="1437" y="221"/>
                    <a:pt x="1437" y="221"/>
                  </a:cubicBezTo>
                  <a:cubicBezTo>
                    <a:pt x="1431" y="221"/>
                    <a:pt x="1431" y="221"/>
                    <a:pt x="1431" y="221"/>
                  </a:cubicBezTo>
                  <a:cubicBezTo>
                    <a:pt x="1431" y="166"/>
                    <a:pt x="1431" y="166"/>
                    <a:pt x="1431" y="166"/>
                  </a:cubicBezTo>
                  <a:lnTo>
                    <a:pt x="1447" y="166"/>
                  </a:lnTo>
                  <a:close/>
                  <a:moveTo>
                    <a:pt x="1385" y="171"/>
                  </a:moveTo>
                  <a:cubicBezTo>
                    <a:pt x="1373" y="171"/>
                    <a:pt x="1363" y="181"/>
                    <a:pt x="1363" y="193"/>
                  </a:cubicBezTo>
                  <a:cubicBezTo>
                    <a:pt x="1363" y="206"/>
                    <a:pt x="1373" y="216"/>
                    <a:pt x="1385" y="216"/>
                  </a:cubicBezTo>
                  <a:cubicBezTo>
                    <a:pt x="1398" y="216"/>
                    <a:pt x="1408" y="206"/>
                    <a:pt x="1408" y="193"/>
                  </a:cubicBezTo>
                  <a:cubicBezTo>
                    <a:pt x="1408" y="181"/>
                    <a:pt x="1398" y="171"/>
                    <a:pt x="1385" y="171"/>
                  </a:cubicBezTo>
                  <a:close/>
                  <a:moveTo>
                    <a:pt x="1385" y="221"/>
                  </a:moveTo>
                  <a:cubicBezTo>
                    <a:pt x="1369" y="221"/>
                    <a:pt x="1356" y="209"/>
                    <a:pt x="1356" y="193"/>
                  </a:cubicBezTo>
                  <a:cubicBezTo>
                    <a:pt x="1356" y="177"/>
                    <a:pt x="1369" y="165"/>
                    <a:pt x="1385" y="165"/>
                  </a:cubicBezTo>
                  <a:cubicBezTo>
                    <a:pt x="1401" y="165"/>
                    <a:pt x="1414" y="177"/>
                    <a:pt x="1414" y="193"/>
                  </a:cubicBezTo>
                  <a:cubicBezTo>
                    <a:pt x="1414" y="209"/>
                    <a:pt x="1401" y="221"/>
                    <a:pt x="1385" y="221"/>
                  </a:cubicBezTo>
                  <a:close/>
                  <a:moveTo>
                    <a:pt x="1337" y="221"/>
                  </a:moveTo>
                  <a:cubicBezTo>
                    <a:pt x="1331" y="221"/>
                    <a:pt x="1331" y="221"/>
                    <a:pt x="1331" y="221"/>
                  </a:cubicBezTo>
                  <a:cubicBezTo>
                    <a:pt x="1331" y="166"/>
                    <a:pt x="1331" y="166"/>
                    <a:pt x="1331" y="166"/>
                  </a:cubicBezTo>
                  <a:cubicBezTo>
                    <a:pt x="1337" y="166"/>
                    <a:pt x="1337" y="166"/>
                    <a:pt x="1337" y="166"/>
                  </a:cubicBezTo>
                  <a:lnTo>
                    <a:pt x="1337" y="221"/>
                  </a:lnTo>
                  <a:close/>
                  <a:moveTo>
                    <a:pt x="1290" y="215"/>
                  </a:moveTo>
                  <a:cubicBezTo>
                    <a:pt x="1316" y="215"/>
                    <a:pt x="1316" y="215"/>
                    <a:pt x="1316" y="215"/>
                  </a:cubicBezTo>
                  <a:cubicBezTo>
                    <a:pt x="1316" y="221"/>
                    <a:pt x="1316" y="221"/>
                    <a:pt x="1316" y="221"/>
                  </a:cubicBezTo>
                  <a:cubicBezTo>
                    <a:pt x="1284" y="221"/>
                    <a:pt x="1284" y="221"/>
                    <a:pt x="1284" y="221"/>
                  </a:cubicBezTo>
                  <a:cubicBezTo>
                    <a:pt x="1284" y="166"/>
                    <a:pt x="1284" y="166"/>
                    <a:pt x="1284" y="166"/>
                  </a:cubicBezTo>
                  <a:cubicBezTo>
                    <a:pt x="1290" y="166"/>
                    <a:pt x="1290" y="166"/>
                    <a:pt x="1290" y="166"/>
                  </a:cubicBezTo>
                  <a:lnTo>
                    <a:pt x="1290" y="215"/>
                  </a:lnTo>
                  <a:close/>
                  <a:moveTo>
                    <a:pt x="1249" y="192"/>
                  </a:moveTo>
                  <a:cubicBezTo>
                    <a:pt x="1249" y="221"/>
                    <a:pt x="1249" y="221"/>
                    <a:pt x="1249" y="221"/>
                  </a:cubicBezTo>
                  <a:cubicBezTo>
                    <a:pt x="1242" y="221"/>
                    <a:pt x="1242" y="221"/>
                    <a:pt x="1242" y="221"/>
                  </a:cubicBezTo>
                  <a:cubicBezTo>
                    <a:pt x="1242" y="192"/>
                    <a:pt x="1242" y="192"/>
                    <a:pt x="1242" y="192"/>
                  </a:cubicBezTo>
                  <a:cubicBezTo>
                    <a:pt x="1221" y="166"/>
                    <a:pt x="1221" y="166"/>
                    <a:pt x="1221" y="166"/>
                  </a:cubicBezTo>
                  <a:cubicBezTo>
                    <a:pt x="1228" y="166"/>
                    <a:pt x="1228" y="166"/>
                    <a:pt x="1228" y="166"/>
                  </a:cubicBezTo>
                  <a:cubicBezTo>
                    <a:pt x="1246" y="186"/>
                    <a:pt x="1246" y="186"/>
                    <a:pt x="1246" y="186"/>
                  </a:cubicBezTo>
                  <a:cubicBezTo>
                    <a:pt x="1263" y="166"/>
                    <a:pt x="1263" y="166"/>
                    <a:pt x="1263" y="166"/>
                  </a:cubicBezTo>
                  <a:cubicBezTo>
                    <a:pt x="1270" y="166"/>
                    <a:pt x="1270" y="166"/>
                    <a:pt x="1270" y="166"/>
                  </a:cubicBezTo>
                  <a:lnTo>
                    <a:pt x="1249" y="192"/>
                  </a:lnTo>
                  <a:close/>
                  <a:moveTo>
                    <a:pt x="1186" y="221"/>
                  </a:moveTo>
                  <a:cubicBezTo>
                    <a:pt x="1181" y="221"/>
                    <a:pt x="1181" y="221"/>
                    <a:pt x="1181" y="221"/>
                  </a:cubicBezTo>
                  <a:cubicBezTo>
                    <a:pt x="1143" y="176"/>
                    <a:pt x="1143" y="176"/>
                    <a:pt x="1143" y="176"/>
                  </a:cubicBezTo>
                  <a:cubicBezTo>
                    <a:pt x="1143" y="221"/>
                    <a:pt x="1143" y="221"/>
                    <a:pt x="1143" y="221"/>
                  </a:cubicBezTo>
                  <a:cubicBezTo>
                    <a:pt x="1137" y="221"/>
                    <a:pt x="1137" y="221"/>
                    <a:pt x="1137" y="221"/>
                  </a:cubicBezTo>
                  <a:cubicBezTo>
                    <a:pt x="1137" y="166"/>
                    <a:pt x="1137" y="166"/>
                    <a:pt x="1137" y="166"/>
                  </a:cubicBezTo>
                  <a:cubicBezTo>
                    <a:pt x="1142" y="166"/>
                    <a:pt x="1142" y="166"/>
                    <a:pt x="1142" y="166"/>
                  </a:cubicBezTo>
                  <a:cubicBezTo>
                    <a:pt x="1180" y="210"/>
                    <a:pt x="1180" y="210"/>
                    <a:pt x="1180" y="210"/>
                  </a:cubicBezTo>
                  <a:cubicBezTo>
                    <a:pt x="1180" y="166"/>
                    <a:pt x="1180" y="166"/>
                    <a:pt x="1180" y="166"/>
                  </a:cubicBezTo>
                  <a:cubicBezTo>
                    <a:pt x="1186" y="166"/>
                    <a:pt x="1186" y="166"/>
                    <a:pt x="1186" y="166"/>
                  </a:cubicBezTo>
                  <a:lnTo>
                    <a:pt x="1186" y="221"/>
                  </a:lnTo>
                  <a:close/>
                  <a:moveTo>
                    <a:pt x="1117" y="166"/>
                  </a:moveTo>
                  <a:cubicBezTo>
                    <a:pt x="1117" y="196"/>
                    <a:pt x="1117" y="196"/>
                    <a:pt x="1117" y="196"/>
                  </a:cubicBezTo>
                  <a:cubicBezTo>
                    <a:pt x="1117" y="214"/>
                    <a:pt x="1105" y="221"/>
                    <a:pt x="1094" y="221"/>
                  </a:cubicBezTo>
                  <a:cubicBezTo>
                    <a:pt x="1081" y="221"/>
                    <a:pt x="1071" y="213"/>
                    <a:pt x="1071" y="197"/>
                  </a:cubicBezTo>
                  <a:cubicBezTo>
                    <a:pt x="1071" y="166"/>
                    <a:pt x="1071" y="166"/>
                    <a:pt x="1071" y="166"/>
                  </a:cubicBezTo>
                  <a:cubicBezTo>
                    <a:pt x="1077" y="166"/>
                    <a:pt x="1077" y="166"/>
                    <a:pt x="1077" y="166"/>
                  </a:cubicBezTo>
                  <a:cubicBezTo>
                    <a:pt x="1077" y="196"/>
                    <a:pt x="1077" y="196"/>
                    <a:pt x="1077" y="196"/>
                  </a:cubicBezTo>
                  <a:cubicBezTo>
                    <a:pt x="1077" y="210"/>
                    <a:pt x="1085" y="216"/>
                    <a:pt x="1094" y="216"/>
                  </a:cubicBezTo>
                  <a:cubicBezTo>
                    <a:pt x="1102" y="216"/>
                    <a:pt x="1111" y="210"/>
                    <a:pt x="1111" y="196"/>
                  </a:cubicBezTo>
                  <a:cubicBezTo>
                    <a:pt x="1111" y="166"/>
                    <a:pt x="1111" y="166"/>
                    <a:pt x="1111" y="166"/>
                  </a:cubicBezTo>
                  <a:lnTo>
                    <a:pt x="1117" y="166"/>
                  </a:lnTo>
                  <a:close/>
                  <a:moveTo>
                    <a:pt x="1031" y="215"/>
                  </a:moveTo>
                  <a:cubicBezTo>
                    <a:pt x="1057" y="215"/>
                    <a:pt x="1057" y="215"/>
                    <a:pt x="1057" y="215"/>
                  </a:cubicBezTo>
                  <a:cubicBezTo>
                    <a:pt x="1057" y="221"/>
                    <a:pt x="1057" y="221"/>
                    <a:pt x="1057" y="221"/>
                  </a:cubicBezTo>
                  <a:cubicBezTo>
                    <a:pt x="1024" y="221"/>
                    <a:pt x="1024" y="221"/>
                    <a:pt x="1024" y="221"/>
                  </a:cubicBezTo>
                  <a:cubicBezTo>
                    <a:pt x="1024" y="166"/>
                    <a:pt x="1024" y="166"/>
                    <a:pt x="1024" y="166"/>
                  </a:cubicBezTo>
                  <a:cubicBezTo>
                    <a:pt x="1031" y="166"/>
                    <a:pt x="1031" y="166"/>
                    <a:pt x="1031" y="166"/>
                  </a:cubicBezTo>
                  <a:lnTo>
                    <a:pt x="1031" y="215"/>
                  </a:lnTo>
                  <a:close/>
                  <a:moveTo>
                    <a:pt x="1005" y="166"/>
                  </a:moveTo>
                  <a:cubicBezTo>
                    <a:pt x="1005" y="196"/>
                    <a:pt x="1005" y="196"/>
                    <a:pt x="1005" y="196"/>
                  </a:cubicBezTo>
                  <a:cubicBezTo>
                    <a:pt x="1005" y="214"/>
                    <a:pt x="993" y="221"/>
                    <a:pt x="981" y="221"/>
                  </a:cubicBezTo>
                  <a:cubicBezTo>
                    <a:pt x="969" y="221"/>
                    <a:pt x="958" y="213"/>
                    <a:pt x="958" y="197"/>
                  </a:cubicBezTo>
                  <a:cubicBezTo>
                    <a:pt x="958" y="166"/>
                    <a:pt x="958" y="166"/>
                    <a:pt x="958" y="166"/>
                  </a:cubicBezTo>
                  <a:cubicBezTo>
                    <a:pt x="964" y="166"/>
                    <a:pt x="964" y="166"/>
                    <a:pt x="964" y="166"/>
                  </a:cubicBezTo>
                  <a:cubicBezTo>
                    <a:pt x="964" y="196"/>
                    <a:pt x="964" y="196"/>
                    <a:pt x="964" y="196"/>
                  </a:cubicBezTo>
                  <a:cubicBezTo>
                    <a:pt x="964" y="210"/>
                    <a:pt x="973" y="216"/>
                    <a:pt x="981" y="216"/>
                  </a:cubicBezTo>
                  <a:cubicBezTo>
                    <a:pt x="990" y="216"/>
                    <a:pt x="998" y="210"/>
                    <a:pt x="998" y="196"/>
                  </a:cubicBezTo>
                  <a:cubicBezTo>
                    <a:pt x="998" y="166"/>
                    <a:pt x="998" y="166"/>
                    <a:pt x="998" y="166"/>
                  </a:cubicBezTo>
                  <a:lnTo>
                    <a:pt x="1005" y="166"/>
                  </a:lnTo>
                  <a:close/>
                  <a:moveTo>
                    <a:pt x="913" y="171"/>
                  </a:moveTo>
                  <a:cubicBezTo>
                    <a:pt x="900" y="171"/>
                    <a:pt x="890" y="181"/>
                    <a:pt x="890" y="193"/>
                  </a:cubicBezTo>
                  <a:cubicBezTo>
                    <a:pt x="890" y="206"/>
                    <a:pt x="900" y="216"/>
                    <a:pt x="913" y="216"/>
                  </a:cubicBezTo>
                  <a:cubicBezTo>
                    <a:pt x="926" y="216"/>
                    <a:pt x="935" y="206"/>
                    <a:pt x="935" y="193"/>
                  </a:cubicBezTo>
                  <a:cubicBezTo>
                    <a:pt x="935" y="181"/>
                    <a:pt x="926" y="171"/>
                    <a:pt x="913" y="171"/>
                  </a:cubicBezTo>
                  <a:close/>
                  <a:moveTo>
                    <a:pt x="913" y="221"/>
                  </a:moveTo>
                  <a:cubicBezTo>
                    <a:pt x="897" y="221"/>
                    <a:pt x="884" y="209"/>
                    <a:pt x="884" y="193"/>
                  </a:cubicBezTo>
                  <a:cubicBezTo>
                    <a:pt x="884" y="177"/>
                    <a:pt x="897" y="165"/>
                    <a:pt x="913" y="165"/>
                  </a:cubicBezTo>
                  <a:cubicBezTo>
                    <a:pt x="929" y="165"/>
                    <a:pt x="942" y="177"/>
                    <a:pt x="942" y="193"/>
                  </a:cubicBezTo>
                  <a:cubicBezTo>
                    <a:pt x="942" y="209"/>
                    <a:pt x="929" y="221"/>
                    <a:pt x="913" y="221"/>
                  </a:cubicBezTo>
                  <a:close/>
                  <a:moveTo>
                    <a:pt x="1650" y="2"/>
                  </a:moveTo>
                  <a:cubicBezTo>
                    <a:pt x="1650" y="62"/>
                    <a:pt x="1650" y="62"/>
                    <a:pt x="1650" y="62"/>
                  </a:cubicBezTo>
                  <a:cubicBezTo>
                    <a:pt x="1650" y="93"/>
                    <a:pt x="1631" y="105"/>
                    <a:pt x="1613" y="105"/>
                  </a:cubicBezTo>
                  <a:cubicBezTo>
                    <a:pt x="1593" y="105"/>
                    <a:pt x="1575" y="92"/>
                    <a:pt x="1575" y="63"/>
                  </a:cubicBezTo>
                  <a:cubicBezTo>
                    <a:pt x="1575" y="2"/>
                    <a:pt x="1575" y="2"/>
                    <a:pt x="1575" y="2"/>
                  </a:cubicBezTo>
                  <a:cubicBezTo>
                    <a:pt x="1567" y="2"/>
                    <a:pt x="1567" y="2"/>
                    <a:pt x="1567" y="2"/>
                  </a:cubicBezTo>
                  <a:cubicBezTo>
                    <a:pt x="1567" y="63"/>
                    <a:pt x="1567" y="63"/>
                    <a:pt x="1567" y="63"/>
                  </a:cubicBezTo>
                  <a:cubicBezTo>
                    <a:pt x="1567" y="96"/>
                    <a:pt x="1588" y="113"/>
                    <a:pt x="1613" y="113"/>
                  </a:cubicBezTo>
                  <a:cubicBezTo>
                    <a:pt x="1635" y="113"/>
                    <a:pt x="1659" y="99"/>
                    <a:pt x="1659" y="62"/>
                  </a:cubicBezTo>
                  <a:cubicBezTo>
                    <a:pt x="1659" y="2"/>
                    <a:pt x="1659" y="2"/>
                    <a:pt x="1659" y="2"/>
                  </a:cubicBezTo>
                  <a:lnTo>
                    <a:pt x="1650" y="2"/>
                  </a:lnTo>
                  <a:close/>
                  <a:moveTo>
                    <a:pt x="1486" y="2"/>
                  </a:moveTo>
                  <a:cubicBezTo>
                    <a:pt x="1477" y="2"/>
                    <a:pt x="1477" y="2"/>
                    <a:pt x="1477" y="2"/>
                  </a:cubicBezTo>
                  <a:cubicBezTo>
                    <a:pt x="1477" y="111"/>
                    <a:pt x="1477" y="111"/>
                    <a:pt x="1477" y="111"/>
                  </a:cubicBezTo>
                  <a:cubicBezTo>
                    <a:pt x="1540" y="111"/>
                    <a:pt x="1540" y="111"/>
                    <a:pt x="1540" y="111"/>
                  </a:cubicBezTo>
                  <a:cubicBezTo>
                    <a:pt x="1540" y="104"/>
                    <a:pt x="1540" y="104"/>
                    <a:pt x="1540" y="104"/>
                  </a:cubicBezTo>
                  <a:cubicBezTo>
                    <a:pt x="1486" y="104"/>
                    <a:pt x="1486" y="104"/>
                    <a:pt x="1486" y="104"/>
                  </a:cubicBezTo>
                  <a:lnTo>
                    <a:pt x="1486" y="2"/>
                  </a:lnTo>
                  <a:close/>
                  <a:moveTo>
                    <a:pt x="1430" y="2"/>
                  </a:moveTo>
                  <a:cubicBezTo>
                    <a:pt x="1430" y="62"/>
                    <a:pt x="1430" y="62"/>
                    <a:pt x="1430" y="62"/>
                  </a:cubicBezTo>
                  <a:cubicBezTo>
                    <a:pt x="1430" y="93"/>
                    <a:pt x="1411" y="105"/>
                    <a:pt x="1393" y="105"/>
                  </a:cubicBezTo>
                  <a:cubicBezTo>
                    <a:pt x="1373" y="105"/>
                    <a:pt x="1355" y="92"/>
                    <a:pt x="1355" y="63"/>
                  </a:cubicBezTo>
                  <a:cubicBezTo>
                    <a:pt x="1355" y="2"/>
                    <a:pt x="1355" y="2"/>
                    <a:pt x="1355" y="2"/>
                  </a:cubicBezTo>
                  <a:cubicBezTo>
                    <a:pt x="1347" y="2"/>
                    <a:pt x="1347" y="2"/>
                    <a:pt x="1347" y="2"/>
                  </a:cubicBezTo>
                  <a:cubicBezTo>
                    <a:pt x="1347" y="63"/>
                    <a:pt x="1347" y="63"/>
                    <a:pt x="1347" y="63"/>
                  </a:cubicBezTo>
                  <a:cubicBezTo>
                    <a:pt x="1347" y="96"/>
                    <a:pt x="1368" y="113"/>
                    <a:pt x="1393" y="113"/>
                  </a:cubicBezTo>
                  <a:cubicBezTo>
                    <a:pt x="1415" y="113"/>
                    <a:pt x="1439" y="99"/>
                    <a:pt x="1439" y="62"/>
                  </a:cubicBezTo>
                  <a:cubicBezTo>
                    <a:pt x="1439" y="2"/>
                    <a:pt x="1439" y="2"/>
                    <a:pt x="1439" y="2"/>
                  </a:cubicBezTo>
                  <a:lnTo>
                    <a:pt x="1430" y="2"/>
                  </a:lnTo>
                  <a:close/>
                  <a:moveTo>
                    <a:pt x="1304" y="57"/>
                  </a:moveTo>
                  <a:cubicBezTo>
                    <a:pt x="1304" y="84"/>
                    <a:pt x="1283" y="105"/>
                    <a:pt x="1256" y="105"/>
                  </a:cubicBezTo>
                  <a:cubicBezTo>
                    <a:pt x="1228" y="105"/>
                    <a:pt x="1207" y="84"/>
                    <a:pt x="1207" y="57"/>
                  </a:cubicBezTo>
                  <a:cubicBezTo>
                    <a:pt x="1207" y="29"/>
                    <a:pt x="1228" y="8"/>
                    <a:pt x="1256" y="8"/>
                  </a:cubicBezTo>
                  <a:cubicBezTo>
                    <a:pt x="1283" y="8"/>
                    <a:pt x="1304" y="29"/>
                    <a:pt x="1304" y="57"/>
                  </a:cubicBezTo>
                  <a:close/>
                  <a:moveTo>
                    <a:pt x="1314" y="57"/>
                  </a:moveTo>
                  <a:cubicBezTo>
                    <a:pt x="1314" y="25"/>
                    <a:pt x="1288" y="0"/>
                    <a:pt x="1255" y="0"/>
                  </a:cubicBezTo>
                  <a:cubicBezTo>
                    <a:pt x="1223" y="0"/>
                    <a:pt x="1197" y="25"/>
                    <a:pt x="1197" y="57"/>
                  </a:cubicBezTo>
                  <a:cubicBezTo>
                    <a:pt x="1197" y="88"/>
                    <a:pt x="1223" y="113"/>
                    <a:pt x="1255" y="113"/>
                  </a:cubicBezTo>
                  <a:cubicBezTo>
                    <a:pt x="1288" y="113"/>
                    <a:pt x="1314" y="88"/>
                    <a:pt x="1314" y="57"/>
                  </a:cubicBezTo>
                  <a:close/>
                  <a:moveTo>
                    <a:pt x="1143" y="3"/>
                  </a:moveTo>
                  <a:cubicBezTo>
                    <a:pt x="1138" y="1"/>
                    <a:pt x="1134" y="0"/>
                    <a:pt x="1130" y="0"/>
                  </a:cubicBezTo>
                  <a:cubicBezTo>
                    <a:pt x="1118" y="0"/>
                    <a:pt x="1105" y="9"/>
                    <a:pt x="1105" y="27"/>
                  </a:cubicBezTo>
                  <a:cubicBezTo>
                    <a:pt x="1105" y="39"/>
                    <a:pt x="1105" y="39"/>
                    <a:pt x="1105" y="39"/>
                  </a:cubicBezTo>
                  <a:cubicBezTo>
                    <a:pt x="1092" y="39"/>
                    <a:pt x="1092" y="39"/>
                    <a:pt x="1092" y="39"/>
                  </a:cubicBezTo>
                  <a:cubicBezTo>
                    <a:pt x="1092" y="45"/>
                    <a:pt x="1092" y="45"/>
                    <a:pt x="1092" y="45"/>
                  </a:cubicBezTo>
                  <a:cubicBezTo>
                    <a:pt x="1105" y="45"/>
                    <a:pt x="1105" y="45"/>
                    <a:pt x="1105" y="45"/>
                  </a:cubicBezTo>
                  <a:cubicBezTo>
                    <a:pt x="1105" y="111"/>
                    <a:pt x="1105" y="111"/>
                    <a:pt x="1105" y="111"/>
                  </a:cubicBezTo>
                  <a:cubicBezTo>
                    <a:pt x="1113" y="111"/>
                    <a:pt x="1113" y="111"/>
                    <a:pt x="1113" y="111"/>
                  </a:cubicBezTo>
                  <a:cubicBezTo>
                    <a:pt x="1113" y="45"/>
                    <a:pt x="1113" y="45"/>
                    <a:pt x="1113" y="45"/>
                  </a:cubicBezTo>
                  <a:cubicBezTo>
                    <a:pt x="1127" y="45"/>
                    <a:pt x="1127" y="45"/>
                    <a:pt x="1127" y="45"/>
                  </a:cubicBezTo>
                  <a:cubicBezTo>
                    <a:pt x="1127" y="39"/>
                    <a:pt x="1127" y="39"/>
                    <a:pt x="1127" y="39"/>
                  </a:cubicBezTo>
                  <a:cubicBezTo>
                    <a:pt x="1113" y="39"/>
                    <a:pt x="1113" y="39"/>
                    <a:pt x="1113" y="39"/>
                  </a:cubicBezTo>
                  <a:cubicBezTo>
                    <a:pt x="1113" y="30"/>
                    <a:pt x="1113" y="30"/>
                    <a:pt x="1113" y="30"/>
                  </a:cubicBezTo>
                  <a:cubicBezTo>
                    <a:pt x="1113" y="15"/>
                    <a:pt x="1118" y="8"/>
                    <a:pt x="1130" y="8"/>
                  </a:cubicBezTo>
                  <a:cubicBezTo>
                    <a:pt x="1134" y="8"/>
                    <a:pt x="1137" y="8"/>
                    <a:pt x="1143" y="10"/>
                  </a:cubicBezTo>
                  <a:lnTo>
                    <a:pt x="1143" y="3"/>
                  </a:lnTo>
                  <a:close/>
                  <a:moveTo>
                    <a:pt x="1059" y="75"/>
                  </a:moveTo>
                  <a:cubicBezTo>
                    <a:pt x="1059" y="93"/>
                    <a:pt x="1046" y="105"/>
                    <a:pt x="1030" y="105"/>
                  </a:cubicBezTo>
                  <a:cubicBezTo>
                    <a:pt x="1014" y="105"/>
                    <a:pt x="1001" y="93"/>
                    <a:pt x="1001" y="75"/>
                  </a:cubicBezTo>
                  <a:cubicBezTo>
                    <a:pt x="1001" y="58"/>
                    <a:pt x="1014" y="45"/>
                    <a:pt x="1030" y="45"/>
                  </a:cubicBezTo>
                  <a:cubicBezTo>
                    <a:pt x="1046" y="45"/>
                    <a:pt x="1059" y="58"/>
                    <a:pt x="1059" y="75"/>
                  </a:cubicBezTo>
                  <a:close/>
                  <a:moveTo>
                    <a:pt x="1067" y="75"/>
                  </a:moveTo>
                  <a:cubicBezTo>
                    <a:pt x="1067" y="54"/>
                    <a:pt x="1051" y="38"/>
                    <a:pt x="1030" y="38"/>
                  </a:cubicBezTo>
                  <a:cubicBezTo>
                    <a:pt x="1009" y="38"/>
                    <a:pt x="993" y="54"/>
                    <a:pt x="993" y="75"/>
                  </a:cubicBezTo>
                  <a:cubicBezTo>
                    <a:pt x="993" y="97"/>
                    <a:pt x="1009" y="113"/>
                    <a:pt x="1030" y="113"/>
                  </a:cubicBezTo>
                  <a:cubicBezTo>
                    <a:pt x="1051" y="113"/>
                    <a:pt x="1067" y="97"/>
                    <a:pt x="1067" y="75"/>
                  </a:cubicBezTo>
                  <a:close/>
                  <a:moveTo>
                    <a:pt x="948" y="2"/>
                  </a:moveTo>
                  <a:cubicBezTo>
                    <a:pt x="938" y="2"/>
                    <a:pt x="938" y="2"/>
                    <a:pt x="938" y="2"/>
                  </a:cubicBezTo>
                  <a:cubicBezTo>
                    <a:pt x="901" y="45"/>
                    <a:pt x="901" y="45"/>
                    <a:pt x="901" y="45"/>
                  </a:cubicBezTo>
                  <a:cubicBezTo>
                    <a:pt x="865" y="2"/>
                    <a:pt x="865" y="2"/>
                    <a:pt x="865" y="2"/>
                  </a:cubicBezTo>
                  <a:cubicBezTo>
                    <a:pt x="854" y="2"/>
                    <a:pt x="854" y="2"/>
                    <a:pt x="854" y="2"/>
                  </a:cubicBezTo>
                  <a:cubicBezTo>
                    <a:pt x="897" y="52"/>
                    <a:pt x="897" y="52"/>
                    <a:pt x="897" y="52"/>
                  </a:cubicBezTo>
                  <a:cubicBezTo>
                    <a:pt x="897" y="111"/>
                    <a:pt x="897" y="111"/>
                    <a:pt x="897" y="111"/>
                  </a:cubicBezTo>
                  <a:cubicBezTo>
                    <a:pt x="906" y="111"/>
                    <a:pt x="906" y="111"/>
                    <a:pt x="906" y="111"/>
                  </a:cubicBezTo>
                  <a:cubicBezTo>
                    <a:pt x="906" y="52"/>
                    <a:pt x="906" y="52"/>
                    <a:pt x="906" y="52"/>
                  </a:cubicBezTo>
                  <a:lnTo>
                    <a:pt x="948" y="2"/>
                  </a:lnTo>
                  <a:close/>
                  <a:moveTo>
                    <a:pt x="838" y="2"/>
                  </a:moveTo>
                  <a:cubicBezTo>
                    <a:pt x="747" y="2"/>
                    <a:pt x="747" y="2"/>
                    <a:pt x="747" y="2"/>
                  </a:cubicBezTo>
                  <a:cubicBezTo>
                    <a:pt x="747" y="9"/>
                    <a:pt x="747" y="9"/>
                    <a:pt x="747" y="9"/>
                  </a:cubicBezTo>
                  <a:cubicBezTo>
                    <a:pt x="788" y="9"/>
                    <a:pt x="788" y="9"/>
                    <a:pt x="788" y="9"/>
                  </a:cubicBezTo>
                  <a:cubicBezTo>
                    <a:pt x="788" y="111"/>
                    <a:pt x="788" y="111"/>
                    <a:pt x="788" y="111"/>
                  </a:cubicBezTo>
                  <a:cubicBezTo>
                    <a:pt x="796" y="111"/>
                    <a:pt x="796" y="111"/>
                    <a:pt x="796" y="111"/>
                  </a:cubicBezTo>
                  <a:cubicBezTo>
                    <a:pt x="796" y="9"/>
                    <a:pt x="796" y="9"/>
                    <a:pt x="796" y="9"/>
                  </a:cubicBezTo>
                  <a:cubicBezTo>
                    <a:pt x="838" y="9"/>
                    <a:pt x="838" y="9"/>
                    <a:pt x="838" y="9"/>
                  </a:cubicBezTo>
                  <a:lnTo>
                    <a:pt x="838" y="2"/>
                  </a:lnTo>
                  <a:close/>
                  <a:moveTo>
                    <a:pt x="726" y="2"/>
                  </a:moveTo>
                  <a:cubicBezTo>
                    <a:pt x="717" y="2"/>
                    <a:pt x="717" y="2"/>
                    <a:pt x="717" y="2"/>
                  </a:cubicBezTo>
                  <a:cubicBezTo>
                    <a:pt x="717" y="111"/>
                    <a:pt x="717" y="111"/>
                    <a:pt x="717" y="111"/>
                  </a:cubicBezTo>
                  <a:cubicBezTo>
                    <a:pt x="726" y="111"/>
                    <a:pt x="726" y="111"/>
                    <a:pt x="726" y="111"/>
                  </a:cubicBezTo>
                  <a:lnTo>
                    <a:pt x="726" y="2"/>
                  </a:lnTo>
                  <a:close/>
                  <a:moveTo>
                    <a:pt x="678" y="7"/>
                  </a:moveTo>
                  <a:cubicBezTo>
                    <a:pt x="669" y="2"/>
                    <a:pt x="661" y="0"/>
                    <a:pt x="652" y="0"/>
                  </a:cubicBezTo>
                  <a:cubicBezTo>
                    <a:pt x="635" y="0"/>
                    <a:pt x="621" y="13"/>
                    <a:pt x="621" y="29"/>
                  </a:cubicBezTo>
                  <a:cubicBezTo>
                    <a:pt x="621" y="66"/>
                    <a:pt x="673" y="52"/>
                    <a:pt x="673" y="83"/>
                  </a:cubicBezTo>
                  <a:cubicBezTo>
                    <a:pt x="673" y="95"/>
                    <a:pt x="663" y="105"/>
                    <a:pt x="650" y="105"/>
                  </a:cubicBezTo>
                  <a:cubicBezTo>
                    <a:pt x="641" y="105"/>
                    <a:pt x="634" y="102"/>
                    <a:pt x="622" y="93"/>
                  </a:cubicBezTo>
                  <a:cubicBezTo>
                    <a:pt x="622" y="103"/>
                    <a:pt x="622" y="103"/>
                    <a:pt x="622" y="103"/>
                  </a:cubicBezTo>
                  <a:cubicBezTo>
                    <a:pt x="632" y="110"/>
                    <a:pt x="641" y="113"/>
                    <a:pt x="650" y="113"/>
                  </a:cubicBezTo>
                  <a:cubicBezTo>
                    <a:pt x="668" y="113"/>
                    <a:pt x="682" y="100"/>
                    <a:pt x="682" y="83"/>
                  </a:cubicBezTo>
                  <a:cubicBezTo>
                    <a:pt x="682" y="44"/>
                    <a:pt x="630" y="58"/>
                    <a:pt x="630" y="29"/>
                  </a:cubicBezTo>
                  <a:cubicBezTo>
                    <a:pt x="630" y="17"/>
                    <a:pt x="640" y="8"/>
                    <a:pt x="653" y="8"/>
                  </a:cubicBezTo>
                  <a:cubicBezTo>
                    <a:pt x="661" y="8"/>
                    <a:pt x="666" y="10"/>
                    <a:pt x="678" y="16"/>
                  </a:cubicBezTo>
                  <a:lnTo>
                    <a:pt x="678" y="7"/>
                  </a:lnTo>
                  <a:close/>
                  <a:moveTo>
                    <a:pt x="526" y="9"/>
                  </a:moveTo>
                  <a:cubicBezTo>
                    <a:pt x="544" y="9"/>
                    <a:pt x="544" y="9"/>
                    <a:pt x="544" y="9"/>
                  </a:cubicBezTo>
                  <a:cubicBezTo>
                    <a:pt x="564" y="9"/>
                    <a:pt x="573" y="18"/>
                    <a:pt x="573" y="30"/>
                  </a:cubicBezTo>
                  <a:cubicBezTo>
                    <a:pt x="573" y="43"/>
                    <a:pt x="564" y="52"/>
                    <a:pt x="545" y="52"/>
                  </a:cubicBezTo>
                  <a:cubicBezTo>
                    <a:pt x="526" y="52"/>
                    <a:pt x="526" y="52"/>
                    <a:pt x="526" y="52"/>
                  </a:cubicBezTo>
                  <a:lnTo>
                    <a:pt x="526" y="9"/>
                  </a:lnTo>
                  <a:close/>
                  <a:moveTo>
                    <a:pt x="518" y="2"/>
                  </a:moveTo>
                  <a:cubicBezTo>
                    <a:pt x="518" y="111"/>
                    <a:pt x="518" y="111"/>
                    <a:pt x="518" y="111"/>
                  </a:cubicBezTo>
                  <a:cubicBezTo>
                    <a:pt x="526" y="111"/>
                    <a:pt x="526" y="111"/>
                    <a:pt x="526" y="111"/>
                  </a:cubicBezTo>
                  <a:cubicBezTo>
                    <a:pt x="526" y="59"/>
                    <a:pt x="526" y="59"/>
                    <a:pt x="526" y="59"/>
                  </a:cubicBezTo>
                  <a:cubicBezTo>
                    <a:pt x="541" y="59"/>
                    <a:pt x="541" y="59"/>
                    <a:pt x="541" y="59"/>
                  </a:cubicBezTo>
                  <a:cubicBezTo>
                    <a:pt x="554" y="59"/>
                    <a:pt x="559" y="61"/>
                    <a:pt x="572" y="81"/>
                  </a:cubicBezTo>
                  <a:cubicBezTo>
                    <a:pt x="591" y="111"/>
                    <a:pt x="591" y="111"/>
                    <a:pt x="591" y="111"/>
                  </a:cubicBezTo>
                  <a:cubicBezTo>
                    <a:pt x="601" y="111"/>
                    <a:pt x="601" y="111"/>
                    <a:pt x="601" y="111"/>
                  </a:cubicBezTo>
                  <a:cubicBezTo>
                    <a:pt x="576" y="73"/>
                    <a:pt x="576" y="73"/>
                    <a:pt x="576" y="73"/>
                  </a:cubicBezTo>
                  <a:cubicBezTo>
                    <a:pt x="571" y="66"/>
                    <a:pt x="567" y="59"/>
                    <a:pt x="561" y="57"/>
                  </a:cubicBezTo>
                  <a:cubicBezTo>
                    <a:pt x="575" y="52"/>
                    <a:pt x="582" y="43"/>
                    <a:pt x="582" y="30"/>
                  </a:cubicBezTo>
                  <a:cubicBezTo>
                    <a:pt x="582" y="15"/>
                    <a:pt x="573" y="2"/>
                    <a:pt x="546" y="2"/>
                  </a:cubicBezTo>
                  <a:lnTo>
                    <a:pt x="518" y="2"/>
                  </a:lnTo>
                  <a:close/>
                  <a:moveTo>
                    <a:pt x="483" y="2"/>
                  </a:moveTo>
                  <a:cubicBezTo>
                    <a:pt x="423" y="2"/>
                    <a:pt x="423" y="2"/>
                    <a:pt x="423" y="2"/>
                  </a:cubicBezTo>
                  <a:cubicBezTo>
                    <a:pt x="423" y="111"/>
                    <a:pt x="423" y="111"/>
                    <a:pt x="423" y="111"/>
                  </a:cubicBezTo>
                  <a:cubicBezTo>
                    <a:pt x="484" y="111"/>
                    <a:pt x="484" y="111"/>
                    <a:pt x="484" y="111"/>
                  </a:cubicBezTo>
                  <a:cubicBezTo>
                    <a:pt x="484" y="104"/>
                    <a:pt x="484" y="104"/>
                    <a:pt x="484" y="104"/>
                  </a:cubicBezTo>
                  <a:cubicBezTo>
                    <a:pt x="432" y="104"/>
                    <a:pt x="432" y="104"/>
                    <a:pt x="432" y="104"/>
                  </a:cubicBezTo>
                  <a:cubicBezTo>
                    <a:pt x="432" y="60"/>
                    <a:pt x="432" y="60"/>
                    <a:pt x="432" y="60"/>
                  </a:cubicBezTo>
                  <a:cubicBezTo>
                    <a:pt x="482" y="60"/>
                    <a:pt x="482" y="60"/>
                    <a:pt x="482" y="60"/>
                  </a:cubicBezTo>
                  <a:cubicBezTo>
                    <a:pt x="482" y="53"/>
                    <a:pt x="482" y="53"/>
                    <a:pt x="482" y="53"/>
                  </a:cubicBezTo>
                  <a:cubicBezTo>
                    <a:pt x="432" y="53"/>
                    <a:pt x="432" y="53"/>
                    <a:pt x="432" y="53"/>
                  </a:cubicBezTo>
                  <a:cubicBezTo>
                    <a:pt x="432" y="9"/>
                    <a:pt x="432" y="9"/>
                    <a:pt x="432" y="9"/>
                  </a:cubicBezTo>
                  <a:cubicBezTo>
                    <a:pt x="483" y="9"/>
                    <a:pt x="483" y="9"/>
                    <a:pt x="483" y="9"/>
                  </a:cubicBezTo>
                  <a:lnTo>
                    <a:pt x="483" y="2"/>
                  </a:lnTo>
                  <a:close/>
                  <a:moveTo>
                    <a:pt x="397" y="2"/>
                  </a:moveTo>
                  <a:cubicBezTo>
                    <a:pt x="389" y="2"/>
                    <a:pt x="389" y="2"/>
                    <a:pt x="389" y="2"/>
                  </a:cubicBezTo>
                  <a:cubicBezTo>
                    <a:pt x="350" y="94"/>
                    <a:pt x="350" y="94"/>
                    <a:pt x="350" y="94"/>
                  </a:cubicBezTo>
                  <a:cubicBezTo>
                    <a:pt x="311" y="2"/>
                    <a:pt x="311" y="2"/>
                    <a:pt x="311" y="2"/>
                  </a:cubicBezTo>
                  <a:cubicBezTo>
                    <a:pt x="303" y="2"/>
                    <a:pt x="303" y="2"/>
                    <a:pt x="303" y="2"/>
                  </a:cubicBezTo>
                  <a:cubicBezTo>
                    <a:pt x="349" y="113"/>
                    <a:pt x="349" y="113"/>
                    <a:pt x="349" y="113"/>
                  </a:cubicBezTo>
                  <a:cubicBezTo>
                    <a:pt x="351" y="113"/>
                    <a:pt x="351" y="113"/>
                    <a:pt x="351" y="113"/>
                  </a:cubicBezTo>
                  <a:lnTo>
                    <a:pt x="397" y="2"/>
                  </a:lnTo>
                  <a:close/>
                  <a:moveTo>
                    <a:pt x="277" y="2"/>
                  </a:moveTo>
                  <a:cubicBezTo>
                    <a:pt x="269" y="2"/>
                    <a:pt x="269" y="2"/>
                    <a:pt x="269" y="2"/>
                  </a:cubicBezTo>
                  <a:cubicBezTo>
                    <a:pt x="269" y="111"/>
                    <a:pt x="269" y="111"/>
                    <a:pt x="269" y="111"/>
                  </a:cubicBezTo>
                  <a:cubicBezTo>
                    <a:pt x="277" y="111"/>
                    <a:pt x="277" y="111"/>
                    <a:pt x="277" y="111"/>
                  </a:cubicBezTo>
                  <a:lnTo>
                    <a:pt x="277" y="2"/>
                  </a:lnTo>
                  <a:close/>
                  <a:moveTo>
                    <a:pt x="228" y="2"/>
                  </a:moveTo>
                  <a:cubicBezTo>
                    <a:pt x="219" y="2"/>
                    <a:pt x="219" y="2"/>
                    <a:pt x="219" y="2"/>
                  </a:cubicBezTo>
                  <a:cubicBezTo>
                    <a:pt x="219" y="98"/>
                    <a:pt x="219" y="98"/>
                    <a:pt x="219" y="98"/>
                  </a:cubicBezTo>
                  <a:cubicBezTo>
                    <a:pt x="136" y="2"/>
                    <a:pt x="136" y="2"/>
                    <a:pt x="136" y="2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29" y="111"/>
                    <a:pt x="129" y="111"/>
                    <a:pt x="129" y="111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7" y="15"/>
                    <a:pt x="137" y="15"/>
                    <a:pt x="137" y="15"/>
                  </a:cubicBezTo>
                  <a:cubicBezTo>
                    <a:pt x="221" y="111"/>
                    <a:pt x="221" y="111"/>
                    <a:pt x="221" y="111"/>
                  </a:cubicBezTo>
                  <a:cubicBezTo>
                    <a:pt x="228" y="111"/>
                    <a:pt x="228" y="111"/>
                    <a:pt x="228" y="111"/>
                  </a:cubicBezTo>
                  <a:lnTo>
                    <a:pt x="228" y="2"/>
                  </a:lnTo>
                  <a:close/>
                  <a:moveTo>
                    <a:pt x="83" y="2"/>
                  </a:moveTo>
                  <a:cubicBezTo>
                    <a:pt x="83" y="62"/>
                    <a:pt x="83" y="62"/>
                    <a:pt x="83" y="62"/>
                  </a:cubicBezTo>
                  <a:cubicBezTo>
                    <a:pt x="83" y="93"/>
                    <a:pt x="64" y="105"/>
                    <a:pt x="46" y="105"/>
                  </a:cubicBezTo>
                  <a:cubicBezTo>
                    <a:pt x="26" y="105"/>
                    <a:pt x="8" y="92"/>
                    <a:pt x="8" y="63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96"/>
                    <a:pt x="21" y="113"/>
                    <a:pt x="46" y="113"/>
                  </a:cubicBezTo>
                  <a:cubicBezTo>
                    <a:pt x="68" y="113"/>
                    <a:pt x="92" y="99"/>
                    <a:pt x="92" y="62"/>
                  </a:cubicBezTo>
                  <a:cubicBezTo>
                    <a:pt x="92" y="2"/>
                    <a:pt x="92" y="2"/>
                    <a:pt x="92" y="2"/>
                  </a:cubicBezTo>
                  <a:lnTo>
                    <a:pt x="83" y="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6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6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9D24C8A6-9670-4E0D-8D32-55B8A1934D7F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grpSp>
        <p:nvGrpSpPr>
          <p:cNvPr id="4104" name="Group 6"/>
          <p:cNvGrpSpPr>
            <a:grpSpLocks/>
          </p:cNvGrpSpPr>
          <p:nvPr/>
        </p:nvGrpSpPr>
        <p:grpSpPr bwMode="auto">
          <a:xfrm>
            <a:off x="6664325" y="5940425"/>
            <a:ext cx="2406650" cy="93663"/>
            <a:chOff x="6664891" y="5940425"/>
            <a:chExt cx="2406084" cy="93663"/>
          </a:xfrm>
        </p:grpSpPr>
        <p:sp>
          <p:nvSpPr>
            <p:cNvPr id="4106" name="Rectangle 50"/>
            <p:cNvSpPr>
              <a:spLocks noChangeArrowheads="1"/>
            </p:cNvSpPr>
            <p:nvPr/>
          </p:nvSpPr>
          <p:spPr bwMode="ltGray">
            <a:xfrm>
              <a:off x="8978900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07" name="Rectangle 51"/>
            <p:cNvSpPr>
              <a:spLocks noChangeArrowheads="1"/>
            </p:cNvSpPr>
            <p:nvPr/>
          </p:nvSpPr>
          <p:spPr bwMode="ltGray">
            <a:xfrm>
              <a:off x="8885238" y="59404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08" name="Rectangle 52"/>
            <p:cNvSpPr>
              <a:spLocks noChangeArrowheads="1"/>
            </p:cNvSpPr>
            <p:nvPr/>
          </p:nvSpPr>
          <p:spPr bwMode="ltGray">
            <a:xfrm>
              <a:off x="8701088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09" name="Rectangle 53"/>
            <p:cNvSpPr>
              <a:spLocks noChangeArrowheads="1"/>
            </p:cNvSpPr>
            <p:nvPr/>
          </p:nvSpPr>
          <p:spPr bwMode="ltGray">
            <a:xfrm>
              <a:off x="8423275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0" name="Rectangle 54"/>
            <p:cNvSpPr>
              <a:spLocks noChangeArrowheads="1"/>
            </p:cNvSpPr>
            <p:nvPr/>
          </p:nvSpPr>
          <p:spPr bwMode="ltGray">
            <a:xfrm>
              <a:off x="8329613" y="59404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1" name="Rectangle 55"/>
            <p:cNvSpPr>
              <a:spLocks noChangeArrowheads="1"/>
            </p:cNvSpPr>
            <p:nvPr/>
          </p:nvSpPr>
          <p:spPr bwMode="ltGray">
            <a:xfrm>
              <a:off x="8235950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2" name="Rectangle 56"/>
            <p:cNvSpPr>
              <a:spLocks noChangeArrowheads="1"/>
            </p:cNvSpPr>
            <p:nvPr/>
          </p:nvSpPr>
          <p:spPr bwMode="ltGray">
            <a:xfrm>
              <a:off x="8145463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3" name="Rectangle 57"/>
            <p:cNvSpPr>
              <a:spLocks noChangeArrowheads="1"/>
            </p:cNvSpPr>
            <p:nvPr/>
          </p:nvSpPr>
          <p:spPr bwMode="ltGray">
            <a:xfrm>
              <a:off x="7961313" y="59404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4" name="Rectangle 58"/>
            <p:cNvSpPr>
              <a:spLocks noChangeArrowheads="1"/>
            </p:cNvSpPr>
            <p:nvPr/>
          </p:nvSpPr>
          <p:spPr bwMode="ltGray">
            <a:xfrm>
              <a:off x="7867650" y="59404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5" name="Rectangle 59"/>
            <p:cNvSpPr>
              <a:spLocks noChangeArrowheads="1"/>
            </p:cNvSpPr>
            <p:nvPr/>
          </p:nvSpPr>
          <p:spPr bwMode="ltGray">
            <a:xfrm>
              <a:off x="7775575" y="59404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6" name="Rectangle 60"/>
            <p:cNvSpPr>
              <a:spLocks noChangeArrowheads="1"/>
            </p:cNvSpPr>
            <p:nvPr/>
          </p:nvSpPr>
          <p:spPr bwMode="ltGray">
            <a:xfrm>
              <a:off x="7591425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7" name="Rectangle 61"/>
            <p:cNvSpPr>
              <a:spLocks noChangeArrowheads="1"/>
            </p:cNvSpPr>
            <p:nvPr/>
          </p:nvSpPr>
          <p:spPr bwMode="ltGray">
            <a:xfrm>
              <a:off x="7499350" y="59404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8" name="Rectangle 62"/>
            <p:cNvSpPr>
              <a:spLocks noChangeArrowheads="1"/>
            </p:cNvSpPr>
            <p:nvPr/>
          </p:nvSpPr>
          <p:spPr bwMode="ltGray">
            <a:xfrm>
              <a:off x="7405688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9" name="Rectangle 63"/>
            <p:cNvSpPr>
              <a:spLocks noChangeArrowheads="1"/>
            </p:cNvSpPr>
            <p:nvPr/>
          </p:nvSpPr>
          <p:spPr bwMode="ltGray">
            <a:xfrm>
              <a:off x="7219950" y="59404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0" name="Rectangle 64"/>
            <p:cNvSpPr>
              <a:spLocks noChangeArrowheads="1"/>
            </p:cNvSpPr>
            <p:nvPr/>
          </p:nvSpPr>
          <p:spPr bwMode="ltGray">
            <a:xfrm>
              <a:off x="7126288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1" name="Rectangle 65"/>
            <p:cNvSpPr>
              <a:spLocks noChangeArrowheads="1"/>
            </p:cNvSpPr>
            <p:nvPr/>
          </p:nvSpPr>
          <p:spPr bwMode="ltGray">
            <a:xfrm>
              <a:off x="7035800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2" name="Rectangle 53"/>
            <p:cNvSpPr>
              <a:spLocks noChangeArrowheads="1"/>
            </p:cNvSpPr>
            <p:nvPr/>
          </p:nvSpPr>
          <p:spPr bwMode="ltGray">
            <a:xfrm>
              <a:off x="6852216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3" name="Rectangle 54"/>
            <p:cNvSpPr>
              <a:spLocks noChangeArrowheads="1"/>
            </p:cNvSpPr>
            <p:nvPr/>
          </p:nvSpPr>
          <p:spPr bwMode="ltGray">
            <a:xfrm>
              <a:off x="6758554" y="59404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4" name="Rectangle 55"/>
            <p:cNvSpPr>
              <a:spLocks noChangeArrowheads="1"/>
            </p:cNvSpPr>
            <p:nvPr/>
          </p:nvSpPr>
          <p:spPr bwMode="ltGray">
            <a:xfrm>
              <a:off x="6664891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105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1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1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1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1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1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4.xml"/><Relationship Id="rId1" Type="http://schemas.openxmlformats.org/officeDocument/2006/relationships/slideLayout" Target="../slideLayouts/slideLayout1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5.xml"/><Relationship Id="rId1" Type="http://schemas.openxmlformats.org/officeDocument/2006/relationships/slideLayout" Target="../slideLayouts/slideLayout1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6.xml"/><Relationship Id="rId1" Type="http://schemas.openxmlformats.org/officeDocument/2006/relationships/slideLayout" Target="../slideLayouts/slideLayout1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7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8.xml"/><Relationship Id="rId1" Type="http://schemas.openxmlformats.org/officeDocument/2006/relationships/slideLayout" Target="../slideLayouts/slideLayout1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9.xml"/><Relationship Id="rId1" Type="http://schemas.openxmlformats.org/officeDocument/2006/relationships/slideLayout" Target="../slideLayouts/slideLayout1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0.xml"/><Relationship Id="rId1" Type="http://schemas.openxmlformats.org/officeDocument/2006/relationships/slideLayout" Target="../slideLayouts/slideLayout1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1.xml"/><Relationship Id="rId1" Type="http://schemas.openxmlformats.org/officeDocument/2006/relationships/slideLayout" Target="../slideLayouts/slideLayout1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2.xml"/><Relationship Id="rId1" Type="http://schemas.openxmlformats.org/officeDocument/2006/relationships/slideLayout" Target="../slideLayouts/slideLayout1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3.xml"/><Relationship Id="rId1" Type="http://schemas.openxmlformats.org/officeDocument/2006/relationships/slideLayout" Target="../slideLayouts/slideLayout1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4.xml"/><Relationship Id="rId1" Type="http://schemas.openxmlformats.org/officeDocument/2006/relationships/slideLayout" Target="../slideLayouts/slideLayout1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5.xml"/><Relationship Id="rId1" Type="http://schemas.openxmlformats.org/officeDocument/2006/relationships/slideLayout" Target="../slideLayouts/slideLayout1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on paikkamerkki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latin typeface="Arial"/>
              </a:rPr>
              <a:t/>
            </a:r>
            <a:br>
              <a:rPr lang="en-US" sz="2000" b="1" dirty="0" smtClean="0">
                <a:solidFill>
                  <a:srgbClr val="000000"/>
                </a:solidFill>
                <a:latin typeface="Arial"/>
              </a:rPr>
            </a:br>
            <a:r>
              <a:rPr lang="en-US" sz="2000" b="1" dirty="0" err="1" smtClean="0">
                <a:solidFill>
                  <a:srgbClr val="000000"/>
                </a:solidFill>
                <a:latin typeface="Arial"/>
              </a:rPr>
              <a:t>hyvinvointikysely</a:t>
            </a:r>
            <a:r>
              <a:rPr lang="en-US" sz="2000" b="1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000" b="1" dirty="0">
                <a:solidFill>
                  <a:srgbClr val="000000"/>
                </a:solidFill>
                <a:latin typeface="Arial"/>
              </a:rPr>
              <a:t>2013 </a:t>
            </a:r>
            <a:r>
              <a:rPr lang="en-US" sz="2000" b="1" dirty="0" smtClean="0">
                <a:solidFill>
                  <a:srgbClr val="000000"/>
                </a:solidFill>
                <a:latin typeface="Arial"/>
              </a:rPr>
              <a:t>/</a:t>
            </a:r>
            <a:r>
              <a:rPr lang="en-US" sz="2000" b="1" dirty="0" err="1" smtClean="0">
                <a:solidFill>
                  <a:srgbClr val="000000"/>
                </a:solidFill>
                <a:latin typeface="Arial"/>
              </a:rPr>
              <a:t>biologian</a:t>
            </a:r>
            <a:r>
              <a:rPr lang="en-US" sz="2000" b="1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Arial"/>
              </a:rPr>
              <a:t>laitos</a:t>
            </a:r>
            <a:r>
              <a:rPr lang="en-US" sz="2000" b="1" dirty="0" smtClean="0">
                <a:solidFill>
                  <a:srgbClr val="000000"/>
                </a:solidFill>
                <a:latin typeface="Arial"/>
              </a:rPr>
              <a:t/>
            </a:r>
            <a:br>
              <a:rPr lang="en-US" sz="2000" b="1" dirty="0" smtClean="0">
                <a:solidFill>
                  <a:srgbClr val="000000"/>
                </a:solidFill>
                <a:latin typeface="Arial"/>
              </a:rPr>
            </a:br>
            <a:r>
              <a:rPr lang="en-US" sz="2000" b="1" dirty="0" smtClean="0">
                <a:solidFill>
                  <a:srgbClr val="000000"/>
                </a:solidFill>
                <a:latin typeface="Arial"/>
              </a:rPr>
              <a:t>sis. </a:t>
            </a:r>
            <a:r>
              <a:rPr lang="en-US" sz="2000" b="1" dirty="0" err="1" smtClean="0">
                <a:solidFill>
                  <a:srgbClr val="000000"/>
                </a:solidFill>
                <a:latin typeface="Arial"/>
              </a:rPr>
              <a:t>Vertailun</a:t>
            </a:r>
            <a:r>
              <a:rPr lang="en-US" sz="2000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Arial"/>
              </a:rPr>
              <a:t>luonnontieteellinen</a:t>
            </a:r>
            <a:r>
              <a:rPr lang="en-US" sz="2000" b="1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Arial"/>
              </a:rPr>
              <a:t>tiedekunta</a:t>
            </a:r>
            <a:r>
              <a:rPr lang="en-US" sz="2000" b="1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Arial"/>
              </a:rPr>
              <a:t>ja</a:t>
            </a:r>
            <a:r>
              <a:rPr lang="en-US" sz="2000" b="1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Arial"/>
              </a:rPr>
              <a:t>vuoden</a:t>
            </a:r>
            <a:r>
              <a:rPr lang="en-US" sz="2000" b="1" dirty="0" smtClean="0">
                <a:solidFill>
                  <a:srgbClr val="000000"/>
                </a:solidFill>
                <a:latin typeface="Arial"/>
              </a:rPr>
              <a:t> 2011 </a:t>
            </a:r>
            <a:r>
              <a:rPr lang="en-US" sz="2000" b="1" dirty="0" err="1" smtClean="0">
                <a:solidFill>
                  <a:srgbClr val="000000"/>
                </a:solidFill>
                <a:latin typeface="Arial"/>
              </a:rPr>
              <a:t>hyvinvointikyselyn</a:t>
            </a:r>
            <a:r>
              <a:rPr lang="en-US" sz="2000" b="1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Arial"/>
              </a:rPr>
              <a:t>tulokset</a:t>
            </a:r>
            <a:r>
              <a:rPr lang="en-US" sz="2000" b="1" dirty="0" smtClean="0">
                <a:solidFill>
                  <a:srgbClr val="000000"/>
                </a:solidFill>
                <a:latin typeface="Arial"/>
              </a:rPr>
              <a:t/>
            </a:r>
            <a:br>
              <a:rPr lang="en-US" sz="2000" b="1" dirty="0" smtClean="0">
                <a:solidFill>
                  <a:srgbClr val="000000"/>
                </a:solidFill>
                <a:latin typeface="Arial"/>
              </a:rPr>
            </a:br>
            <a:endParaRPr lang="en-US" sz="20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 algn="r"/>
            <a:r>
              <a:rPr lang="en-US" sz="1200" b="0">
                <a:solidFill>
                  <a:srgbClr val="000000"/>
                </a:solidFill>
                <a:latin typeface="Arial"/>
              </a:rPr>
              <a:t>20.11.2013</a:t>
            </a:r>
          </a:p>
        </p:txBody>
      </p:sp>
    </p:spTree>
    <p:extLst>
      <p:ext uri="{BB962C8B-B14F-4D97-AF65-F5344CB8AC3E}">
        <p14:creationId xmlns:p14="http://schemas.microsoft.com/office/powerpoint/2010/main" val="1616331382"/>
      </p:ext>
    </p:extLst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8. Tasa-arvo ja yhdenvertaisuus toteutuvat yksikössämme.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999622733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3044009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9. Työtehtäväni ovat mielenkiintoisia ja haastavia.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1601109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10. Voin vaikuttaa riittävästi omiin työtehtäviini.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0447341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11. Minulla on mahdollisuus käyttää kekseliäisyyttä/luovuutta työssäni.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1187874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12. Pystyn hyödyntämään osaamistani tehokkaasti työssäni.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0239148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13. Saan riittävästi mahdollisuuksia kehittää osaamistani.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36261500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14. Minulla on yliopistossa mahdollisuus edetä urallani.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22965641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15. Perehdyttäminen hoidetaan yksikössämme hyvin.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02614013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16. Minulla on riittävästi aikaa selviytyä työtehtävistäni työaikana.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0727817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17. Voin keskittyä työhöni ilman liiallisia häiriöitä.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8441346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Yliopistojen hyvinvointikysely </a:t>
            </a:r>
            <a:br>
              <a:rPr lang="fi-FI" sz="2800" dirty="0" smtClean="0"/>
            </a:br>
            <a:r>
              <a:rPr lang="fi-FI" sz="2800" dirty="0" smtClean="0"/>
              <a:t>23.9.-15.10.2013</a:t>
            </a:r>
            <a:endParaRPr lang="fi-FI" sz="2800" dirty="0"/>
          </a:p>
        </p:txBody>
      </p:sp>
      <p:sp>
        <p:nvSpPr>
          <p:cNvPr id="3" name="Teksti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i-FI" sz="3800" dirty="0" smtClean="0"/>
              <a:t>Mukana 10 yliopistoa</a:t>
            </a:r>
          </a:p>
          <a:p>
            <a:r>
              <a:rPr lang="fi-FI" sz="3800" dirty="0" smtClean="0"/>
              <a:t>Vakuutusyhtiö Varman hyvinvointipalvelua</a:t>
            </a:r>
          </a:p>
          <a:p>
            <a:r>
              <a:rPr lang="fi-FI" sz="3800" dirty="0" smtClean="0"/>
              <a:t>Oulun yliopistossa joka toinen vuosi</a:t>
            </a:r>
          </a:p>
          <a:p>
            <a:r>
              <a:rPr lang="fi-FI" sz="3800" dirty="0" smtClean="0"/>
              <a:t>Hyvä vastaajajoukko 48,5%; vuonna 2011 44%</a:t>
            </a:r>
          </a:p>
          <a:p>
            <a:r>
              <a:rPr lang="fi-FI" sz="3800" dirty="0" smtClean="0"/>
              <a:t>Varman toimesta kyselypohjaa muutettu aikaisempien vuosien kokemusten pohjalta (professorityöryhmä)</a:t>
            </a:r>
          </a:p>
          <a:p>
            <a:r>
              <a:rPr lang="fi-FI" sz="3800" dirty="0" smtClean="0"/>
              <a:t>Kysymyksiä aikaisempaa vähemmän; nyt 38(+ 6 avointa kysymystä), aikaisemmin 62(+1 avoin)</a:t>
            </a:r>
          </a:p>
          <a:p>
            <a:r>
              <a:rPr lang="fi-FI" sz="3800" dirty="0" smtClean="0"/>
              <a:t>Suurin osa kysymyksistä samoja, osa uusia</a:t>
            </a:r>
          </a:p>
          <a:p>
            <a:r>
              <a:rPr lang="fi-FI" sz="3800" dirty="0" smtClean="0"/>
              <a:t>Kysymyspohjan muutokset vaikeuttavat erityisesti kokonaistulosten ja aihekokonaisuuksien vertailuja </a:t>
            </a:r>
          </a:p>
          <a:p>
            <a:r>
              <a:rPr lang="fi-FI" sz="3800" dirty="0" smtClean="0"/>
              <a:t>Kysymyskohtaiset vertailut ja kehittymisen seuranta  onnistuvat hyvin</a:t>
            </a:r>
          </a:p>
          <a:p>
            <a:r>
              <a:rPr lang="fi-FI" sz="3800" dirty="0" smtClean="0"/>
              <a:t>Yliopistojen väliset vertailut käytössä marraskuun puolivälissä</a:t>
            </a:r>
          </a:p>
          <a:p>
            <a:endParaRPr lang="fi-FI" dirty="0" smtClean="0"/>
          </a:p>
          <a:p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9250733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18. Muutokset työssäni eivät kuormita jaksamistani.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17648777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19. En koe työtäni henkisesti raskaaksi.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319196172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5930356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20. Yksikössämme ei ole esiintynyt epäasiallista kohtelua tai työpaikkakiusaamista viimeisen vuoden aikana. (Epäasiallisella kohtelulla tarkoitetaan työyhteisön jäseneen kohdistettua eristämistä, työn mitätöintiä, uhkaamista, selän takana puhumista tai muuta painostamista.)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985427603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0467138"/>
      </p:ext>
    </p:extLst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21. Pystyn pitämään työni ja muun elämäni tasapainossa.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2007451969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14569138"/>
      </p:ext>
    </p:extLst>
  </p:cSld>
  <p:clrMapOvr>
    <a:masterClrMapping/>
  </p:clrMapOvr>
  <p:transition spd="slow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22. Esimieheni toimii tasapuolisesti ja oikeudenmukaisesti.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0937616"/>
      </p:ext>
    </p:extLst>
  </p:cSld>
  <p:clrMapOvr>
    <a:masterClrMapping/>
  </p:clrMapOvr>
  <p:transition spd="slow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23. Saan riittävästi palautetta esimieheltäni.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7890687"/>
      </p:ext>
    </p:extLst>
  </p:cSld>
  <p:clrMapOvr>
    <a:masterClrMapping/>
  </p:clrMapOvr>
  <p:transition spd="slow"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24. Esimieheni rohkaisee tekemään aloitteita, ottamaan vastuuta sekä kehittämään työtäni.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9737091"/>
      </p:ext>
    </p:extLst>
  </p:cSld>
  <p:clrMapOvr>
    <a:masterClrMapping/>
  </p:clrMapOvr>
  <p:transition spd="slow">
    <p:fade thruBlk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25. Esimieheni osaa ottaa huomioon ihmisten erilaisuuden (esim. osaamiseen ja kokemukseen tai toimintakykyyn liittyvät tekijät).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5299356"/>
      </p:ext>
    </p:extLst>
  </p:cSld>
  <p:clrMapOvr>
    <a:masterClrMapping/>
  </p:clrMapOvr>
  <p:transition spd="slow">
    <p:fade thruBlk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26. Esimieheni luottaa minuun.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40126922"/>
      </p:ext>
    </p:extLst>
  </p:cSld>
  <p:clrMapOvr>
    <a:masterClrMapping/>
  </p:clrMapOvr>
  <p:transition spd="slow">
    <p:fade thruBlk="1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27. Esimieheni varmistaa, että työni tavoitteet ovat selkeät.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2311325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1. Tuemme ja kannustamme toisiamme.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15230212"/>
      </p:ext>
    </p:extLst>
  </p:cSld>
  <p:clrMapOvr>
    <a:masterClrMapping/>
  </p:clrMapOvr>
  <p:transition spd="slow">
    <p:fade thruBlk="1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28. Esimieheni käy kahdenkeskisen kehitys-/tavoitekeskustelun kanssani ainakin kerran vuodessa.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7025835"/>
      </p:ext>
    </p:extLst>
  </p:cSld>
  <p:clrMapOvr>
    <a:masterClrMapping/>
  </p:clrMapOvr>
  <p:transition spd="slow">
    <p:fade thruBlk="1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29. Koen kanssani käydyt kehitys-/tavoitekeskustelut hyödyllisiksi.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3762019929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1795323"/>
      </p:ext>
    </p:extLst>
  </p:cSld>
  <p:clrMapOvr>
    <a:masterClrMapping/>
  </p:clrMapOvr>
  <p:transition spd="slow">
    <p:fade thruBlk="1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30. Esimieheni kiinnittää huomiota työni kuormittavuuteen ja jaksamiseeni.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1705594787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2792348"/>
      </p:ext>
    </p:extLst>
  </p:cSld>
  <p:clrMapOvr>
    <a:masterClrMapping/>
  </p:clrMapOvr>
  <p:transition spd="slow">
    <p:fade thruBlk="1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31. Yliopiston johto toimii avoimesti päätöksenteossa ja sen valmistelussa.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4606292"/>
      </p:ext>
    </p:extLst>
  </p:cSld>
  <p:clrMapOvr>
    <a:masterClrMapping/>
  </p:clrMapOvr>
  <p:transition spd="slow">
    <p:fade thruBlk="1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32. Yliopistomme strategia on selkeä ja ymmärrettävä.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3045928"/>
      </p:ext>
    </p:extLst>
  </p:cSld>
  <p:clrMapOvr>
    <a:masterClrMapping/>
  </p:clrMapOvr>
  <p:transition spd="slow">
    <p:fade thruBlk="1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33. Yliopistotason strategian toteutumista arvioidaan säännöllisesti.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1261001126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5070771"/>
      </p:ext>
    </p:extLst>
  </p:cSld>
  <p:clrMapOvr>
    <a:masterClrMapping/>
  </p:clrMapOvr>
  <p:transition spd="slow">
    <p:fade thruBlk="1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34. Henkilöstö voi vaikuttaa yliopiston päätöksentekoon olemassa olevia vaikutuskanavia pitkin.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97381722"/>
      </p:ext>
    </p:extLst>
  </p:cSld>
  <p:clrMapOvr>
    <a:masterClrMapping/>
  </p:clrMapOvr>
  <p:transition spd="slow">
    <p:fade thruBlk="1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35. Yliopistomme on vetovoimainen työpaikka.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590354540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8159122"/>
      </p:ext>
    </p:extLst>
  </p:cSld>
  <p:clrMapOvr>
    <a:masterClrMapping/>
  </p:clrMapOvr>
  <p:transition spd="slow">
    <p:fade thruBlk="1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36. Yliopiston strategia ohjaa yksikkömme toimintaa ja perustehtävää.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22812843"/>
      </p:ext>
    </p:extLst>
  </p:cSld>
  <p:clrMapOvr>
    <a:masterClrMapping/>
  </p:clrMapOvr>
  <p:transition spd="slow">
    <p:fade thruBlk="1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37. Yksikkömme tavoitteiden toteutumista arvioidaan yhdessä säännöllisesti.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9839326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2. Yksikkömme on kehitysmyönteinen.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88950531"/>
      </p:ext>
    </p:extLst>
  </p:cSld>
  <p:clrMapOvr>
    <a:masterClrMapping/>
  </p:clrMapOvr>
  <p:transition spd="slow">
    <p:fade thruBlk="1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38. Yksikkömme on vetovoimainen asiantuntijayhteisö.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8182614"/>
      </p:ext>
    </p:extLst>
  </p:cSld>
  <p:clrMapOvr>
    <a:masterClrMapping/>
  </p:clrMapOvr>
  <p:transition spd="slow">
    <p:fade thruBlk="1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Yhteisöllisyys yksikössämme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0433588"/>
      </p:ext>
    </p:extLst>
  </p:cSld>
  <p:clrMapOvr>
    <a:masterClrMapping/>
  </p:clrMapOvr>
  <p:transition spd="slow">
    <p:fade thruBlk="1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Yhteisöllisyys yksikössämme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6757489"/>
      </p:ext>
    </p:extLst>
  </p:cSld>
  <p:clrMapOvr>
    <a:masterClrMapping/>
  </p:clrMapOvr>
  <p:transition spd="slow">
    <p:fade thruBlk="1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Oman työn sisältö ja osaaminen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0757800"/>
      </p:ext>
    </p:extLst>
  </p:cSld>
  <p:clrMapOvr>
    <a:masterClrMapping/>
  </p:clrMapOvr>
  <p:transition spd="slow">
    <p:fade thruBlk="1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Oman työn sisältö ja osaaminen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62200414"/>
      </p:ext>
    </p:extLst>
  </p:cSld>
  <p:clrMapOvr>
    <a:masterClrMapping/>
  </p:clrMapOvr>
  <p:transition spd="slow">
    <p:fade thruBlk="1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Työolot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43537675"/>
      </p:ext>
    </p:extLst>
  </p:cSld>
  <p:clrMapOvr>
    <a:masterClrMapping/>
  </p:clrMapOvr>
  <p:transition spd="slow">
    <p:fade thruBlk="1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Työolot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2708843346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5527489"/>
      </p:ext>
    </p:extLst>
  </p:cSld>
  <p:clrMapOvr>
    <a:masterClrMapping/>
  </p:clrMapOvr>
  <p:transition spd="slow">
    <p:fade thruBlk="1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Lähiesimiestyö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453267"/>
      </p:ext>
    </p:extLst>
  </p:cSld>
  <p:clrMapOvr>
    <a:masterClrMapping/>
  </p:clrMapOvr>
  <p:transition spd="slow">
    <p:fade thruBlk="1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Lähiesimiestyö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54629971"/>
      </p:ext>
    </p:extLst>
  </p:cSld>
  <p:clrMapOvr>
    <a:masterClrMapping/>
  </p:clrMapOvr>
  <p:transition spd="slow">
    <p:fade thruBlk="1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Lähiesimiestyö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310508099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722844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3. Yksikössämme ei ole yksilöiden välistä haitallista kilpailua.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0693808"/>
      </p:ext>
    </p:extLst>
  </p:cSld>
  <p:clrMapOvr>
    <a:masterClrMapping/>
  </p:clrMapOvr>
  <p:transition spd="slow">
    <p:fade thruBlk="1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Strateginen johtaminen,  Yliopistotaso (rehtoraatti, dekanaatti, hallinnon johto)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3825809"/>
      </p:ext>
    </p:extLst>
  </p:cSld>
  <p:clrMapOvr>
    <a:masterClrMapping/>
  </p:clrMapOvr>
  <p:transition spd="slow">
    <p:fade thruBlk="1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Strateginen johtaminen,  Yliopistotaso (rehtoraatti, dekanaatti, hallinnon johto)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3672521301"/>
              </p:ext>
            </p:extLst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7621328"/>
      </p:ext>
    </p:extLst>
  </p:cSld>
  <p:clrMapOvr>
    <a:masterClrMapping/>
  </p:clrMapOvr>
  <p:transition spd="slow">
    <p:fade thruBlk="1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Strateginen johtaminen, t iedekunta / laitos / yksikkö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3877897"/>
      </p:ext>
    </p:extLst>
  </p:cSld>
  <p:clrMapOvr>
    <a:masterClrMapping/>
  </p:clrMapOvr>
  <p:transition spd="slow">
    <p:fade thruBlk="1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Osa-alueiden keskiarvot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2492509"/>
      </p:ext>
    </p:extLst>
  </p:cSld>
  <p:clrMapOvr>
    <a:masterClrMapping/>
  </p:clrMapOvr>
  <p:transition spd="slow">
    <p:fade thruBlk="1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Osa-alueiden keskiarvot suuruusjärjestyksessä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3688514"/>
      </p:ext>
    </p:extLst>
  </p:cSld>
  <p:clrMapOvr>
    <a:masterClrMapping/>
  </p:clrMapOvr>
  <p:transition spd="slow">
    <p:fade thruBlk="1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Osa-alueiden keskiarvot suuruusjärjestyksessä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8971459"/>
      </p:ext>
    </p:extLst>
  </p:cSld>
  <p:clrMapOvr>
    <a:masterClrMapping/>
  </p:clrMapOvr>
  <p:transition spd="slow">
    <p:fade thruBlk="1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Osa-alueiden keskiarvot suuruusjärjestyksessä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6393876"/>
      </p:ext>
    </p:extLst>
  </p:cSld>
  <p:clrMapOvr>
    <a:masterClrMapping/>
  </p:clrMapOvr>
  <p:transition spd="slow">
    <p:fade thruBlk="1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Osa-alueiden keskiarvot suuruusjärjestyksessä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/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6179339"/>
      </p:ext>
    </p:extLst>
  </p:cSld>
  <p:clrMapOvr>
    <a:masterClrMapping/>
  </p:clrMapOvr>
  <p:transition spd="slow">
    <p:fade thruBlk="1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baseline="0"/>
            </a:lvl1pPr>
          </a:lstStyle>
          <a:p>
            <a:pPr algn="l"/>
            <a:r>
              <a:rPr lang="en-US" sz="2400" b="1">
                <a:solidFill>
                  <a:srgbClr val="000000"/>
                </a:solidFill>
                <a:latin typeface="Arial"/>
              </a:rPr>
              <a:t>Kiitos!</a:t>
            </a:r>
          </a:p>
        </p:txBody>
      </p:sp>
      <p:sp>
        <p:nvSpPr>
          <p:cNvPr id="8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r">
              <a:buNone/>
              <a:defRPr/>
            </a:lvl1pPr>
          </a:lstStyle>
          <a:p>
            <a:pPr algn="l"/>
            <a:endParaRPr lang="en-US" sz="1200" b="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2461652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4. Huhut tai juorut eivät häiritse työntekoa.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9305612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5. Meillä on toimivat menettelytavat vaikeiden asioiden puheeksi ottamiseksi.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0179678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6. Osaamista ja tietoa jaetaan työntekijöiden kesken riittävästi.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7539942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7. Kokouskäytäntömme palvelevat yksikön tavoitteiden saavuttamista.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>
            <a:lvl1pPr marL="0" indent="0" algn="l">
              <a:buNone/>
              <a:defRPr baseline="0"/>
            </a:lvl1pPr>
          </a:lstStyle>
          <a:p>
            <a:r>
              <a:rPr lang="en-US" sz="1600" b="1">
                <a:solidFill>
                  <a:srgbClr val="000000"/>
                </a:solidFill>
                <a:latin typeface="Arial"/>
              </a:rPr>
              <a:t> (1 = Täysin eri mieltä, 5 = Täysin samaa mieltä)</a:t>
            </a:r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4294967295"/>
          </p:nvPr>
        </p:nvGraphicFramePr>
        <p:xfrm>
          <a:off x="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42497886"/>
      </p:ext>
    </p:extLst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PPT_pohja_OY">
  <a:themeElements>
    <a:clrScheme name="OY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54401F"/>
      </a:accent5>
      <a:accent6>
        <a:srgbClr val="B31B34"/>
      </a:accent6>
      <a:hlink>
        <a:srgbClr val="1068A2"/>
      </a:hlink>
      <a:folHlink>
        <a:srgbClr val="4F8C0D"/>
      </a:folHlink>
    </a:clrScheme>
    <a:fontScheme name="OY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nglish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Sivu ENG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1032</Words>
  <Application>Microsoft Office PowerPoint</Application>
  <PresentationFormat>On-screen Show (4:3)</PresentationFormat>
  <Paragraphs>127</Paragraphs>
  <Slides>58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58</vt:i4>
      </vt:variant>
    </vt:vector>
  </HeadingPairs>
  <TitlesOfParts>
    <vt:vector size="62" baseType="lpstr">
      <vt:lpstr>PPT_pohja_OY</vt:lpstr>
      <vt:lpstr>English</vt:lpstr>
      <vt:lpstr>Sivu FI</vt:lpstr>
      <vt:lpstr>Sivu ENG</vt:lpstr>
      <vt:lpstr> hyvinvointikysely 2013 /biologian laitos sis. Vertailun luonnontieteellinen tiedekunta ja vuoden 2011 hyvinvointikyselyn tulokset </vt:lpstr>
      <vt:lpstr>Yliopistojen hyvinvointikysely  23.9.-15.10.2013</vt:lpstr>
      <vt:lpstr>1. Tuemme ja kannustamme toisiamme.</vt:lpstr>
      <vt:lpstr>2. Yksikkömme on kehitysmyönteinen.</vt:lpstr>
      <vt:lpstr>3. Yksikössämme ei ole yksilöiden välistä haitallista kilpailua.</vt:lpstr>
      <vt:lpstr>4. Huhut tai juorut eivät häiritse työntekoa.</vt:lpstr>
      <vt:lpstr>5. Meillä on toimivat menettelytavat vaikeiden asioiden puheeksi ottamiseksi.</vt:lpstr>
      <vt:lpstr>6. Osaamista ja tietoa jaetaan työntekijöiden kesken riittävästi.</vt:lpstr>
      <vt:lpstr>7. Kokouskäytäntömme palvelevat yksikön tavoitteiden saavuttamista.</vt:lpstr>
      <vt:lpstr>8. Tasa-arvo ja yhdenvertaisuus toteutuvat yksikössämme.</vt:lpstr>
      <vt:lpstr>9. Työtehtäväni ovat mielenkiintoisia ja haastavia.</vt:lpstr>
      <vt:lpstr>10. Voin vaikuttaa riittävästi omiin työtehtäviini.</vt:lpstr>
      <vt:lpstr>11. Minulla on mahdollisuus käyttää kekseliäisyyttä/luovuutta työssäni.</vt:lpstr>
      <vt:lpstr>12. Pystyn hyödyntämään osaamistani tehokkaasti työssäni.</vt:lpstr>
      <vt:lpstr>13. Saan riittävästi mahdollisuuksia kehittää osaamistani.</vt:lpstr>
      <vt:lpstr>14. Minulla on yliopistossa mahdollisuus edetä urallani.</vt:lpstr>
      <vt:lpstr>15. Perehdyttäminen hoidetaan yksikössämme hyvin.</vt:lpstr>
      <vt:lpstr>16. Minulla on riittävästi aikaa selviytyä työtehtävistäni työaikana.</vt:lpstr>
      <vt:lpstr>17. Voin keskittyä työhöni ilman liiallisia häiriöitä.</vt:lpstr>
      <vt:lpstr>18. Muutokset työssäni eivät kuormita jaksamistani.</vt:lpstr>
      <vt:lpstr>19. En koe työtäni henkisesti raskaaksi.</vt:lpstr>
      <vt:lpstr>20. Yksikössämme ei ole esiintynyt epäasiallista kohtelua tai työpaikkakiusaamista viimeisen vuoden aikana. (Epäasiallisella kohtelulla tarkoitetaan työyhteisön jäseneen kohdistettua eristämistä, työn mitätöintiä, uhkaamista, selän takana puhumista tai muuta painostamista.)</vt:lpstr>
      <vt:lpstr>21. Pystyn pitämään työni ja muun elämäni tasapainossa.</vt:lpstr>
      <vt:lpstr>22. Esimieheni toimii tasapuolisesti ja oikeudenmukaisesti.</vt:lpstr>
      <vt:lpstr>23. Saan riittävästi palautetta esimieheltäni.</vt:lpstr>
      <vt:lpstr>24. Esimieheni rohkaisee tekemään aloitteita, ottamaan vastuuta sekä kehittämään työtäni.</vt:lpstr>
      <vt:lpstr>25. Esimieheni osaa ottaa huomioon ihmisten erilaisuuden (esim. osaamiseen ja kokemukseen tai toimintakykyyn liittyvät tekijät).</vt:lpstr>
      <vt:lpstr>26. Esimieheni luottaa minuun.</vt:lpstr>
      <vt:lpstr>27. Esimieheni varmistaa, että työni tavoitteet ovat selkeät.</vt:lpstr>
      <vt:lpstr>28. Esimieheni käy kahdenkeskisen kehitys-/tavoitekeskustelun kanssani ainakin kerran vuodessa.</vt:lpstr>
      <vt:lpstr>29. Koen kanssani käydyt kehitys-/tavoitekeskustelut hyödyllisiksi.</vt:lpstr>
      <vt:lpstr>30. Esimieheni kiinnittää huomiota työni kuormittavuuteen ja jaksamiseeni.</vt:lpstr>
      <vt:lpstr>31. Yliopiston johto toimii avoimesti päätöksenteossa ja sen valmistelussa.</vt:lpstr>
      <vt:lpstr>32. Yliopistomme strategia on selkeä ja ymmärrettävä.</vt:lpstr>
      <vt:lpstr>33. Yliopistotason strategian toteutumista arvioidaan säännöllisesti.</vt:lpstr>
      <vt:lpstr>34. Henkilöstö voi vaikuttaa yliopiston päätöksentekoon olemassa olevia vaikutuskanavia pitkin.</vt:lpstr>
      <vt:lpstr>35. Yliopistomme on vetovoimainen työpaikka.</vt:lpstr>
      <vt:lpstr>36. Yliopiston strategia ohjaa yksikkömme toimintaa ja perustehtävää.</vt:lpstr>
      <vt:lpstr>37. Yksikkömme tavoitteiden toteutumista arvioidaan yhdessä säännöllisesti.</vt:lpstr>
      <vt:lpstr>38. Yksikkömme on vetovoimainen asiantuntijayhteisö.</vt:lpstr>
      <vt:lpstr>Yhteisöllisyys yksikössämme</vt:lpstr>
      <vt:lpstr>Yhteisöllisyys yksikössämme</vt:lpstr>
      <vt:lpstr>Oman työn sisältö ja osaaminen</vt:lpstr>
      <vt:lpstr>Oman työn sisältö ja osaaminen</vt:lpstr>
      <vt:lpstr>Työolot</vt:lpstr>
      <vt:lpstr>Työolot</vt:lpstr>
      <vt:lpstr>Lähiesimiestyö</vt:lpstr>
      <vt:lpstr>Lähiesimiestyö</vt:lpstr>
      <vt:lpstr>Lähiesimiestyö</vt:lpstr>
      <vt:lpstr>Strateginen johtaminen,  Yliopistotaso (rehtoraatti, dekanaatti, hallinnon johto)</vt:lpstr>
      <vt:lpstr>Strateginen johtaminen,  Yliopistotaso (rehtoraatti, dekanaatti, hallinnon johto)</vt:lpstr>
      <vt:lpstr>Strateginen johtaminen, t iedekunta / laitos / yksikkö</vt:lpstr>
      <vt:lpstr>Osa-alueiden keskiarvot</vt:lpstr>
      <vt:lpstr>Osa-alueiden keskiarvot suuruusjärjestyksessä</vt:lpstr>
      <vt:lpstr>Osa-alueiden keskiarvot suuruusjärjestyksessä</vt:lpstr>
      <vt:lpstr>Osa-alueiden keskiarvot suuruusjärjestyksessä</vt:lpstr>
      <vt:lpstr>Osa-alueiden keskiarvot suuruusjärjestyksessä</vt:lpstr>
      <vt:lpstr>Kiitos!</vt:lpstr>
    </vt:vector>
  </TitlesOfParts>
  <Company>Oulun yliopisto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Petri Ovaskainen</dc:creator>
  <cp:lastModifiedBy>Emilia Vuoti</cp:lastModifiedBy>
  <cp:revision>8</cp:revision>
  <cp:lastPrinted>2012-08-07T11:53:20Z</cp:lastPrinted>
  <dcterms:created xsi:type="dcterms:W3CDTF">2013-01-30T11:42:49Z</dcterms:created>
  <dcterms:modified xsi:type="dcterms:W3CDTF">2013-11-22T10:39:01Z</dcterms:modified>
</cp:coreProperties>
</file>