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handoutMasterIdLst>
    <p:handoutMasterId r:id="rId13"/>
  </p:handoutMasterIdLst>
  <p:sldIdLst>
    <p:sldId id="256" r:id="rId2"/>
    <p:sldId id="460" r:id="rId3"/>
    <p:sldId id="461" r:id="rId4"/>
    <p:sldId id="452" r:id="rId5"/>
    <p:sldId id="463" r:id="rId6"/>
    <p:sldId id="464" r:id="rId7"/>
    <p:sldId id="446" r:id="rId8"/>
    <p:sldId id="442" r:id="rId9"/>
    <p:sldId id="459" r:id="rId10"/>
    <p:sldId id="465" r:id="rId11"/>
    <p:sldId id="466" r:id="rId12"/>
  </p:sldIdLst>
  <p:sldSz cx="9144000" cy="6858000" type="screen4x3"/>
  <p:notesSz cx="7099300" cy="102346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70" tIns="47535" rIns="95070" bIns="4753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506" y="0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70" tIns="47535" rIns="95070" bIns="4753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i-FI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70" tIns="47535" rIns="95070" bIns="4753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506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70" tIns="47535" rIns="95070" bIns="4753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1C7B49A-5407-40AC-B932-4FC99747455C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1396A-EA79-4B98-AA3A-55402250F3E4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2531E-351E-4286-9177-AFDF6AF357C6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1FDA2-1C1F-49F2-876F-C22D08E58D3D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967B5-9CA7-431C-9B76-6E957DEACEED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28CF2-8ECC-4E92-85D6-7D04B546AD99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1073C-81D8-4F87-9E4E-DD999026FAA4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2D406-F3EB-49D1-B533-7B150FDA8F00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DF2A6-A854-4349-9F24-E52B8E2B8BA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ED57-D9F5-4013-B082-EE1536A931C4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D29E8-D32A-48E6-BD2B-2A454C92E5CD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0DC21-1FFA-427D-B427-BA7E33E13A7D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4619BF1-5641-4F4A-8989-54C5265D308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14C3DA2-0BFB-44DE-89D1-6C8509DF5C70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Click to edit Master text styles</a:t>
            </a:r>
          </a:p>
          <a:p>
            <a:pPr lvl="1"/>
            <a:r>
              <a:rPr lang="fi-FI" smtClean="0"/>
              <a:t>Second level</a:t>
            </a:r>
          </a:p>
          <a:p>
            <a:pPr lvl="2"/>
            <a:r>
              <a:rPr lang="fi-FI" smtClean="0"/>
              <a:t>Third level</a:t>
            </a:r>
          </a:p>
          <a:p>
            <a:pPr lvl="3"/>
            <a:r>
              <a:rPr lang="fi-FI" smtClean="0"/>
              <a:t>Fourth level</a:t>
            </a:r>
          </a:p>
          <a:p>
            <a:pPr lvl="4"/>
            <a:r>
              <a:rPr lang="fi-FI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8FA93A-18CE-4A71-997D-D0C5699C5D8B}" type="slidenum">
              <a:rPr lang="fi-FI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2714620"/>
            <a:ext cx="7772400" cy="1470025"/>
          </a:xfrm>
        </p:spPr>
        <p:txBody>
          <a:bodyPr/>
          <a:lstStyle/>
          <a:p>
            <a:r>
              <a:rPr lang="fi-FI" sz="2400" dirty="0" smtClean="0"/>
              <a:t/>
            </a:r>
            <a:br>
              <a:rPr lang="fi-FI" sz="2400" dirty="0" smtClean="0"/>
            </a:br>
            <a:r>
              <a:rPr lang="fi-FI" sz="2000" dirty="0" smtClean="0"/>
              <a:t/>
            </a:r>
            <a:br>
              <a:rPr lang="fi-FI" sz="2000" dirty="0" smtClean="0"/>
            </a:br>
            <a:r>
              <a:rPr lang="fi-FI" sz="2000" dirty="0" smtClean="0"/>
              <a:t/>
            </a:r>
            <a:br>
              <a:rPr lang="fi-FI" sz="2000" dirty="0" smtClean="0"/>
            </a:br>
            <a:r>
              <a:rPr lang="fi-FI" sz="1800" dirty="0" smtClean="0"/>
              <a:t>Olli Silvén</a:t>
            </a:r>
            <a:br>
              <a:rPr lang="fi-FI" sz="1800" dirty="0" smtClean="0"/>
            </a:br>
            <a:r>
              <a:rPr lang="fi-FI" sz="1800" dirty="0" smtClean="0"/>
              <a:t/>
            </a:r>
            <a:br>
              <a:rPr lang="fi-FI" sz="1800" dirty="0" smtClean="0"/>
            </a:br>
            <a:r>
              <a:rPr lang="fi-FI" sz="1800" dirty="0" smtClean="0"/>
              <a:t/>
            </a:r>
            <a:br>
              <a:rPr lang="fi-FI" sz="1800" dirty="0" smtClean="0"/>
            </a:br>
            <a:r>
              <a:rPr lang="fi-FI" sz="1800" dirty="0" smtClean="0"/>
              <a:t>17.9</a:t>
            </a:r>
            <a:r>
              <a:rPr lang="fi-FI" sz="1800" dirty="0" smtClean="0"/>
              <a:t>. </a:t>
            </a:r>
            <a:r>
              <a:rPr lang="fi-FI" sz="1800" dirty="0" smtClean="0"/>
              <a:t>2010</a:t>
            </a:r>
            <a:r>
              <a:rPr lang="fi-FI" sz="1800" dirty="0"/>
              <a:t/>
            </a:r>
            <a:br>
              <a:rPr lang="fi-FI" sz="1800" dirty="0"/>
            </a:br>
            <a:endParaRPr lang="fi-FI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2123728" y="2420888"/>
            <a:ext cx="5152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 smtClean="0"/>
              <a:t>Omaopettajatoiminnan alkuaskeleita</a:t>
            </a:r>
            <a:endParaRPr lang="fi-FI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196752"/>
            <a:ext cx="77048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dirty="0" smtClean="0">
                <a:cs typeface="Arial" charset="0"/>
              </a:rPr>
              <a:t>Tuutoroidako vai eikö tuutoroida?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kaikki opiskelijat eivät tarvitse </a:t>
            </a:r>
            <a:r>
              <a:rPr lang="fi-FI" sz="1600" dirty="0" smtClean="0">
                <a:cs typeface="Arial" charset="0"/>
              </a:rPr>
              <a:t>omaopettajan ohjausta</a:t>
            </a:r>
            <a:r>
              <a:rPr lang="fi-FI" sz="1600" dirty="0" smtClean="0">
                <a:cs typeface="Arial" charset="0"/>
              </a:rPr>
              <a:t>, mutta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useimmat hyötyvät siitä ja 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jotkut eivät selviä ilman </a:t>
            </a:r>
            <a:endParaRPr lang="fi-FI" sz="1600" dirty="0" smtClean="0">
              <a:cs typeface="Arial" charset="0"/>
            </a:endParaRPr>
          </a:p>
          <a:p>
            <a:pPr lvl="1">
              <a:buFont typeface="Arial" pitchFamily="34" charset="0"/>
              <a:buChar char="•"/>
            </a:pPr>
            <a:endParaRPr lang="fi-FI" sz="1600" dirty="0" smtClean="0">
              <a:cs typeface="Arial" charset="0"/>
            </a:endParaRPr>
          </a:p>
          <a:p>
            <a:r>
              <a:rPr lang="fi-FI" sz="1600" dirty="0" smtClean="0">
                <a:cs typeface="Arial" charset="0"/>
              </a:rPr>
              <a:t>Aivan varmaa: tuutorointi </a:t>
            </a:r>
            <a:r>
              <a:rPr lang="fi-FI" sz="1600" dirty="0" smtClean="0">
                <a:cs typeface="Arial" charset="0"/>
              </a:rPr>
              <a:t>nostaa opiskelijoiden lähtötasoa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myös lopputaso </a:t>
            </a:r>
            <a:r>
              <a:rPr lang="fi-FI" sz="1600" dirty="0" smtClean="0">
                <a:cs typeface="Arial" charset="0"/>
              </a:rPr>
              <a:t>nousee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opiskeluajat lyhenevät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keskeyttämiset vähenevät</a:t>
            </a:r>
            <a:endParaRPr lang="fi-FI" sz="1600" dirty="0" smtClean="0">
              <a:cs typeface="Arial" charset="0"/>
            </a:endParaRPr>
          </a:p>
          <a:p>
            <a:endParaRPr lang="fi-FI" sz="1600" dirty="0" smtClean="0">
              <a:cs typeface="Arial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67544" y="47667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Aivan aluksi</a:t>
            </a:r>
            <a:endParaRPr kumimoji="0" lang="fi-FI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478" y="5589438"/>
            <a:ext cx="285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4478" y="5013176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7503" y="3932088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7503" y="4436913"/>
            <a:ext cx="1162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573016"/>
            <a:ext cx="3384725" cy="2546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/>
          <a:lstStyle/>
          <a:p>
            <a:r>
              <a:rPr lang="fi-FI" sz="2400" dirty="0" smtClean="0"/>
              <a:t>Ja miksei jo aivan alussa</a:t>
            </a:r>
            <a:endParaRPr lang="fi-FI" sz="2400" dirty="0"/>
          </a:p>
        </p:txBody>
      </p:sp>
      <p:sp>
        <p:nvSpPr>
          <p:cNvPr id="3" name="Rectangle 2"/>
          <p:cNvSpPr/>
          <p:nvPr/>
        </p:nvSpPr>
        <p:spPr>
          <a:xfrm>
            <a:off x="899592" y="1412776"/>
            <a:ext cx="7272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dirty="0" smtClean="0">
                <a:cs typeface="Arial" charset="0"/>
              </a:rPr>
              <a:t>Opintojen alkuvaiheella valtava merkitys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Oulun yliopistossakin opintojen </a:t>
            </a:r>
            <a:r>
              <a:rPr lang="fi-FI" sz="1600" dirty="0" smtClean="0">
                <a:cs typeface="Arial" charset="0"/>
              </a:rPr>
              <a:t>etenemisnopeus periytyy </a:t>
            </a:r>
            <a:endParaRPr lang="fi-FI" sz="1600" dirty="0" smtClean="0">
              <a:cs typeface="Arial" charset="0"/>
            </a:endParaRPr>
          </a:p>
          <a:p>
            <a:pPr lvl="1"/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 ensimmäiseltä vuodelta: opinnot harvoin nopeutuvat</a:t>
            </a:r>
            <a:endParaRPr lang="fi-FI" sz="1600" dirty="0" smtClean="0">
              <a:cs typeface="Arial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ensimmäisen vuoden rästikurssit suoritetaan aivan opintojen </a:t>
            </a:r>
            <a:r>
              <a:rPr lang="fi-FI" sz="1600" dirty="0" smtClean="0">
                <a:cs typeface="Arial" charset="0"/>
              </a:rPr>
              <a:t>lopussa,</a:t>
            </a:r>
          </a:p>
          <a:p>
            <a:pPr lvl="1"/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 joten rästien syntyminen pitäisi katkaista alkuunsa</a:t>
            </a:r>
            <a:endParaRPr lang="fi-FI" sz="1600" dirty="0" smtClean="0">
              <a:cs typeface="Arial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seuraavan vuoden opintotuki riippuu ensimmäisestä </a:t>
            </a:r>
            <a:r>
              <a:rPr lang="fi-FI" sz="1600" dirty="0" smtClean="0">
                <a:cs typeface="Arial" charset="0"/>
              </a:rPr>
              <a:t>vuodesta</a:t>
            </a:r>
            <a:endParaRPr lang="fi-FI" sz="1600" dirty="0" smtClean="0">
              <a:cs typeface="Arial" charset="0"/>
            </a:endParaRPr>
          </a:p>
          <a:p>
            <a:pPr lvl="1" eaLnBrk="0" hangingPunct="0"/>
            <a:endParaRPr lang="fi-FI" sz="1600" dirty="0" smtClean="0">
              <a:cs typeface="Arial" charset="0"/>
            </a:endParaRPr>
          </a:p>
          <a:p>
            <a:pPr eaLnBrk="0" hangingPunct="0"/>
            <a:r>
              <a:rPr lang="fi-FI" sz="1600" dirty="0" smtClean="0">
                <a:cs typeface="Arial" charset="0"/>
              </a:rPr>
              <a:t>Mutta miksei tuutorointia läpi opiskeluajan?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jatko-opiskelijoillakin on omaopettaja: tohtori, dosentti, tai professori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tyypillisissä ”hyvissä yliopistoissa” jokaisella tuoreella</a:t>
            </a:r>
          </a:p>
          <a:p>
            <a:pPr lvl="1" eaLnBrk="0" hangingPunct="0"/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 post-doc:illa on tuutori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miksei perusopiskelijalla kuuluisi omaopettaja? Eikö hän</a:t>
            </a:r>
          </a:p>
          <a:p>
            <a:pPr lvl="1" eaLnBrk="0" hangingPunct="0"/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 ole eniten tuutoroinnin tarpeessa?</a:t>
            </a:r>
          </a:p>
          <a:p>
            <a:pPr lvl="1" eaLnBrk="0" hangingPunct="0"/>
            <a:endParaRPr lang="fi-FI" sz="1600" dirty="0" smtClean="0">
              <a:cs typeface="Arial" charset="0"/>
            </a:endParaRPr>
          </a:p>
          <a:p>
            <a:pPr>
              <a:buFontTx/>
              <a:buNone/>
            </a:pPr>
            <a:r>
              <a:rPr lang="fi-FI" sz="1600" dirty="0" smtClean="0">
                <a:cs typeface="Arial" charset="0"/>
              </a:rPr>
              <a:t>HavaintoTTK:sta: </a:t>
            </a:r>
          </a:p>
          <a:p>
            <a:pPr>
              <a:buFontTx/>
              <a:buNone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     ~10% valmistuneista on kerännyt ensimmäisen opintovuoden</a:t>
            </a:r>
          </a:p>
          <a:p>
            <a:pPr>
              <a:buFontTx/>
              <a:buNone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     aikana alle 40 op; mediaanivalmistuja puolestaan n. 46 op</a:t>
            </a:r>
          </a:p>
          <a:p>
            <a:pPr>
              <a:buFontTx/>
              <a:buNone/>
            </a:pPr>
            <a:r>
              <a:rPr lang="fi-FI" sz="1600" dirty="0" smtClean="0">
                <a:cs typeface="Arial" charset="0"/>
              </a:rPr>
              <a:t> </a:t>
            </a:r>
            <a:r>
              <a:rPr lang="fi-FI" sz="1600" dirty="0" smtClean="0">
                <a:cs typeface="Arial" charset="0"/>
              </a:rPr>
              <a:t>     = pienikin parannus pudottaa keskeyttämisriskiä </a:t>
            </a:r>
            <a:r>
              <a:rPr lang="fi-FI" sz="1600" dirty="0" smtClean="0">
                <a:cs typeface="Arial" charset="0"/>
              </a:rPr>
              <a:t>merkittävästi</a:t>
            </a:r>
            <a:endParaRPr lang="fi-FI" sz="1600" dirty="0" smtClean="0">
              <a:cs typeface="Arial" charset="0"/>
            </a:endParaRPr>
          </a:p>
          <a:p>
            <a:pPr lvl="1"/>
            <a:endParaRPr lang="fi-FI" sz="1600" dirty="0" smtClean="0">
              <a:cs typeface="Arial" charset="0"/>
            </a:endParaRPr>
          </a:p>
          <a:p>
            <a:pPr>
              <a:buFontTx/>
              <a:buNone/>
            </a:pPr>
            <a:endParaRPr lang="fi-FI" sz="1600" dirty="0">
              <a:cs typeface="Arial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183726"/>
            <a:ext cx="2016223" cy="267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 smtClean="0"/>
              <a:t>Oulun </a:t>
            </a:r>
            <a:r>
              <a:rPr lang="fi-FI" sz="2400" dirty="0" smtClean="0"/>
              <a:t>yliopisto:1 </a:t>
            </a:r>
            <a:r>
              <a:rPr lang="fi-FI" sz="2400" dirty="0" smtClean="0"/>
              <a:t>vsk:n opintopistekertymiä </a:t>
            </a:r>
            <a:endParaRPr lang="fi-FI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67544" y="1268760"/>
          <a:ext cx="3156879" cy="1620246"/>
        </p:xfrm>
        <a:graphic>
          <a:graphicData uri="http://schemas.openxmlformats.org/drawingml/2006/table">
            <a:tbl>
              <a:tblPr/>
              <a:tblGrid>
                <a:gridCol w="1052293"/>
                <a:gridCol w="1052293"/>
                <a:gridCol w="1052293"/>
              </a:tblGrid>
              <a:tr h="270041">
                <a:tc>
                  <a:txBody>
                    <a:bodyPr/>
                    <a:lstStyle/>
                    <a:p>
                      <a:pPr algn="ctr" fontAlgn="b"/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AO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35.27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38.78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KO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45.38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46.71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STO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40.12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41.27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PYO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44.32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46.96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TUTA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63.78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63.05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11960" y="1268760"/>
          <a:ext cx="3156879" cy="540082"/>
        </p:xfrm>
        <a:graphic>
          <a:graphicData uri="http://schemas.openxmlformats.org/drawingml/2006/table">
            <a:tbl>
              <a:tblPr/>
              <a:tblGrid>
                <a:gridCol w="1052293"/>
                <a:gridCol w="1052293"/>
                <a:gridCol w="1052293"/>
              </a:tblGrid>
              <a:tr h="270041">
                <a:tc>
                  <a:txBody>
                    <a:bodyPr/>
                    <a:lstStyle/>
                    <a:p>
                      <a:pPr algn="ctr" fontAlgn="b"/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TaTK/omat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58,60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60,92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11960" y="2852936"/>
          <a:ext cx="3156879" cy="1890287"/>
        </p:xfrm>
        <a:graphic>
          <a:graphicData uri="http://schemas.openxmlformats.org/drawingml/2006/table">
            <a:tbl>
              <a:tblPr/>
              <a:tblGrid>
                <a:gridCol w="1052293"/>
                <a:gridCol w="1052293"/>
                <a:gridCol w="1052293"/>
              </a:tblGrid>
              <a:tr h="270041">
                <a:tc>
                  <a:txBody>
                    <a:bodyPr/>
                    <a:lstStyle/>
                    <a:p>
                      <a:pPr algn="ctr" fontAlgn="b"/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EKL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44.42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35.45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HL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47.60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54.13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SPRKL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51.93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52.16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GIellegas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51.00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46.70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SILO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49,63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51,15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TAIDA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50,93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53,00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211960" y="1916832"/>
          <a:ext cx="3156879" cy="810123"/>
        </p:xfrm>
        <a:graphic>
          <a:graphicData uri="http://schemas.openxmlformats.org/drawingml/2006/table">
            <a:tbl>
              <a:tblPr/>
              <a:tblGrid>
                <a:gridCol w="1052293"/>
                <a:gridCol w="1052293"/>
                <a:gridCol w="1052293"/>
              </a:tblGrid>
              <a:tr h="270041">
                <a:tc>
                  <a:txBody>
                    <a:bodyPr/>
                    <a:lstStyle/>
                    <a:p>
                      <a:pPr algn="ctr" fontAlgn="b"/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KASOPE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55,95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54,61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KOKY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57,00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53,38</a:t>
                      </a:r>
                      <a:endParaRPr lang="fi-FI" sz="1600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67544" y="2996952"/>
          <a:ext cx="3156879" cy="2430369"/>
        </p:xfrm>
        <a:graphic>
          <a:graphicData uri="http://schemas.openxmlformats.org/drawingml/2006/table">
            <a:tbl>
              <a:tblPr/>
              <a:tblGrid>
                <a:gridCol w="1052293"/>
                <a:gridCol w="1052293"/>
                <a:gridCol w="1052293"/>
              </a:tblGrid>
              <a:tr h="270041">
                <a:tc>
                  <a:txBody>
                    <a:bodyPr/>
                    <a:lstStyle/>
                    <a:p>
                      <a:pPr algn="l" fontAlgn="b"/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BIOL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53,63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43,77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BIOK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47,81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52,17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FYSIK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35,18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GEO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44,41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37,58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40,34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39,58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57,87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58,53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44,35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44,91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33,96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31,90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211960" y="4941168"/>
          <a:ext cx="3228317" cy="810123"/>
        </p:xfrm>
        <a:graphic>
          <a:graphicData uri="http://schemas.openxmlformats.org/drawingml/2006/table">
            <a:tbl>
              <a:tblPr/>
              <a:tblGrid>
                <a:gridCol w="1123731"/>
                <a:gridCol w="1052293"/>
                <a:gridCol w="1052293"/>
              </a:tblGrid>
              <a:tr h="270041">
                <a:tc>
                  <a:txBody>
                    <a:bodyPr/>
                    <a:lstStyle/>
                    <a:p>
                      <a:pPr algn="ctr" fontAlgn="b"/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2006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2007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LTK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>
                          <a:latin typeface="+mn-lt"/>
                        </a:rPr>
                        <a:t>54,10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smtClean="0">
                          <a:latin typeface="+mn-lt"/>
                        </a:rPr>
                        <a:t>55,82</a:t>
                      </a:r>
                      <a:endParaRPr lang="fi-FI" sz="16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41"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HAM</a:t>
                      </a:r>
                      <a:endParaRPr lang="fi-FI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>
                          <a:latin typeface="+mn-lt"/>
                        </a:rPr>
                        <a:t>45,57</a:t>
                      </a:r>
                      <a:endParaRPr lang="fi-FI" sz="1600" dirty="0"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>
                          <a:latin typeface="+mn-lt"/>
                        </a:rPr>
                        <a:t>54,68</a:t>
                      </a:r>
                      <a:endParaRPr lang="fi-FI" sz="1600" dirty="0"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5877272"/>
            <a:ext cx="83896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 smtClean="0"/>
              <a:t>V</a:t>
            </a:r>
            <a:r>
              <a:rPr lang="fi-FI" sz="1600" dirty="0" smtClean="0"/>
              <a:t>almistuneiden ensimmäisen vuoden </a:t>
            </a:r>
            <a:r>
              <a:rPr lang="fi-FI" sz="1600" dirty="0" smtClean="0"/>
              <a:t>op-kertymän </a:t>
            </a:r>
            <a:r>
              <a:rPr lang="fi-FI" sz="1600" dirty="0" smtClean="0"/>
              <a:t>keskiarvo </a:t>
            </a:r>
            <a:r>
              <a:rPr lang="fi-FI" sz="1600" dirty="0" smtClean="0"/>
              <a:t>n. 50 op ja mediaani n. 45 </a:t>
            </a:r>
            <a:r>
              <a:rPr lang="fi-FI" sz="1600" dirty="0" smtClean="0"/>
              <a:t>op</a:t>
            </a:r>
          </a:p>
          <a:p>
            <a:endParaRPr lang="fi-FI" sz="1600" dirty="0" smtClean="0"/>
          </a:p>
          <a:p>
            <a:r>
              <a:rPr lang="fi-FI" sz="1600" dirty="0" smtClean="0"/>
              <a:t>K</a:t>
            </a:r>
            <a:r>
              <a:rPr lang="fi-FI" sz="1600" dirty="0" smtClean="0"/>
              <a:t>eskiarvot laskettu sekä syys- että kevätlukukaudella vähintään 1 op keränneistä</a:t>
            </a:r>
            <a:endParaRPr lang="fi-FI" sz="16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fi-FI" sz="2400" dirty="0" smtClean="0"/>
              <a:t>Maisterintutkinnon suorittaneiden osuus poistumasta % (1)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51720" y="1268760"/>
          <a:ext cx="5357850" cy="5294233"/>
        </p:xfrm>
        <a:graphic>
          <a:graphicData uri="http://schemas.openxmlformats.org/drawingml/2006/table">
            <a:tbl>
              <a:tblPr/>
              <a:tblGrid>
                <a:gridCol w="3214710"/>
                <a:gridCol w="750098"/>
                <a:gridCol w="678662"/>
                <a:gridCol w="714380"/>
              </a:tblGrid>
              <a:tr h="112068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Tutk.suor. poistumasta %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Laitos/osasto/koulutusala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2009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2008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2007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Humanistinen tiedekunta 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51,6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64,6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57,0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Giellagas instituutti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0,0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50,0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16,7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Humanistinen tiedekunta yhteensä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50,9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64,3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56,2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Oulun opettajankoulutusyksikkö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54,3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78,6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80,2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Kajaanin opettajankoulutusyksikkö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66,7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78,6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85,3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Kasvatustieteiden tiedekunta yhteensä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59,6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78,6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82,0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Lääketiede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96,5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92,7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89,8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22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Hammaslääketiede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81,4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70,4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77,3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Terveystieteet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66,0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85,5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76,8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Lääketieteellinen tiedekunta yhteensä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86,0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85,0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83,7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Maantieteen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57,1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81,4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58,6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Biokemian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55,9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50,0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65,7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Kemian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21,3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39,6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18,6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Tietojenkäsittelytieteiden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13,7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57,6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29,7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Biologian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61,7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82,1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67,4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Fysikaalisten tieteiden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25,6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38,4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19,8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8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Geotieteiden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42,9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72,5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52,0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686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Matemaattisten tieteiden laitos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28,7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39,5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43,9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Luonnontieteellinen tiedekunta yhteensä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29,7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54,2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36,2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143000"/>
          </a:xfrm>
        </p:spPr>
        <p:txBody>
          <a:bodyPr/>
          <a:lstStyle/>
          <a:p>
            <a:r>
              <a:rPr lang="fi-FI" sz="2400" dirty="0" smtClean="0"/>
              <a:t>Maisterintutkinnon suorittaneiden osuus poistumasta % (2)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14500" y="1643063"/>
          <a:ext cx="5000661" cy="2886211"/>
        </p:xfrm>
        <a:graphic>
          <a:graphicData uri="http://schemas.openxmlformats.org/drawingml/2006/table">
            <a:tbl>
              <a:tblPr/>
              <a:tblGrid>
                <a:gridCol w="2643207"/>
                <a:gridCol w="714380"/>
                <a:gridCol w="714380"/>
                <a:gridCol w="928694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Tutk.suor. poistumasta %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Laitos/osasto/koulutusala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2009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2008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2007</a:t>
                      </a:r>
                    </a:p>
                  </a:txBody>
                  <a:tcPr marL="3878" marR="3878" marT="387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Arkkitehtuurin osasto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Konetekniikan osasto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Prosessitekniikan osasto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Sähkötekniikan osasto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51,0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48,2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>
                          <a:latin typeface="Arial"/>
                        </a:rPr>
                        <a:t>Tuotantotalous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>
                          <a:latin typeface="Arial"/>
                        </a:rPr>
                        <a:t>89,3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84,4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Teknillinen tiedekunta yhteensä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Taloustieteiden tiedekunta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latin typeface="Arial"/>
                        </a:rPr>
                        <a:t>Yliopisto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59,4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71,3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400" b="0" i="0" u="none" strike="noStrike" dirty="0">
                          <a:latin typeface="Arial"/>
                        </a:rPr>
                        <a:t>63,8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87624" y="4869160"/>
            <a:ext cx="621676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”</a:t>
            </a:r>
            <a:r>
              <a:rPr lang="fi-FI" sz="1600" dirty="0" smtClean="0"/>
              <a:t>Tutkinto suoritettu poistuessa” = opiskelijalla on kirjoilta</a:t>
            </a:r>
          </a:p>
          <a:p>
            <a:r>
              <a:rPr lang="fi-FI" sz="1600" dirty="0" smtClean="0"/>
              <a:t> </a:t>
            </a:r>
            <a:r>
              <a:rPr lang="fi-FI" sz="1600" dirty="0" smtClean="0"/>
              <a:t> poistuessaan on ollut nimissään jokin maisterintutkinto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</a:t>
            </a:r>
            <a:r>
              <a:rPr lang="fi-FI" sz="1600" dirty="0" smtClean="0"/>
              <a:t>tutkinnottapoistujat on menetetty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</a:t>
            </a:r>
            <a:r>
              <a:rPr lang="fi-FI" sz="1600" dirty="0" smtClean="0"/>
              <a:t>tyypillisen tutkinnottapoistujan opintopistesaldo on &lt;60 op ja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</a:t>
            </a:r>
            <a:r>
              <a:rPr lang="fi-FI" sz="1600" dirty="0" smtClean="0"/>
              <a:t>opinnot ovat käynnistyneet hitaasti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32240" y="4293096"/>
            <a:ext cx="2234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 smtClean="0"/>
              <a:t>10 vuoden keskiarvo 62%</a:t>
            </a:r>
            <a:endParaRPr lang="fi-FI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 smtClean="0"/>
              <a:t>Miten maailmalla?</a:t>
            </a:r>
            <a:endParaRPr lang="fi-FI" sz="2400" dirty="0"/>
          </a:p>
        </p:txBody>
      </p:sp>
      <p:sp>
        <p:nvSpPr>
          <p:cNvPr id="3" name="Rectangle 2"/>
          <p:cNvSpPr/>
          <p:nvPr/>
        </p:nvSpPr>
        <p:spPr>
          <a:xfrm>
            <a:off x="1187624" y="1412776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dirty="0" smtClean="0"/>
              <a:t>Vertailukohtia USA:sta (freshman retention &amp; six year graduation rates)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Princeton University:  	98%  &amp; 96%  (rank 1)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Syracuse University:  	92%  &amp; 82%  (rank 50)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UC San Diego:  	85%  &amp; 75%  (rank 107)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”fourth tier universities”	75%  &amp; 50%  (ranks 196-258)</a:t>
            </a:r>
          </a:p>
          <a:p>
            <a:r>
              <a:rPr lang="fi-FI" sz="1600" dirty="0" smtClean="0"/>
              <a:t> 	(lähde US News &amp; World Report: Americas’s Best Colleges  2008)</a:t>
            </a:r>
          </a:p>
          <a:p>
            <a:pPr lvl="1">
              <a:buFont typeface="Arial" pitchFamily="34" charset="0"/>
              <a:buChar char="•"/>
            </a:pPr>
            <a:endParaRPr lang="fi-FI" sz="1600" dirty="0" smtClean="0"/>
          </a:p>
          <a:p>
            <a:r>
              <a:rPr lang="fi-FI" sz="1600" dirty="0" smtClean="0"/>
              <a:t>Kroatiassa ja Etelä-Afrikan tasavallassa tutkintosaannot n. 50%</a:t>
            </a:r>
          </a:p>
          <a:p>
            <a:endParaRPr lang="fi-FI" sz="1600" dirty="0" smtClean="0"/>
          </a:p>
          <a:p>
            <a:r>
              <a:rPr lang="fi-FI" sz="1600" dirty="0" smtClean="0"/>
              <a:t>Espanjassa tekniikan opinnot keskeyttää liki 90% aloittaneista </a:t>
            </a:r>
          </a:p>
          <a:p>
            <a:r>
              <a:rPr lang="fi-FI" sz="1600" dirty="0" smtClean="0"/>
              <a:t>	(lähde El Mundo, 1.12.2005</a:t>
            </a:r>
            <a:r>
              <a:rPr lang="fi-FI" sz="1600" dirty="0" smtClean="0"/>
              <a:t>)</a:t>
            </a:r>
          </a:p>
          <a:p>
            <a:endParaRPr lang="fi-FI" sz="1600" dirty="0" smtClean="0"/>
          </a:p>
        </p:txBody>
      </p:sp>
      <p:pic>
        <p:nvPicPr>
          <p:cNvPr id="4" name="Picture 7" descr="swissRoll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40204"/>
              </a:clrFrom>
              <a:clrTo>
                <a:srgbClr val="04020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4221088"/>
            <a:ext cx="7046640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fi-FI" sz="2400" dirty="0" smtClean="0"/>
              <a:t>Selityksiä hyvälle läpäisylle</a:t>
            </a:r>
            <a:endParaRPr lang="fi-FI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908720"/>
            <a:ext cx="792961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1600" dirty="0" smtClean="0"/>
          </a:p>
          <a:p>
            <a:pPr marL="342900" indent="-342900">
              <a:buAutoNum type="arabicPeriod"/>
            </a:pPr>
            <a:r>
              <a:rPr lang="fi-FI" sz="1600" dirty="0" smtClean="0"/>
              <a:t>Yliopiston </a:t>
            </a:r>
            <a:r>
              <a:rPr lang="fi-FI" sz="1600" dirty="0" smtClean="0"/>
              <a:t>selektiivisyys (tyypillinen väite Oulussakin)</a:t>
            </a:r>
            <a:endParaRPr lang="fi-FI" sz="16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	Princeton: n. 10% hakijoista valitaan; 96% valmistuu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  </a:t>
            </a:r>
            <a:r>
              <a:rPr lang="fi-FI" sz="1600" dirty="0" smtClean="0"/>
              <a:t>Oulun </a:t>
            </a:r>
            <a:r>
              <a:rPr lang="fi-FI" sz="1600" dirty="0" smtClean="0"/>
              <a:t>yliopisto:  n. 25% hakijoista valitaan; 60% </a:t>
            </a:r>
            <a:r>
              <a:rPr lang="fi-FI" sz="1600" dirty="0" smtClean="0"/>
              <a:t>valmistuu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  UC San Diego: n. 40% hakijoista valitaan; 75% </a:t>
            </a:r>
            <a:r>
              <a:rPr lang="fi-FI" sz="1600" dirty="0" smtClean="0"/>
              <a:t>valmistuu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  Syracuse </a:t>
            </a:r>
            <a:r>
              <a:rPr lang="fi-FI" sz="1600" dirty="0" smtClean="0"/>
              <a:t>University: n. 50% valitaan; 82% </a:t>
            </a:r>
            <a:r>
              <a:rPr lang="fi-FI" sz="1600" dirty="0" smtClean="0"/>
              <a:t>valmistuu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 </a:t>
            </a:r>
            <a:r>
              <a:rPr lang="fi-FI" sz="1600" dirty="0" smtClean="0"/>
              <a:t> ”Fourth tier (USA)”: n. 85% hakijoista valitaan; 50% valmistuu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fi-FI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fi-FI" sz="1600" dirty="0" smtClean="0"/>
              <a:t>Opiskelumaksut (tyypillinen väite poliitikoilta)</a:t>
            </a:r>
          </a:p>
          <a:p>
            <a:pPr marL="342900" indent="-342900">
              <a:buFont typeface="+mj-lt"/>
              <a:buAutoNum type="arabicPeriod"/>
            </a:pPr>
            <a:endParaRPr lang="fi-FI" sz="1600" dirty="0" smtClean="0"/>
          </a:p>
          <a:p>
            <a:pPr marL="342900" indent="-342900">
              <a:buAutoNum type="arabicPeriod"/>
            </a:pPr>
            <a:r>
              <a:rPr lang="fi-FI" sz="1600" dirty="0" smtClean="0"/>
              <a:t>Opettajat</a:t>
            </a:r>
            <a:r>
              <a:rPr lang="fi-FI" sz="1600" dirty="0" smtClean="0"/>
              <a:t>uutoroinnin intensiivisyys?</a:t>
            </a:r>
            <a:endParaRPr lang="fi-FI" sz="16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 ”hyvien yliopistojen” varsinainen tavaramerkki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 tasapainottaa kovan vaatimustason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fi-FI" sz="1600" dirty="0" smtClean="0"/>
          </a:p>
          <a:p>
            <a:pPr marL="342900" indent="-342900"/>
            <a:r>
              <a:rPr lang="fi-FI" sz="1600" dirty="0" smtClean="0"/>
              <a:t>	</a:t>
            </a:r>
            <a:r>
              <a:rPr lang="fi-FI" sz="1600" dirty="0" smtClean="0"/>
              <a:t>Cambridge </a:t>
            </a:r>
            <a:r>
              <a:rPr lang="fi-FI" sz="1600" dirty="0" smtClean="0"/>
              <a:t>&amp; </a:t>
            </a:r>
            <a:r>
              <a:rPr lang="fi-FI" sz="1600" dirty="0" smtClean="0"/>
              <a:t>Oxford?</a:t>
            </a:r>
            <a:endParaRPr lang="fi-FI" sz="16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opetus College:issa tuutoreiden avulla = selkeä henkilökontakti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yliopisto järjestää vain kuulustelut</a:t>
            </a:r>
          </a:p>
          <a:p>
            <a:pPr marL="1257300" lvl="2" indent="-342900">
              <a:buFont typeface="Wingdings"/>
              <a:buChar char="à"/>
            </a:pPr>
            <a:r>
              <a:rPr lang="fi-FI" sz="1600" dirty="0" smtClean="0">
                <a:sym typeface="Wingdings" pitchFamily="2" charset="2"/>
              </a:rPr>
              <a:t>fokus on selvästi osaamisessa, tuutorit </a:t>
            </a:r>
            <a:r>
              <a:rPr lang="fi-FI" sz="1600" dirty="0" smtClean="0">
                <a:sym typeface="Wingdings" pitchFamily="2" charset="2"/>
              </a:rPr>
              <a:t>vastuutettu</a:t>
            </a:r>
          </a:p>
          <a:p>
            <a:pPr marL="1257300" lvl="2" indent="-342900"/>
            <a:endParaRPr lang="fi-FI" sz="1600" dirty="0" smtClean="0"/>
          </a:p>
          <a:p>
            <a:pPr marL="800100" lvl="1" indent="-342900"/>
            <a:r>
              <a:rPr lang="fi-FI" sz="1600" dirty="0" smtClean="0"/>
              <a:t>Muut ns. hyvät yliopistot: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opiskelijoiden toiminta liki päivittäisessä valvonnassa  ja/tai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i-FI" sz="1600" dirty="0" smtClean="0"/>
              <a:t>käytössä </a:t>
            </a:r>
            <a:r>
              <a:rPr lang="fi-FI" sz="1600" dirty="0" smtClean="0"/>
              <a:t>ns. ”vahvat” opetusmenetelmät</a:t>
            </a:r>
            <a:endParaRPr lang="fi-FI" sz="1600" dirty="0" smtClean="0"/>
          </a:p>
          <a:p>
            <a:pPr marL="342900" indent="-342900"/>
            <a:endParaRPr lang="fi-FI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1052736"/>
            <a:ext cx="763284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i-FI" dirty="0" smtClean="0"/>
          </a:p>
          <a:p>
            <a:r>
              <a:rPr lang="fi-FI" sz="1600" dirty="0" smtClean="0"/>
              <a:t>Opintomenestyksen ratkaisee varsinaisesti motivaatio ja sitkeys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lahjakkuus on ylimainostettua, joskin silläkin on </a:t>
            </a:r>
            <a:r>
              <a:rPr lang="fi-FI" sz="1600" dirty="0" smtClean="0"/>
              <a:t>roolinsa</a:t>
            </a:r>
          </a:p>
          <a:p>
            <a:endParaRPr lang="fi-FI" sz="1600" dirty="0" smtClean="0"/>
          </a:p>
          <a:p>
            <a:r>
              <a:rPr lang="fi-FI" sz="1600" dirty="0" smtClean="0"/>
              <a:t>Opettajan </a:t>
            </a:r>
            <a:r>
              <a:rPr lang="fi-FI" sz="1600" dirty="0" smtClean="0"/>
              <a:t>kiinnostusta ja </a:t>
            </a:r>
            <a:r>
              <a:rPr lang="fi-FI" sz="1600" dirty="0" smtClean="0"/>
              <a:t>tukea motivaattorina äärimmäisen vaikea korvata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mutta</a:t>
            </a:r>
            <a:r>
              <a:rPr lang="fi-FI" sz="1600" dirty="0" smtClean="0">
                <a:cs typeface="Arial" charset="0"/>
              </a:rPr>
              <a:t> miten luoda </a:t>
            </a:r>
            <a:r>
              <a:rPr lang="fi-FI" sz="1600" dirty="0" smtClean="0">
                <a:cs typeface="Arial" charset="0"/>
              </a:rPr>
              <a:t>kestävä </a:t>
            </a:r>
            <a:r>
              <a:rPr lang="fi-FI" sz="1600" dirty="0" smtClean="0">
                <a:cs typeface="Arial" charset="0"/>
              </a:rPr>
              <a:t>opettajatuutoroinnin </a:t>
            </a:r>
            <a:r>
              <a:rPr lang="fi-FI" sz="1600" dirty="0" smtClean="0">
                <a:cs typeface="Arial" charset="0"/>
              </a:rPr>
              <a:t>kulttuuri?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fi-FI" sz="1600" dirty="0" smtClean="0"/>
              <a:t> yksittäisten henkilöiden persoonaan ja uhrautuvuuteen </a:t>
            </a:r>
          </a:p>
          <a:p>
            <a:pPr lvl="1" eaLnBrk="0" hangingPunct="0"/>
            <a:r>
              <a:rPr lang="fi-FI" sz="1600" dirty="0" smtClean="0"/>
              <a:t>   luottaminen ei liene kestävä menettely</a:t>
            </a:r>
            <a:r>
              <a:rPr lang="fi-FI" sz="1600" dirty="0" smtClean="0"/>
              <a:t>?</a:t>
            </a:r>
            <a:endParaRPr lang="fi-FI" sz="16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195736" y="620688"/>
            <a:ext cx="40382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2400" dirty="0" smtClean="0"/>
              <a:t>Opiskelumotivaation lähteitä</a:t>
            </a:r>
            <a:endParaRPr lang="fi-FI" sz="24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1115616" y="3212975"/>
            <a:ext cx="7819471" cy="3511845"/>
            <a:chOff x="-1309729" y="784782"/>
            <a:chExt cx="10231004" cy="4267400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309729" y="784782"/>
              <a:ext cx="7254581" cy="426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 bwMode="auto">
            <a:xfrm>
              <a:off x="574578" y="959784"/>
              <a:ext cx="847938" cy="2625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31" tIns="45716" rIns="91431" bIns="45716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>
                  <a:tab pos="1790700" algn="r"/>
                  <a:tab pos="1885950" algn="r"/>
                  <a:tab pos="2867025" algn="r"/>
                  <a:tab pos="3409950" algn="r"/>
                  <a:tab pos="4486275" algn="r"/>
                </a:tabLst>
              </a:pPr>
              <a:endParaRPr kumimoji="0" lang="fi-FI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39068" y="1397284"/>
              <a:ext cx="2882207" cy="2505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fi-FI" sz="1600" dirty="0" smtClean="0"/>
                <a:t>Parannukset on aina </a:t>
              </a:r>
              <a:endParaRPr lang="fi-FI" sz="1600" dirty="0" smtClean="0"/>
            </a:p>
            <a:p>
              <a:pPr>
                <a:buNone/>
              </a:pPr>
              <a:r>
                <a:rPr lang="fi-FI" sz="1600" dirty="0" smtClean="0"/>
                <a:t>saavutettu </a:t>
              </a:r>
              <a:r>
                <a:rPr lang="fi-FI" sz="1600" dirty="0" smtClean="0"/>
                <a:t>tuskallisen </a:t>
              </a:r>
              <a:endParaRPr lang="fi-FI" sz="1600" dirty="0" smtClean="0"/>
            </a:p>
            <a:p>
              <a:pPr>
                <a:buNone/>
              </a:pPr>
              <a:r>
                <a:rPr lang="fi-FI" sz="1600" dirty="0" smtClean="0"/>
                <a:t>hitaasti oppimalla</a:t>
              </a:r>
            </a:p>
            <a:p>
              <a:pPr>
                <a:buNone/>
              </a:pPr>
              <a:endParaRPr lang="fi-FI" sz="1600" dirty="0" smtClean="0"/>
            </a:p>
            <a:p>
              <a:pPr>
                <a:buNone/>
              </a:pPr>
              <a:r>
                <a:rPr lang="fi-FI" sz="1600" dirty="0" smtClean="0"/>
                <a:t>Alas </a:t>
              </a:r>
              <a:r>
                <a:rPr lang="fi-FI" sz="1600" dirty="0" smtClean="0"/>
                <a:t>päästään </a:t>
              </a:r>
            </a:p>
            <a:p>
              <a:pPr>
                <a:buNone/>
              </a:pPr>
              <a:r>
                <a:rPr lang="fi-FI" sz="1600" dirty="0" smtClean="0"/>
                <a:t>viivyttelemättä </a:t>
              </a:r>
            </a:p>
            <a:p>
              <a:pPr>
                <a:buNone/>
              </a:pPr>
              <a:r>
                <a:rPr lang="fi-FI" sz="1600" dirty="0" smtClean="0"/>
                <a:t>unohtamalla </a:t>
              </a:r>
            </a:p>
            <a:p>
              <a:pPr>
                <a:buNone/>
              </a:pPr>
              <a:r>
                <a:rPr lang="fi-FI" sz="1600" dirty="0" smtClean="0"/>
                <a:t>hyvät käytänteet</a:t>
              </a:r>
              <a:endParaRPr lang="fi-FI" sz="16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sirontakuvio%20ovk_opaika%2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6627810" cy="564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6804248" y="1916832"/>
            <a:ext cx="864399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i-FI" sz="1600" dirty="0" smtClean="0"/>
              <a:t>Viikoittaisen </a:t>
            </a:r>
            <a:r>
              <a:rPr lang="fi-FI" sz="1600" dirty="0"/>
              <a:t>ajankäytön </a:t>
            </a:r>
            <a:endParaRPr lang="fi-FI" sz="1600" dirty="0" smtClean="0"/>
          </a:p>
          <a:p>
            <a:r>
              <a:rPr lang="fi-FI" sz="1600" dirty="0" smtClean="0"/>
              <a:t>ja lukukauden opintoviik-</a:t>
            </a:r>
          </a:p>
          <a:p>
            <a:r>
              <a:rPr lang="fi-FI" sz="1600" dirty="0" smtClean="0"/>
              <a:t>kokertymän yhteys: </a:t>
            </a:r>
          </a:p>
          <a:p>
            <a:r>
              <a:rPr lang="fi-FI" sz="1600" dirty="0" smtClean="0"/>
              <a:t>1vsk </a:t>
            </a:r>
            <a:r>
              <a:rPr lang="fi-FI" sz="1600" dirty="0"/>
              <a:t>kevät </a:t>
            </a:r>
            <a:r>
              <a:rPr lang="fi-FI" sz="1600" dirty="0" smtClean="0"/>
              <a:t>2004, </a:t>
            </a:r>
          </a:p>
          <a:p>
            <a:r>
              <a:rPr lang="fi-FI" sz="1600" dirty="0" smtClean="0"/>
              <a:t>OY/TTK/STO </a:t>
            </a:r>
          </a:p>
          <a:p>
            <a:endParaRPr lang="fi-FI" sz="1600" dirty="0"/>
          </a:p>
          <a:p>
            <a:r>
              <a:rPr lang="fi-FI" sz="1600" dirty="0" smtClean="0"/>
              <a:t>     (r</a:t>
            </a:r>
            <a:r>
              <a:rPr lang="fi-FI" sz="1600" baseline="30000" dirty="0" smtClean="0"/>
              <a:t>2</a:t>
            </a:r>
            <a:r>
              <a:rPr lang="fi-FI" sz="1600" dirty="0" smtClean="0"/>
              <a:t>~0.71)</a:t>
            </a:r>
          </a:p>
          <a:p>
            <a:endParaRPr lang="fi-FI" sz="1600" dirty="0"/>
          </a:p>
          <a:p>
            <a:endParaRPr lang="fi-FI" sz="1600" dirty="0">
              <a:solidFill>
                <a:srgbClr val="68686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476672"/>
            <a:ext cx="7205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 smtClean="0">
                <a:latin typeface="+mj-lt"/>
              </a:rPr>
              <a:t>Opiskelijoiden </a:t>
            </a:r>
            <a:r>
              <a:rPr lang="fi-FI" sz="2400" dirty="0" smtClean="0">
                <a:latin typeface="+mj-lt"/>
              </a:rPr>
              <a:t>ajankäyttö ei ole merkityksetön tekijä</a:t>
            </a:r>
            <a:endParaRPr lang="fi-FI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248400" cy="1066800"/>
          </a:xfrm>
        </p:spPr>
        <p:txBody>
          <a:bodyPr/>
          <a:lstStyle/>
          <a:p>
            <a:r>
              <a:rPr lang="fi-FI" sz="2400" dirty="0" smtClean="0"/>
              <a:t>Lopuksi</a:t>
            </a:r>
            <a:endParaRPr lang="fi-FI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259632" y="1484784"/>
            <a:ext cx="77048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dirty="0" smtClean="0"/>
              <a:t>Yliopiston opiskelu- ja opetuskulttuuri ratkaisee paljon ja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</a:t>
            </a:r>
            <a:r>
              <a:rPr lang="fi-FI" sz="1600" dirty="0" smtClean="0"/>
              <a:t>niistä syntyy myös yliopiston henki ja jopa brändi</a:t>
            </a:r>
          </a:p>
          <a:p>
            <a:endParaRPr lang="fi-FI" sz="1600" dirty="0" smtClean="0"/>
          </a:p>
          <a:p>
            <a:r>
              <a:rPr lang="fi-FI" sz="1600" dirty="0" smtClean="0"/>
              <a:t>Uuden kulttuurin luonti on hidasta ja kivuliasta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nyt tehtävän työn tulokset näkyvät valmistumislukuina aikaisintaan </a:t>
            </a:r>
          </a:p>
          <a:p>
            <a:pPr lvl="1"/>
            <a:r>
              <a:rPr lang="fi-FI" sz="1600" dirty="0" smtClean="0"/>
              <a:t> </a:t>
            </a:r>
            <a:r>
              <a:rPr lang="fi-FI" sz="1600" dirty="0" smtClean="0"/>
              <a:t> 3-4 vuoden kuluttua</a:t>
            </a:r>
            <a:endParaRPr lang="fi-FI" sz="1600" dirty="0" smtClean="0"/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alkuvaiheen opintopistekertymät paranevat kuitenkin nopeasti ja</a:t>
            </a:r>
          </a:p>
          <a:p>
            <a:pPr lvl="1"/>
            <a:r>
              <a:rPr lang="fi-FI" sz="1600" dirty="0" smtClean="0"/>
              <a:t> </a:t>
            </a:r>
            <a:r>
              <a:rPr lang="fi-FI" sz="1600" dirty="0" smtClean="0"/>
              <a:t>  motivoivat omaopettajiakin</a:t>
            </a:r>
          </a:p>
          <a:p>
            <a:pPr lvl="1"/>
            <a:endParaRPr lang="fi-FI" sz="1600" dirty="0" smtClean="0"/>
          </a:p>
          <a:p>
            <a:r>
              <a:rPr lang="fi-FI" sz="1600" dirty="0" smtClean="0"/>
              <a:t>On tyypillistä väittää kaiken </a:t>
            </a:r>
            <a:r>
              <a:rPr lang="fi-FI" sz="1600" dirty="0" smtClean="0"/>
              <a:t>kiinni opiskelijoiden ”tasosta</a:t>
            </a:r>
            <a:r>
              <a:rPr lang="fi-FI" sz="1600" dirty="0" smtClean="0"/>
              <a:t>”, mutta </a:t>
            </a:r>
            <a:endParaRPr lang="fi-FI" sz="1600" dirty="0" smtClean="0"/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mikä </a:t>
            </a:r>
            <a:r>
              <a:rPr lang="fi-FI" sz="1600" dirty="0" smtClean="0"/>
              <a:t>onkaan </a:t>
            </a:r>
            <a:r>
              <a:rPr lang="fi-FI" sz="1600" dirty="0" smtClean="0"/>
              <a:t>opetuksen laadun ja</a:t>
            </a:r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henkilökohtaisen ohjauksen vaikutus</a:t>
            </a:r>
            <a:r>
              <a:rPr lang="fi-FI" sz="1600" dirty="0" smtClean="0"/>
              <a:t>?</a:t>
            </a:r>
          </a:p>
          <a:p>
            <a:pPr lvl="1">
              <a:buFont typeface="Arial" pitchFamily="34" charset="0"/>
              <a:buChar char="•"/>
            </a:pPr>
            <a:endParaRPr lang="fi-FI" sz="1600" dirty="0" smtClean="0"/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</a:t>
            </a:r>
            <a:r>
              <a:rPr lang="fi-FI" sz="1600" dirty="0" smtClean="0"/>
              <a:t>esikuvien perusteella ne ovat  varsinainen ratkaiseva tekijä</a:t>
            </a:r>
          </a:p>
          <a:p>
            <a:pPr lvl="1">
              <a:buFont typeface="Arial" pitchFamily="34" charset="0"/>
              <a:buChar char="•"/>
            </a:pPr>
            <a:endParaRPr lang="fi-FI" sz="1600" dirty="0" smtClean="0"/>
          </a:p>
          <a:p>
            <a:pPr lvl="1">
              <a:buFont typeface="Arial" pitchFamily="34" charset="0"/>
              <a:buChar char="•"/>
            </a:pPr>
            <a:r>
              <a:rPr lang="fi-FI" sz="1600" dirty="0" smtClean="0"/>
              <a:t> lopulta merkittävin tulos on valmistujien nuorempi ikä ja </a:t>
            </a:r>
          </a:p>
          <a:p>
            <a:pPr lvl="1"/>
            <a:r>
              <a:rPr lang="fi-FI" sz="1600" smtClean="0"/>
              <a:t> </a:t>
            </a:r>
            <a:r>
              <a:rPr lang="fi-FI" sz="1600" smtClean="0"/>
              <a:t> parempi osaaminen</a:t>
            </a:r>
            <a:endParaRPr lang="fi-FI" sz="16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21388</TotalTime>
  <Words>681</Words>
  <Application>Microsoft Office PowerPoint</Application>
  <PresentationFormat>On-screen Show (4:3)</PresentationFormat>
  <Paragraphs>323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   Olli Silvén   17.9. 2010 </vt:lpstr>
      <vt:lpstr>Slide 2</vt:lpstr>
      <vt:lpstr>Ja miksei jo aivan alussa</vt:lpstr>
      <vt:lpstr>Oulun yliopisto:1 vsk:n opintopistekertymiä </vt:lpstr>
      <vt:lpstr>Maisterintutkinnon suorittaneiden osuus poistumasta % (1)</vt:lpstr>
      <vt:lpstr>Maisterintutkinnon suorittaneiden osuus poistumasta % (2)</vt:lpstr>
      <vt:lpstr>Miten maailmalla?</vt:lpstr>
      <vt:lpstr>Selityksiä hyvälle läpäisylle</vt:lpstr>
      <vt:lpstr>Slide 9</vt:lpstr>
      <vt:lpstr>Slide 10</vt:lpstr>
      <vt:lpstr>Lopuksi</vt:lpstr>
    </vt:vector>
  </TitlesOfParts>
  <Company>University of Oulu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TTK:n tuottavuustilanne</dc:title>
  <dc:creator>Olli Silven</dc:creator>
  <cp:lastModifiedBy>olli</cp:lastModifiedBy>
  <cp:revision>172</cp:revision>
  <dcterms:created xsi:type="dcterms:W3CDTF">2006-02-19T11:30:56Z</dcterms:created>
  <dcterms:modified xsi:type="dcterms:W3CDTF">2010-09-16T18:25:54Z</dcterms:modified>
</cp:coreProperties>
</file>