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375" r:id="rId5"/>
  </p:sldIdLst>
  <p:sldSz cx="9144000" cy="5143500" type="screen16x9"/>
  <p:notesSz cx="6808788" cy="99409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ähesmaa Jukka (STM)" initials="LJ(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AAA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 snapToGrid="0" snapToObjects="1" showGuides="1">
      <p:cViewPr varScale="1">
        <p:scale>
          <a:sx n="159" d="100"/>
          <a:sy n="159" d="100"/>
        </p:scale>
        <p:origin x="456" y="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BA7A-4256-2C41-B097-EB9B06EAED41}" type="datetimeFigureOut">
              <a:rPr lang="fi-FI" smtClean="0">
                <a:latin typeface="Arial"/>
              </a:rPr>
              <a:t>4.3.2021</a:t>
            </a:fld>
            <a:endParaRPr lang="fi-FI" dirty="0">
              <a:latin typeface="Aria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7" y="9442153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A2538-F0CF-8D4A-B7F3-E3E50555754F}" type="slidenum">
              <a:rPr lang="fi-FI" smtClean="0">
                <a:latin typeface="Arial"/>
              </a:rPr>
              <a:t>‹#›</a:t>
            </a:fld>
            <a:endParaRPr lang="fi-FI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56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08A330-5785-324C-8C9C-673C9130346D}" type="datetimeFigureOut">
              <a:rPr lang="fi-FI" smtClean="0"/>
              <a:pPr/>
              <a:t>4.3.2021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3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84E6E5-6FE0-754B-AD88-8328872C4D0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801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M-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P_kollaasi_op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5865366" y="3690075"/>
            <a:ext cx="3217187" cy="593306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2200" i="0">
                <a:solidFill>
                  <a:srgbClr val="63666A"/>
                </a:solidFill>
                <a:latin typeface="+mj-lt"/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0"/>
            <a:r>
              <a:rPr lang="fi-FI" dirty="0"/>
              <a:t>toinen taso</a:t>
            </a:r>
          </a:p>
          <a:p>
            <a:pPr lvl="0"/>
            <a:r>
              <a:rPr lang="fi-FI" dirty="0"/>
              <a:t>kolmas taso</a:t>
            </a:r>
          </a:p>
          <a:p>
            <a:pPr lvl="0"/>
            <a:r>
              <a:rPr lang="fi-FI" dirty="0"/>
              <a:t>neljäs taso</a:t>
            </a:r>
          </a:p>
          <a:p>
            <a:pPr lvl="0"/>
            <a:r>
              <a:rPr lang="fi-FI" dirty="0"/>
              <a:t>viides taso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5865366" y="4220689"/>
            <a:ext cx="3217187" cy="558251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1800" b="0" i="1">
                <a:solidFill>
                  <a:srgbClr val="63666A"/>
                </a:solidFill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0"/>
            <a:r>
              <a:rPr lang="fi-FI" dirty="0"/>
              <a:t>toinen taso</a:t>
            </a:r>
          </a:p>
          <a:p>
            <a:pPr lvl="0"/>
            <a:r>
              <a:rPr lang="fi-FI" dirty="0"/>
              <a:t>kolmas taso</a:t>
            </a:r>
          </a:p>
          <a:p>
            <a:pPr lvl="0"/>
            <a:r>
              <a:rPr lang="fi-FI" dirty="0"/>
              <a:t>neljäs taso</a:t>
            </a:r>
          </a:p>
          <a:p>
            <a:pPr lvl="0"/>
            <a:r>
              <a:rPr lang="fi-FI" dirty="0"/>
              <a:t>viides taso</a:t>
            </a:r>
          </a:p>
        </p:txBody>
      </p:sp>
      <p:pic>
        <p:nvPicPr>
          <p:cNvPr id="6" name="Kuva 5" descr="STM_logo_ympyra_nega_RGB_FI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624" y="1259265"/>
            <a:ext cx="2160000" cy="2160000"/>
          </a:xfrm>
          <a:prstGeom prst="rect">
            <a:avLst/>
          </a:prstGeom>
        </p:spPr>
      </p:pic>
      <p:sp>
        <p:nvSpPr>
          <p:cNvPr id="10" name="Tekstiruutu 9"/>
          <p:cNvSpPr txBox="1"/>
          <p:nvPr userDrawn="1"/>
        </p:nvSpPr>
        <p:spPr>
          <a:xfrm>
            <a:off x="5865366" y="3508495"/>
            <a:ext cx="3217187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fld id="{27ED10BD-9923-3547-808A-208EB7BF5F80}" type="datetime1">
              <a:rPr lang="fi-FI" smtClean="0">
                <a:solidFill>
                  <a:srgbClr val="63666A"/>
                </a:solidFill>
              </a:rPr>
              <a:t>4.3.2021</a:t>
            </a:fld>
            <a:endParaRPr lang="fi-FI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700" y="1268989"/>
            <a:ext cx="5162172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3419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 descr="STM_logo_ympyra_RGB_valk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3" y="217675"/>
            <a:ext cx="719999" cy="7199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268988"/>
            <a:ext cx="7905568" cy="3601591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31951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268989"/>
            <a:ext cx="7905568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01742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268623" y="0"/>
            <a:ext cx="3872602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050109"/>
            <a:ext cx="4396018" cy="702686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1895670"/>
            <a:ext cx="4396018" cy="2743977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14E47219-D469-463E-9515-48013AFAF4BA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3" y="4767262"/>
            <a:ext cx="2963266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94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72A2C68C-52CD-45BA-8D4B-0B7608CCEDB8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62700" y="1050109"/>
            <a:ext cx="4396018" cy="702686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62700" y="1895670"/>
            <a:ext cx="4396018" cy="274397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168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 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5"/>
          </p:nvPr>
        </p:nvSpPr>
        <p:spPr>
          <a:xfrm>
            <a:off x="662700" y="1170616"/>
            <a:ext cx="4437999" cy="344803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1F91842-D2A4-4E23-96DE-43B204EC87BD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505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1170615"/>
            <a:ext cx="4437999" cy="3490025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BC360302-1630-48B6-ADE4-B9E9FB0F2A26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300524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Kuvan paikkamerkki 13"/>
          <p:cNvSpPr>
            <a:spLocks noGrp="1"/>
          </p:cNvSpPr>
          <p:nvPr>
            <p:ph type="pic" sz="quarter" idx="15"/>
          </p:nvPr>
        </p:nvSpPr>
        <p:spPr>
          <a:xfrm>
            <a:off x="5268623" y="0"/>
            <a:ext cx="3872602" cy="514350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735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06589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3533227"/>
            <a:ext cx="3795003" cy="1181100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4904500" y="3533227"/>
            <a:ext cx="3795003" cy="1181100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17B07CE1-0791-4230-8E16-6308571DA329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789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268623" y="0"/>
            <a:ext cx="3875378" cy="51435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4427506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/>
            </a:lvl1pPr>
            <a:lvl2pPr marL="360000" indent="0">
              <a:buNone/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700" y="1783708"/>
            <a:ext cx="4427504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3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B (kokosivun kuv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4427506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 i="0"/>
            </a:lvl1pPr>
            <a:lvl2pPr marL="360000" indent="0">
              <a:buNone/>
              <a:defRPr sz="1800" b="0" i="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0"/>
          </p:nvPr>
        </p:nvSpPr>
        <p:spPr>
          <a:xfrm>
            <a:off x="662700" y="1783708"/>
            <a:ext cx="4427504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77936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86301" y="193994"/>
            <a:ext cx="7611243" cy="792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2" y="1106235"/>
            <a:ext cx="6919223" cy="3569369"/>
          </a:xfrm>
        </p:spPr>
        <p:txBody>
          <a:bodyPr tIns="0" bIns="0">
            <a:normAutofit/>
          </a:bodyPr>
          <a:lstStyle>
            <a:lvl1pPr marL="241200" indent="-241200">
              <a:spcBef>
                <a:spcPts val="0"/>
              </a:spcBef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DA5A5E91-6FC1-440B-BB31-F9F89851CDAC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445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C (harmaa lei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5004744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/>
            </a:lvl1pPr>
            <a:lvl2pPr marL="360000" indent="0">
              <a:buNone/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699" y="1783708"/>
            <a:ext cx="5004743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5217154" y="-331465"/>
            <a:ext cx="5757804" cy="57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3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D (värillin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STM_logo_ympyra_RGB_valk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4" y="933647"/>
            <a:ext cx="734644" cy="719999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2256360"/>
            <a:ext cx="7366892" cy="252554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/>
              <a:buNone/>
              <a:defRPr sz="1800" b="1">
                <a:solidFill>
                  <a:srgbClr val="63666A"/>
                </a:solidFill>
              </a:defRPr>
            </a:lvl1pPr>
            <a:lvl2pPr marL="360000" indent="0">
              <a:buClr>
                <a:schemeClr val="bg1"/>
              </a:buClr>
              <a:buNone/>
              <a:defRPr sz="1800" b="1">
                <a:solidFill>
                  <a:srgbClr val="63666A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1720726"/>
            <a:ext cx="7366892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44804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EE5FFB34-4535-46E4-AAF9-03F0E6FF1826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386302" y="193994"/>
            <a:ext cx="4281141" cy="792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302" y="1106235"/>
            <a:ext cx="4281141" cy="3569369"/>
          </a:xfrm>
        </p:spPr>
        <p:txBody>
          <a:bodyPr tIns="0" bIns="0">
            <a:normAutofit/>
          </a:bodyPr>
          <a:lstStyle>
            <a:lvl1pPr marL="241200" indent="-241200">
              <a:spcBef>
                <a:spcPts val="0"/>
              </a:spcBef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65006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1268990"/>
            <a:ext cx="6872901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2700" y="2592744"/>
            <a:ext cx="6872901" cy="2253850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0"/>
          </p:nvPr>
        </p:nvSpPr>
        <p:spPr>
          <a:xfrm>
            <a:off x="662700" y="2222242"/>
            <a:ext cx="6872901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7" name="Kuva 6" descr="PP_sivukuv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544" y="-15671"/>
            <a:ext cx="1437456" cy="51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1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14" name="Otsikko 1"/>
          <p:cNvSpPr>
            <a:spLocks noGrp="1"/>
          </p:cNvSpPr>
          <p:nvPr>
            <p:ph type="title" hasCustomPrompt="1"/>
          </p:nvPr>
        </p:nvSpPr>
        <p:spPr>
          <a:xfrm>
            <a:off x="662701" y="1268990"/>
            <a:ext cx="5078210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5" name="Sisällön paikkamerkki 2"/>
          <p:cNvSpPr>
            <a:spLocks noGrp="1"/>
          </p:cNvSpPr>
          <p:nvPr>
            <p:ph idx="1"/>
          </p:nvPr>
        </p:nvSpPr>
        <p:spPr>
          <a:xfrm>
            <a:off x="662701" y="2592744"/>
            <a:ext cx="5078210" cy="2253850"/>
          </a:xfrm>
        </p:spPr>
        <p:txBody>
          <a:bodyPr>
            <a:normAutofit/>
          </a:bodyPr>
          <a:lstStyle>
            <a:lvl1pPr marL="285750" indent="-241200" algn="l">
              <a:spcBef>
                <a:spcPts val="0"/>
              </a:spcBef>
              <a:buFont typeface="Arial"/>
              <a:buChar char="•"/>
              <a:defRPr sz="1800" b="1"/>
            </a:lvl1pPr>
            <a:lvl2pPr marL="645750" indent="-241200">
              <a:buFont typeface="Arial"/>
              <a:buChar char="•"/>
              <a:defRPr sz="1800" b="1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6" name="Alaotsikko 2"/>
          <p:cNvSpPr>
            <a:spLocks noGrp="1"/>
          </p:cNvSpPr>
          <p:nvPr>
            <p:ph type="subTitle" idx="10"/>
          </p:nvPr>
        </p:nvSpPr>
        <p:spPr>
          <a:xfrm>
            <a:off x="662701" y="2222242"/>
            <a:ext cx="5078210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39635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aloitussiv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1268990"/>
            <a:ext cx="5204153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62700" y="2592744"/>
            <a:ext cx="5204153" cy="2253850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0"/>
          </p:nvPr>
        </p:nvSpPr>
        <p:spPr>
          <a:xfrm>
            <a:off x="662700" y="2222242"/>
            <a:ext cx="5204153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26852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aavion paikkamerkki 13"/>
          <p:cNvSpPr>
            <a:spLocks noGrp="1"/>
          </p:cNvSpPr>
          <p:nvPr>
            <p:ph type="chart" sz="quarter" idx="14"/>
          </p:nvPr>
        </p:nvSpPr>
        <p:spPr>
          <a:xfrm>
            <a:off x="1385889" y="1057275"/>
            <a:ext cx="7611655" cy="3600450"/>
          </a:xfrm>
        </p:spPr>
        <p:txBody>
          <a:bodyPr>
            <a:normAutofit/>
          </a:bodyPr>
          <a:lstStyle>
            <a:lvl1pPr marL="0">
              <a:defRPr sz="1800"/>
            </a:lvl1pPr>
          </a:lstStyle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1386301" y="78527"/>
            <a:ext cx="7611243" cy="85725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73C60F27-7889-4EAE-8B84-87F7E221CBE4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14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" y="0"/>
            <a:ext cx="9143999" cy="47001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C1066823-784C-4380-B8E2-2207B5B7E27F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374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so_RGB_FI.PN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0"/>
            <a:ext cx="3203848" cy="5158634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268989"/>
            <a:ext cx="5162172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3592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6" y="262619"/>
            <a:ext cx="711441" cy="720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386301" y="193994"/>
            <a:ext cx="7611243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86302" y="1106235"/>
            <a:ext cx="7611242" cy="3569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4C18DBB7-A9BA-4348-AAAA-37B1779F6668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6183562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-1027721" y="7206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4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63666A"/>
          </a:solidFill>
          <a:latin typeface="Arial"/>
          <a:ea typeface="+mj-ea"/>
          <a:cs typeface="Arial"/>
        </a:defRPr>
      </a:lvl1pPr>
    </p:titleStyle>
    <p:bodyStyle>
      <a:lvl1pPr marL="24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1pPr>
      <a:lvl2pPr marL="60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992326" y="228254"/>
            <a:ext cx="6062243" cy="792000"/>
          </a:xfrm>
        </p:spPr>
        <p:txBody>
          <a:bodyPr>
            <a:normAutofit/>
          </a:bodyPr>
          <a:lstStyle/>
          <a:p>
            <a:r>
              <a:rPr lang="fi-FI" dirty="0"/>
              <a:t>OHJELMA OULU 25.3.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4C357C0-0532-491D-BF8A-F09ED8859FFF}"/>
              </a:ext>
            </a:extLst>
          </p:cNvPr>
          <p:cNvSpPr/>
          <p:nvPr/>
        </p:nvSpPr>
        <p:spPr>
          <a:xfrm>
            <a:off x="333430" y="10624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b="1" u="sng" dirty="0"/>
              <a:t>Toisiokäyttö </a:t>
            </a:r>
          </a:p>
          <a:p>
            <a:endParaRPr lang="fi-FI" sz="1200" b="1" u="sng" dirty="0"/>
          </a:p>
          <a:p>
            <a:r>
              <a:rPr lang="fi-FI" sz="1200" dirty="0"/>
              <a:t>13.00 	Tilaisuuden avaus</a:t>
            </a:r>
          </a:p>
          <a:p>
            <a:r>
              <a:rPr lang="fi-FI" sz="1200" dirty="0"/>
              <a:t>	Jukka Lähesmaa, STM ja Juha Korpelainen, OYS</a:t>
            </a:r>
          </a:p>
          <a:p>
            <a:r>
              <a:rPr lang="fi-FI" sz="1200" dirty="0">
                <a:effectLst/>
                <a:ea typeface="Calibri" panose="020F0502020204030204" pitchFamily="34" charset="0"/>
              </a:rPr>
              <a:t>13.05	Miten </a:t>
            </a:r>
            <a:r>
              <a:rPr lang="fi-FI" sz="1200" dirty="0" err="1">
                <a:effectLst/>
                <a:ea typeface="Calibri" panose="020F0502020204030204" pitchFamily="34" charset="0"/>
              </a:rPr>
              <a:t>STM:n</a:t>
            </a:r>
            <a:r>
              <a:rPr lang="fi-FI" sz="1200" dirty="0">
                <a:effectLst/>
                <a:ea typeface="Calibri" panose="020F0502020204030204" pitchFamily="34" charset="0"/>
              </a:rPr>
              <a:t> näkökulmasta toisiolain implementaatio ja 	</a:t>
            </a:r>
            <a:r>
              <a:rPr lang="fi-FI" sz="1200" dirty="0" err="1">
                <a:effectLst/>
                <a:ea typeface="Calibri" panose="020F0502020204030204" pitchFamily="34" charset="0"/>
              </a:rPr>
              <a:t>FinDatan</a:t>
            </a:r>
            <a:r>
              <a:rPr lang="fi-FI" sz="1200" dirty="0">
                <a:effectLst/>
                <a:ea typeface="Calibri" panose="020F0502020204030204" pitchFamily="34" charset="0"/>
              </a:rPr>
              <a:t> on käynnistynyt, mikä toimii hyvin/huonosti? </a:t>
            </a:r>
          </a:p>
          <a:p>
            <a:r>
              <a:rPr lang="fi-FI" sz="1200" dirty="0">
                <a:ea typeface="Calibri" panose="020F0502020204030204" pitchFamily="34" charset="0"/>
              </a:rPr>
              <a:t>	</a:t>
            </a:r>
            <a:r>
              <a:rPr lang="fi-FI" sz="1200" dirty="0">
                <a:effectLst/>
                <a:ea typeface="Calibri" panose="020F0502020204030204" pitchFamily="34" charset="0"/>
              </a:rPr>
              <a:t>Jukka Lähesmaa, STM (10 min.)</a:t>
            </a:r>
          </a:p>
          <a:p>
            <a:r>
              <a:rPr lang="fi-FI" sz="1200" dirty="0">
                <a:effectLst/>
                <a:ea typeface="Calibri" panose="020F0502020204030204" pitchFamily="34" charset="0"/>
              </a:rPr>
              <a:t>13.15  Mikä on </a:t>
            </a:r>
            <a:r>
              <a:rPr lang="fi-FI" sz="1200" dirty="0" err="1">
                <a:effectLst/>
                <a:ea typeface="Calibri" panose="020F0502020204030204" pitchFamily="34" charset="0"/>
              </a:rPr>
              <a:t>STM:n</a:t>
            </a:r>
            <a:r>
              <a:rPr lang="fi-FI" sz="1200" dirty="0">
                <a:effectLst/>
                <a:ea typeface="Calibri" panose="020F0502020204030204" pitchFamily="34" charset="0"/>
              </a:rPr>
              <a:t> näkökulma osaamiskeskusten toiminnan 	ohjauksessa ja rahoituksessa? </a:t>
            </a:r>
          </a:p>
          <a:p>
            <a:pPr lvl="1"/>
            <a:r>
              <a:rPr lang="fi-FI" sz="1200" dirty="0">
                <a:effectLst/>
                <a:ea typeface="Calibri" panose="020F0502020204030204" pitchFamily="34" charset="0"/>
              </a:rPr>
              <a:t>Tuula Helander, STM (15 min.)</a:t>
            </a:r>
          </a:p>
          <a:p>
            <a:r>
              <a:rPr lang="fi-FI" sz="1200" dirty="0">
                <a:ea typeface="Calibri" panose="020F0502020204030204" pitchFamily="34" charset="0"/>
              </a:rPr>
              <a:t>13.30 	Alueen puheenvuoro</a:t>
            </a:r>
          </a:p>
          <a:p>
            <a:pPr lvl="1"/>
            <a:r>
              <a:rPr lang="fi-FI" sz="1200" i="1" dirty="0">
                <a:effectLst/>
                <a:ea typeface="Calibri" panose="020F0502020204030204" pitchFamily="34" charset="0"/>
              </a:rPr>
              <a:t>Alueen toisiokäyttö, tiedon hyödyntäminen, kaikki osaamiskeskukset. Miltä tämä alueella näyttää? Mitä haasteita, mitä puuttuu, onko joku pielessä, jos niin, miten ratkaista/ehdotus, puuttuuko jotain</a:t>
            </a:r>
            <a:r>
              <a:rPr lang="fi-FI" sz="1200" dirty="0">
                <a:effectLst/>
                <a:ea typeface="Calibri" panose="020F0502020204030204" pitchFamily="34" charset="0"/>
              </a:rPr>
              <a:t>? </a:t>
            </a:r>
          </a:p>
          <a:p>
            <a:pPr lvl="1"/>
            <a:r>
              <a:rPr lang="fi-FI" sz="1200" dirty="0">
                <a:ea typeface="Calibri" panose="020F0502020204030204" pitchFamily="34" charset="0"/>
              </a:rPr>
              <a:t>Juha Korpelainen, OYS ja Anne Remes OY ja OYS</a:t>
            </a:r>
            <a:br>
              <a:rPr lang="fi-FI" sz="1200" dirty="0">
                <a:ea typeface="Calibri" panose="020F0502020204030204" pitchFamily="34" charset="0"/>
              </a:rPr>
            </a:br>
            <a:r>
              <a:rPr lang="fi-FI" sz="1200" dirty="0">
                <a:ea typeface="Calibri" panose="020F0502020204030204" pitchFamily="34" charset="0"/>
              </a:rPr>
              <a:t>(20 min.)</a:t>
            </a:r>
          </a:p>
          <a:p>
            <a:pPr lvl="1"/>
            <a:endParaRPr lang="fi-FI" sz="1200" dirty="0">
              <a:effectLst/>
              <a:ea typeface="Calibri" panose="020F0502020204030204" pitchFamily="34" charset="0"/>
            </a:endParaRPr>
          </a:p>
          <a:p>
            <a:r>
              <a:rPr lang="fi-FI" sz="1200" dirty="0">
                <a:effectLst/>
                <a:ea typeface="Calibri" panose="020F0502020204030204" pitchFamily="34" charset="0"/>
              </a:rPr>
              <a:t>13.50	Keskustelu (</a:t>
            </a:r>
            <a:r>
              <a:rPr lang="fi-FI" sz="1200" dirty="0">
                <a:ea typeface="Calibri" panose="020F0502020204030204" pitchFamily="34" charset="0"/>
              </a:rPr>
              <a:t>20</a:t>
            </a:r>
            <a:r>
              <a:rPr lang="fi-FI" sz="1200" dirty="0">
                <a:effectLst/>
                <a:ea typeface="Calibri" panose="020F0502020204030204" pitchFamily="34" charset="0"/>
              </a:rPr>
              <a:t> min.)</a:t>
            </a:r>
          </a:p>
          <a:p>
            <a:endParaRPr lang="fi-FI" sz="1200" dirty="0"/>
          </a:p>
          <a:p>
            <a:endParaRPr lang="fi-FI" sz="1200" i="1" dirty="0"/>
          </a:p>
          <a:p>
            <a:endParaRPr lang="fi-FI" sz="1200" i="1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9" y="319424"/>
            <a:ext cx="1705554" cy="51482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F4C357C0-0532-491D-BF8A-F09ED8859FFF}"/>
              </a:ext>
            </a:extLst>
          </p:cNvPr>
          <p:cNvSpPr/>
          <p:nvPr/>
        </p:nvSpPr>
        <p:spPr>
          <a:xfrm>
            <a:off x="5219935" y="1055816"/>
            <a:ext cx="36894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u="sng" dirty="0"/>
              <a:t>Osaamiskeskittymät</a:t>
            </a:r>
          </a:p>
          <a:p>
            <a:endParaRPr lang="fi-FI" sz="1200" dirty="0"/>
          </a:p>
          <a:p>
            <a:r>
              <a:rPr lang="fi-FI" sz="1200" dirty="0"/>
              <a:t>14.10	Neurokeskus (15 min.)</a:t>
            </a:r>
          </a:p>
          <a:p>
            <a:r>
              <a:rPr lang="fi-FI" sz="1200" dirty="0"/>
              <a:t>	Kari Majamaa ja Anne Remes, OY ja OYS</a:t>
            </a:r>
          </a:p>
          <a:p>
            <a:r>
              <a:rPr lang="fi-FI" sz="1200" dirty="0"/>
              <a:t>14.25	FICAN North (15 min.)</a:t>
            </a:r>
          </a:p>
          <a:p>
            <a:r>
              <a:rPr lang="fi-FI" sz="1200" dirty="0"/>
              <a:t>	Jussi Koivunen, OYS</a:t>
            </a:r>
          </a:p>
          <a:p>
            <a:r>
              <a:rPr lang="fi-FI" sz="1200" dirty="0"/>
              <a:t>14.40	Geneettisen tiedon hyödyntäminen (15 min.)</a:t>
            </a:r>
          </a:p>
          <a:p>
            <a:r>
              <a:rPr lang="fi-FI" sz="1200" dirty="0"/>
              <a:t>	Jukka Moilanen, OYS</a:t>
            </a:r>
          </a:p>
          <a:p>
            <a:endParaRPr lang="fi-FI" sz="1200" dirty="0"/>
          </a:p>
          <a:p>
            <a:r>
              <a:rPr lang="fi-FI" sz="1200" dirty="0"/>
              <a:t>14.55-15.00	Tauko</a:t>
            </a:r>
          </a:p>
          <a:p>
            <a:endParaRPr lang="fi-FI" sz="1200" dirty="0"/>
          </a:p>
          <a:p>
            <a:r>
              <a:rPr lang="fi-FI" sz="1200" dirty="0"/>
              <a:t>15.00	Biopankki Borealis (15 min.)</a:t>
            </a:r>
            <a:endParaRPr lang="fi-FI" sz="1200" dirty="0">
              <a:solidFill>
                <a:srgbClr val="92D050"/>
              </a:solidFill>
            </a:endParaRPr>
          </a:p>
          <a:p>
            <a:r>
              <a:rPr lang="fi-FI" sz="1200" dirty="0"/>
              <a:t>	Raisa Serpi, OYS</a:t>
            </a:r>
          </a:p>
          <a:p>
            <a:r>
              <a:rPr lang="fi-FI" sz="1200" dirty="0"/>
              <a:t>15.15	</a:t>
            </a:r>
            <a:r>
              <a:rPr lang="fi-FI" sz="1200" dirty="0" err="1"/>
              <a:t>Arctic</a:t>
            </a:r>
            <a:r>
              <a:rPr lang="fi-FI" sz="1200" dirty="0"/>
              <a:t> Biopankki (15 min.)</a:t>
            </a:r>
          </a:p>
          <a:p>
            <a:r>
              <a:rPr lang="fi-FI" sz="1200" dirty="0"/>
              <a:t>	Minna Ruddock, OY</a:t>
            </a:r>
          </a:p>
          <a:p>
            <a:endParaRPr lang="fi-FI" sz="1200" dirty="0"/>
          </a:p>
          <a:p>
            <a:r>
              <a:rPr lang="fi-FI" sz="1200" dirty="0"/>
              <a:t>15.30 	Keskustelua (30 min.)</a:t>
            </a:r>
          </a:p>
          <a:p>
            <a:r>
              <a:rPr lang="fi-FI" sz="1200" dirty="0"/>
              <a:t>	Pj. Johanna Uusimaa, OY ja OYS</a:t>
            </a:r>
          </a:p>
          <a:p>
            <a:endParaRPr lang="fi-FI" sz="1200" dirty="0"/>
          </a:p>
          <a:p>
            <a:r>
              <a:rPr lang="fi-FI" sz="1200" dirty="0"/>
              <a:t>16.00	Tilaisuuden päätös</a:t>
            </a:r>
          </a:p>
        </p:txBody>
      </p:sp>
    </p:spTree>
    <p:extLst>
      <p:ext uri="{BB962C8B-B14F-4D97-AF65-F5344CB8AC3E}">
        <p14:creationId xmlns:p14="http://schemas.microsoft.com/office/powerpoint/2010/main" val="2076577728"/>
      </p:ext>
    </p:extLst>
  </p:cSld>
  <p:clrMapOvr>
    <a:masterClrMapping/>
  </p:clrMapOvr>
</p:sld>
</file>

<file path=ppt/theme/theme1.xml><?xml version="1.0" encoding="utf-8"?>
<a:theme xmlns:a="http://schemas.openxmlformats.org/drawingml/2006/main" name="STM-teema">
  <a:themeElements>
    <a:clrScheme name="STM">
      <a:dk1>
        <a:srgbClr val="000000"/>
      </a:dk1>
      <a:lt1>
        <a:sysClr val="window" lastClr="FFFFFF"/>
      </a:lt1>
      <a:dk2>
        <a:srgbClr val="642667"/>
      </a:dk2>
      <a:lt2>
        <a:srgbClr val="FBF3E0"/>
      </a:lt2>
      <a:accent1>
        <a:srgbClr val="008C95"/>
      </a:accent1>
      <a:accent2>
        <a:srgbClr val="888B8D"/>
      </a:accent2>
      <a:accent3>
        <a:srgbClr val="824B84"/>
      </a:accent3>
      <a:accent4>
        <a:srgbClr val="21A2AB"/>
      </a:accent4>
      <a:accent5>
        <a:srgbClr val="F7BC00"/>
      </a:accent5>
      <a:accent6>
        <a:srgbClr val="A0A2A4"/>
      </a:accent6>
      <a:hlink>
        <a:srgbClr val="642667"/>
      </a:hlink>
      <a:folHlink>
        <a:srgbClr val="A47BA6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191F7-272F-4C30-AE7A-0DF685E5D207}">
  <ds:schemaRefs>
    <ds:schemaRef ds:uri="ebb82943-49da-4504-a2f3-a33fb2eb95f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17CC05-C71C-4B57-B9D0-81DDB5362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0591C3-54BA-486E-A020-0A19F4169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226</Words>
  <Application>Microsoft Office PowerPoint</Application>
  <PresentationFormat>Näytössä katseltava esitys (16:9)</PresentationFormat>
  <Paragraphs>35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3" baseType="lpstr">
      <vt:lpstr>Arial</vt:lpstr>
      <vt:lpstr>STM-teema</vt:lpstr>
      <vt:lpstr>OHJELMA OULU 25.3.</vt:lpstr>
    </vt:vector>
  </TitlesOfParts>
  <Company>Mainostoimisto Hurraa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Tuire Laine</dc:creator>
  <cp:lastModifiedBy>Taina Kuuva</cp:lastModifiedBy>
  <cp:revision>285</cp:revision>
  <cp:lastPrinted>2018-09-10T16:45:51Z</cp:lastPrinted>
  <dcterms:created xsi:type="dcterms:W3CDTF">2017-11-07T11:53:16Z</dcterms:created>
  <dcterms:modified xsi:type="dcterms:W3CDTF">2021-03-04T12:26:49Z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