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380884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02912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cxnSp>
        <p:nvCxnSpPr>
          <p:cNvPr id="30" name="Suora yhdysviiva 29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620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872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33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368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886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cxnSp>
        <p:nvCxnSpPr>
          <p:cNvPr id="13" name="Suora yhdysviiva 12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17464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2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634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3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44160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4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23408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961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12317788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32093128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15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6454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8025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4080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1657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2474514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9295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68033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50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22456296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9211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2839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7210062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6541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66307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4048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3834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14318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611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3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388896360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940982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453485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400854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8764315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70807487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12345242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203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1960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44118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0185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9815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01244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9AC344C3-4A45-4820-9573-052F8EF14B73}" type="datetimeFigureOut">
              <a:rPr lang="fi-FI" smtClean="0"/>
              <a:t>17.10.2019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C8457C57-647E-4C07-A1E8-F8989C31CD74}" type="slidenum">
              <a:rPr lang="fi-FI" smtClean="0"/>
              <a:t>‹#›</a:t>
            </a:fld>
            <a:endParaRPr lang="fi-FI"/>
          </a:p>
        </p:txBody>
      </p:sp>
      <p:sp>
        <p:nvSpPr>
          <p:cNvPr id="26" name="Tekstiruutu 2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bg1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866842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982">
          <p15:clr>
            <a:srgbClr val="F26B43"/>
          </p15:clr>
        </p15:guide>
        <p15:guide id="4" pos="855">
          <p15:clr>
            <a:srgbClr val="F26B43"/>
          </p15:clr>
        </p15:guide>
        <p15:guide id="5" pos="209">
          <p15:clr>
            <a:srgbClr val="F26B43"/>
          </p15:clr>
        </p15:guide>
        <p15:guide id="6" pos="3779">
          <p15:clr>
            <a:srgbClr val="F26B43"/>
          </p15:clr>
        </p15:guide>
        <p15:guide id="7" pos="3912">
          <p15:clr>
            <a:srgbClr val="F26B43"/>
          </p15:clr>
        </p15:guide>
        <p15:guide id="8" pos="74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0768" y="578840"/>
            <a:ext cx="5407283" cy="3565321"/>
          </a:xfrm>
        </p:spPr>
        <p:txBody>
          <a:bodyPr>
            <a:normAutofit/>
          </a:bodyPr>
          <a:lstStyle/>
          <a:p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err="1"/>
              <a:t>Influenza</a:t>
            </a:r>
            <a:r>
              <a:rPr lang="fi-FI" sz="4000" dirty="0"/>
              <a:t> </a:t>
            </a:r>
            <a:br>
              <a:rPr lang="fi-FI" sz="4000" dirty="0"/>
            </a:br>
            <a:r>
              <a:rPr lang="fi-FI" sz="4000" dirty="0" err="1"/>
              <a:t>vaccination</a:t>
            </a:r>
            <a:r>
              <a:rPr lang="fi-FI" sz="4000" dirty="0"/>
              <a:t> for </a:t>
            </a:r>
            <a:r>
              <a:rPr lang="fi-FI" sz="4000" dirty="0" err="1"/>
              <a:t>season</a:t>
            </a:r>
            <a:r>
              <a:rPr lang="fi-FI" sz="4000" dirty="0"/>
              <a:t> 2019-2020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600" b="0" dirty="0">
                <a:solidFill>
                  <a:schemeClr val="tx2"/>
                </a:solidFill>
              </a:rPr>
              <a:t>Influenza vaccine </a:t>
            </a:r>
            <a:r>
              <a:rPr lang="en-US" sz="1600" b="0" dirty="0" err="1">
                <a:solidFill>
                  <a:schemeClr val="tx2"/>
                </a:solidFill>
              </a:rPr>
              <a:t>Fluarix</a:t>
            </a:r>
            <a:r>
              <a:rPr lang="en-US" sz="1600" b="0" dirty="0">
                <a:solidFill>
                  <a:schemeClr val="tx2"/>
                </a:solidFill>
              </a:rPr>
              <a:t> tetra prevents for two A-virus and two B-virus. </a:t>
            </a:r>
          </a:p>
          <a:p>
            <a:pPr marL="0" indent="0">
              <a:buNone/>
            </a:pPr>
            <a:endParaRPr lang="en-US" sz="1600" b="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600" b="0" dirty="0">
                <a:solidFill>
                  <a:schemeClr val="tx2"/>
                </a:solidFill>
              </a:rPr>
              <a:t>Your employer will provide flu vaccination to your staff at the following times of mass vaccination: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chemeClr val="tx2"/>
                </a:solidFill>
              </a:rPr>
              <a:t>5th Nov.2019 at 7.30-13:30</a:t>
            </a:r>
            <a:r>
              <a:rPr lang="fi-FI" sz="1600" b="0" dirty="0">
                <a:solidFill>
                  <a:schemeClr val="tx2"/>
                </a:solidFill>
              </a:rPr>
              <a:t>: Mehiläinen Linnanmaa (Yliopistokatu 1B, 3rd </a:t>
            </a:r>
            <a:r>
              <a:rPr lang="fi-FI" sz="1600" b="0" dirty="0" err="1">
                <a:solidFill>
                  <a:schemeClr val="tx2"/>
                </a:solidFill>
              </a:rPr>
              <a:t>floor</a:t>
            </a:r>
            <a:r>
              <a:rPr lang="fi-FI" sz="1600" b="0" dirty="0">
                <a:solidFill>
                  <a:schemeClr val="tx2"/>
                </a:solidFill>
              </a:rPr>
              <a:t>) 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chemeClr val="tx2"/>
                </a:solidFill>
              </a:rPr>
              <a:t>6th  </a:t>
            </a:r>
            <a:r>
              <a:rPr lang="fi-FI" sz="1600" dirty="0" err="1" smtClean="0">
                <a:solidFill>
                  <a:schemeClr val="tx2"/>
                </a:solidFill>
              </a:rPr>
              <a:t>Nov</a:t>
            </a:r>
            <a:r>
              <a:rPr lang="fi-FI" sz="1600" dirty="0" smtClean="0">
                <a:solidFill>
                  <a:schemeClr val="tx2"/>
                </a:solidFill>
              </a:rPr>
              <a:t>. 2019 at </a:t>
            </a:r>
            <a:r>
              <a:rPr lang="fi-FI" sz="1600" dirty="0">
                <a:solidFill>
                  <a:schemeClr val="tx2"/>
                </a:solidFill>
              </a:rPr>
              <a:t>12-18</a:t>
            </a:r>
            <a:r>
              <a:rPr lang="fi-FI" sz="1600" b="0" dirty="0">
                <a:solidFill>
                  <a:schemeClr val="tx2"/>
                </a:solidFill>
              </a:rPr>
              <a:t>: Kontinkangas (P112, Department of </a:t>
            </a:r>
            <a:r>
              <a:rPr lang="fi-FI" sz="1600" b="0" dirty="0" err="1">
                <a:solidFill>
                  <a:schemeClr val="tx2"/>
                </a:solidFill>
              </a:rPr>
              <a:t>Pathology</a:t>
            </a:r>
            <a:r>
              <a:rPr lang="fi-FI" sz="1600" b="0" dirty="0">
                <a:solidFill>
                  <a:schemeClr val="tx2"/>
                </a:solidFill>
              </a:rPr>
              <a:t>). </a:t>
            </a:r>
          </a:p>
          <a:p>
            <a:pPr marL="0" indent="0">
              <a:buNone/>
            </a:pPr>
            <a:r>
              <a:rPr lang="fi-FI" sz="1600" dirty="0" smtClean="0">
                <a:solidFill>
                  <a:schemeClr val="tx2"/>
                </a:solidFill>
              </a:rPr>
              <a:t>7th</a:t>
            </a:r>
            <a:r>
              <a:rPr lang="fi-FI" sz="1600" dirty="0">
                <a:solidFill>
                  <a:schemeClr val="tx2"/>
                </a:solidFill>
              </a:rPr>
              <a:t> </a:t>
            </a:r>
            <a:r>
              <a:rPr lang="fi-FI" sz="1600" dirty="0" err="1" smtClean="0">
                <a:solidFill>
                  <a:schemeClr val="tx2"/>
                </a:solidFill>
              </a:rPr>
              <a:t>Nov</a:t>
            </a:r>
            <a:r>
              <a:rPr lang="fi-FI" sz="1600" dirty="0" smtClean="0">
                <a:solidFill>
                  <a:schemeClr val="tx2"/>
                </a:solidFill>
              </a:rPr>
              <a:t> </a:t>
            </a:r>
            <a:r>
              <a:rPr lang="fi-FI" sz="1600" dirty="0" smtClean="0">
                <a:solidFill>
                  <a:schemeClr val="tx2"/>
                </a:solidFill>
              </a:rPr>
              <a:t>2019 at </a:t>
            </a:r>
            <a:r>
              <a:rPr lang="fi-FI" sz="1600" dirty="0">
                <a:solidFill>
                  <a:schemeClr val="tx2"/>
                </a:solidFill>
              </a:rPr>
              <a:t>12-18</a:t>
            </a:r>
            <a:r>
              <a:rPr lang="fi-FI" sz="1600" b="0" dirty="0">
                <a:solidFill>
                  <a:schemeClr val="tx2"/>
                </a:solidFill>
              </a:rPr>
              <a:t>: Mehiläinen Linnanmaa (Yliopistokatu 1B, </a:t>
            </a:r>
          </a:p>
          <a:p>
            <a:pPr marL="0" indent="0">
              <a:buNone/>
            </a:pPr>
            <a:r>
              <a:rPr lang="fi-FI" sz="1600" b="0" dirty="0">
                <a:solidFill>
                  <a:schemeClr val="tx2"/>
                </a:solidFill>
              </a:rPr>
              <a:t>3rd </a:t>
            </a:r>
            <a:r>
              <a:rPr lang="fi-FI" sz="1600" b="0" dirty="0" err="1">
                <a:solidFill>
                  <a:schemeClr val="tx2"/>
                </a:solidFill>
              </a:rPr>
              <a:t>floor</a:t>
            </a:r>
            <a:r>
              <a:rPr lang="fi-FI" sz="1600" b="0" dirty="0">
                <a:solidFill>
                  <a:schemeClr val="tx2"/>
                </a:solidFill>
              </a:rPr>
              <a:t>) </a:t>
            </a:r>
            <a:endParaRPr lang="fi-FI" sz="1600" b="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i-FI" sz="1600" b="0" dirty="0" smtClean="0">
                <a:solidFill>
                  <a:schemeClr val="tx2"/>
                </a:solidFill>
              </a:rPr>
              <a:t>14th </a:t>
            </a:r>
            <a:r>
              <a:rPr lang="fi-FI" sz="1600" b="0" dirty="0" err="1" smtClean="0">
                <a:solidFill>
                  <a:schemeClr val="tx2"/>
                </a:solidFill>
              </a:rPr>
              <a:t>Nov</a:t>
            </a:r>
            <a:r>
              <a:rPr lang="fi-FI" sz="1600" b="0" dirty="0" smtClean="0">
                <a:solidFill>
                  <a:schemeClr val="tx2"/>
                </a:solidFill>
              </a:rPr>
              <a:t> 2019 </a:t>
            </a:r>
            <a:r>
              <a:rPr lang="fi-FI" sz="1600" b="0" dirty="0">
                <a:solidFill>
                  <a:schemeClr val="tx2"/>
                </a:solidFill>
              </a:rPr>
              <a:t>at </a:t>
            </a:r>
            <a:r>
              <a:rPr lang="fi-FI" sz="1600" b="0" dirty="0" smtClean="0">
                <a:solidFill>
                  <a:schemeClr val="tx2"/>
                </a:solidFill>
              </a:rPr>
              <a:t>8- 11am</a:t>
            </a:r>
            <a:r>
              <a:rPr lang="fi-FI" sz="1600" b="0" dirty="0">
                <a:solidFill>
                  <a:schemeClr val="tx2"/>
                </a:solidFill>
              </a:rPr>
              <a:t>: Mehiläinen Linnanmaa (Yliopistokatu 1B, </a:t>
            </a:r>
          </a:p>
          <a:p>
            <a:pPr marL="0" indent="0">
              <a:buNone/>
            </a:pPr>
            <a:r>
              <a:rPr lang="fi-FI" sz="1600" b="0" dirty="0">
                <a:solidFill>
                  <a:schemeClr val="tx2"/>
                </a:solidFill>
              </a:rPr>
              <a:t>3rd </a:t>
            </a:r>
            <a:r>
              <a:rPr lang="fi-FI" sz="1600" b="0" dirty="0" err="1">
                <a:solidFill>
                  <a:schemeClr val="tx2"/>
                </a:solidFill>
              </a:rPr>
              <a:t>floor</a:t>
            </a:r>
            <a:r>
              <a:rPr lang="fi-FI" sz="1600" b="0" dirty="0">
                <a:solidFill>
                  <a:schemeClr val="tx2"/>
                </a:solidFill>
              </a:rPr>
              <a:t>) </a:t>
            </a:r>
            <a:r>
              <a:rPr lang="fi-FI" sz="1600" b="0" dirty="0" smtClean="0">
                <a:solidFill>
                  <a:schemeClr val="tx2"/>
                </a:solidFill>
              </a:rPr>
              <a:t> (</a:t>
            </a:r>
            <a:r>
              <a:rPr lang="fi-FI" sz="1600" b="0" dirty="0" err="1" smtClean="0">
                <a:solidFill>
                  <a:schemeClr val="tx2"/>
                </a:solidFill>
              </a:rPr>
              <a:t>extra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time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fo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staff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who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has</a:t>
            </a:r>
            <a:r>
              <a:rPr lang="fi-FI" sz="1600" b="0" dirty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worktravel</a:t>
            </a:r>
            <a:r>
              <a:rPr lang="fi-FI" sz="1600" b="0" dirty="0" smtClean="0">
                <a:solidFill>
                  <a:schemeClr val="tx2"/>
                </a:solidFill>
              </a:rPr>
              <a:t> in </a:t>
            </a:r>
            <a:r>
              <a:rPr lang="fi-FI" sz="1600" b="0" dirty="0" err="1" smtClean="0">
                <a:solidFill>
                  <a:schemeClr val="tx2"/>
                </a:solidFill>
              </a:rPr>
              <a:t>the</a:t>
            </a:r>
            <a:r>
              <a:rPr lang="fi-FI" sz="1600" b="0" dirty="0" smtClean="0">
                <a:solidFill>
                  <a:schemeClr val="tx2"/>
                </a:solidFill>
              </a:rPr>
              <a:t> </a:t>
            </a:r>
            <a:r>
              <a:rPr lang="fi-FI" sz="1600" b="0" dirty="0" err="1" smtClean="0">
                <a:solidFill>
                  <a:schemeClr val="tx2"/>
                </a:solidFill>
              </a:rPr>
              <a:t>week</a:t>
            </a:r>
            <a:r>
              <a:rPr lang="fi-FI" sz="1600" b="0" dirty="0" smtClean="0">
                <a:solidFill>
                  <a:schemeClr val="tx2"/>
                </a:solidFill>
              </a:rPr>
              <a:t> 45)</a:t>
            </a:r>
            <a:endParaRPr lang="fi-FI" sz="1600" b="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i-FI" sz="1600" b="0" dirty="0" smtClean="0">
                <a:solidFill>
                  <a:schemeClr val="tx2"/>
                </a:solidFill>
              </a:rPr>
              <a:t>Kajaani 1st </a:t>
            </a:r>
            <a:r>
              <a:rPr lang="fi-FI" sz="1600" b="0" dirty="0" err="1" smtClean="0">
                <a:solidFill>
                  <a:schemeClr val="tx2"/>
                </a:solidFill>
              </a:rPr>
              <a:t>Nov</a:t>
            </a:r>
            <a:r>
              <a:rPr lang="fi-FI" sz="1600" b="0" dirty="0" smtClean="0">
                <a:solidFill>
                  <a:schemeClr val="tx2"/>
                </a:solidFill>
              </a:rPr>
              <a:t> 2019 at 11am-1pm </a:t>
            </a:r>
          </a:p>
          <a:p>
            <a:pPr marL="0" indent="0">
              <a:buNone/>
            </a:pPr>
            <a:r>
              <a:rPr lang="en-US" sz="1600" b="0" smtClean="0">
                <a:solidFill>
                  <a:schemeClr val="tx2"/>
                </a:solidFill>
              </a:rPr>
              <a:t>Persons </a:t>
            </a:r>
            <a:r>
              <a:rPr lang="en-US" sz="1600" b="0" dirty="0">
                <a:solidFill>
                  <a:schemeClr val="tx2"/>
                </a:solidFill>
              </a:rPr>
              <a:t>who have been designated for influenza vaccination (Infectious Diseases Act) due to their work responsibilities must also apply for a vaccination at a time of mass vaccination, at which time the University will reimburse the cost of the influenza vaccination.</a:t>
            </a:r>
          </a:p>
          <a:p>
            <a:pPr marL="0" indent="0">
              <a:buNone/>
            </a:pPr>
            <a:r>
              <a:rPr lang="en-US" sz="1600" b="0" dirty="0">
                <a:solidFill>
                  <a:schemeClr val="tx2"/>
                </a:solidFill>
              </a:rPr>
              <a:t>When you apply for a vaccine at </a:t>
            </a:r>
            <a:r>
              <a:rPr lang="en-US" sz="1600" b="0" dirty="0" err="1">
                <a:solidFill>
                  <a:schemeClr val="tx2"/>
                </a:solidFill>
              </a:rPr>
              <a:t>Mehiläinen</a:t>
            </a:r>
            <a:r>
              <a:rPr lang="en-US" sz="1600" b="0" dirty="0">
                <a:solidFill>
                  <a:schemeClr val="tx2"/>
                </a:solidFill>
              </a:rPr>
              <a:t> outside of mass vaccination times, you will have to pay for the vaccine yourself. </a:t>
            </a:r>
          </a:p>
          <a:p>
            <a:pPr marL="0" indent="0">
              <a:buNone/>
            </a:pPr>
            <a:r>
              <a:rPr lang="en-US" sz="1600" b="0" dirty="0">
                <a:solidFill>
                  <a:schemeClr val="tx2"/>
                </a:solidFill>
              </a:rPr>
              <a:t>The cost of </a:t>
            </a:r>
            <a:r>
              <a:rPr lang="en-US" sz="1600" b="0" dirty="0" err="1">
                <a:solidFill>
                  <a:schemeClr val="tx2"/>
                </a:solidFill>
              </a:rPr>
              <a:t>Fluarix</a:t>
            </a:r>
            <a:r>
              <a:rPr lang="en-US" sz="1600" b="0" dirty="0">
                <a:solidFill>
                  <a:schemeClr val="tx2"/>
                </a:solidFill>
              </a:rPr>
              <a:t> tetra is EUR 39.80 per person, including the vaccine and the injection. </a:t>
            </a:r>
          </a:p>
          <a:p>
            <a:endParaRPr lang="en-US" sz="1600" b="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021809"/>
      </p:ext>
    </p:extLst>
  </p:cSld>
  <p:clrMapOvr>
    <a:masterClrMapping/>
  </p:clrMapOvr>
</p:sld>
</file>

<file path=ppt/theme/theme1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lu_presentaatiomalli_v21.potx" id="{F2707A07-5F27-42D7-BEEE-BF565E8307B8}" vid="{EA092EB1-CDFE-4CFB-9D75-BB2288870A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c8fedd44-943b-4f0e-a875-3874e0e1dcdb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F1CF2CF855A4DAAFAA16ADBD2E787" ma:contentTypeVersion="6" ma:contentTypeDescription="Create a new document." ma:contentTypeScope="" ma:versionID="1adb6044a56356122c62ec8bdef6dd3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43509E-AD3B-4CEF-98BB-732345F2AF8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0D01EDB-0757-4B3B-A260-592E86C27B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60E5CA-5EA9-4A41-95B0-46FF37AC85F9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B8698B93-73E1-40E5-AEB4-6553816078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Uusi pohja</Template>
  <TotalTime>27</TotalTime>
  <Words>195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Oulun yliopisto</vt:lpstr>
      <vt:lpstr> Influenza  vaccination for season 2019-2020</vt:lpstr>
    </vt:vector>
  </TitlesOfParts>
  <Company>University of 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Influenza vaccination for season 2018-2019</dc:title>
  <dc:creator>Emilia Vuoti</dc:creator>
  <cp:lastModifiedBy>Emilia Vuoti</cp:lastModifiedBy>
  <cp:revision>8</cp:revision>
  <dcterms:created xsi:type="dcterms:W3CDTF">2018-10-10T13:10:33Z</dcterms:created>
  <dcterms:modified xsi:type="dcterms:W3CDTF">2019-10-17T10:20:06Z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0x010100B25F1CF2CF855A4DAAFAA16ADBD2E787</vt:lpwstr>
  </property>
</Properties>
</file>