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316" r:id="rId6"/>
    <p:sldId id="318" r:id="rId7"/>
    <p:sldId id="300" r:id="rId8"/>
    <p:sldId id="319" r:id="rId9"/>
    <p:sldId id="317" r:id="rId10"/>
    <p:sldId id="320" r:id="rId11"/>
    <p:sldId id="342" r:id="rId12"/>
    <p:sldId id="334" r:id="rId13"/>
    <p:sldId id="341" r:id="rId14"/>
    <p:sldId id="348" r:id="rId15"/>
    <p:sldId id="321" r:id="rId16"/>
    <p:sldId id="322" r:id="rId17"/>
    <p:sldId id="301" r:id="rId18"/>
    <p:sldId id="323" r:id="rId19"/>
    <p:sldId id="326" r:id="rId20"/>
    <p:sldId id="327" r:id="rId21"/>
    <p:sldId id="328" r:id="rId22"/>
    <p:sldId id="343" r:id="rId23"/>
    <p:sldId id="345" r:id="rId24"/>
    <p:sldId id="346" r:id="rId25"/>
    <p:sldId id="302" r:id="rId26"/>
    <p:sldId id="329" r:id="rId27"/>
    <p:sldId id="344" r:id="rId28"/>
    <p:sldId id="331" r:id="rId29"/>
    <p:sldId id="332" r:id="rId30"/>
    <p:sldId id="335" r:id="rId31"/>
    <p:sldId id="336" r:id="rId32"/>
    <p:sldId id="339" r:id="rId33"/>
    <p:sldId id="337" r:id="rId34"/>
    <p:sldId id="338" r:id="rId35"/>
    <p:sldId id="347" r:id="rId36"/>
    <p:sldId id="340"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66" d="100"/>
          <a:sy n="66" d="100"/>
        </p:scale>
        <p:origin x="600" y="3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29/03/2021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smtClean="0">
                  <a:solidFill>
                    <a:schemeClr val="bg1"/>
                  </a:solidFill>
                  <a:latin typeface="EC Square Sans Pro Light" panose="020B0506000000020004" pitchFamily="34" charset="0"/>
                </a:rPr>
                <a:t>Research</a:t>
              </a:r>
              <a:r>
                <a:rPr lang="fr-BE" sz="930" b="0" i="1" dirty="0" smtClean="0">
                  <a:solidFill>
                    <a:schemeClr val="bg1"/>
                  </a:solidFill>
                  <a:latin typeface="EC Square Sans Pro Light" panose="020B0506000000020004" pitchFamily="34" charset="0"/>
                </a:rPr>
                <a:t> and Innovation </a:t>
              </a:r>
              <a:endParaRPr lang="en-GB" sz="930" b="0" i="1" dirty="0" err="1" smtClean="0">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Name of the </a:t>
            </a:r>
            <a:r>
              <a:rPr lang="fr-BE" dirty="0" err="1" smtClean="0"/>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smtClean="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smtClean="0"/>
              <a:t>Date of the </a:t>
            </a:r>
            <a:r>
              <a:rPr lang="fr-BE" dirty="0" err="1" smtClean="0"/>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smtClean="0">
                <a:solidFill>
                  <a:schemeClr val="tx2"/>
                </a:solidFill>
              </a:rPr>
              <a:t>THE EU</a:t>
            </a:r>
            <a:br>
              <a:rPr lang="en-US" b="1" dirty="0" smtClean="0">
                <a:solidFill>
                  <a:schemeClr val="tx2"/>
                </a:solidFill>
              </a:rPr>
            </a:br>
            <a:r>
              <a:rPr lang="en-US" b="1" dirty="0" smtClean="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smtClean="0">
                <a:solidFill>
                  <a:schemeClr val="tx2"/>
                </a:solidFill>
              </a:rPr>
              <a:t>PROGRAMME</a:t>
            </a:r>
            <a:endParaRPr lang="en-GB" sz="1900" spc="80" baseline="0" dirty="0" smtClean="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smtClean="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smtClean="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smtClean="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smtClean="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smtClean="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smtClean="0">
                <a:solidFill>
                  <a:schemeClr val="tx1"/>
                </a:solidFill>
              </a:rPr>
              <a:t>© European Union 2021</a:t>
            </a:r>
          </a:p>
          <a:p>
            <a:pPr marL="0" indent="0" algn="just">
              <a:buNone/>
            </a:pPr>
            <a:r>
              <a:rPr lang="en-US" sz="600" b="0" kern="0" dirty="0" smtClean="0">
                <a:solidFill>
                  <a:schemeClr val="tx1"/>
                </a:solidFill>
              </a:rPr>
              <a:t>Unless otherwise noted the reuse of this presentation is </a:t>
            </a:r>
            <a:r>
              <a:rPr lang="en-US" sz="600" b="0" kern="0" dirty="0" err="1" smtClean="0">
                <a:solidFill>
                  <a:schemeClr val="tx1"/>
                </a:solidFill>
              </a:rPr>
              <a:t>authorised</a:t>
            </a:r>
            <a:r>
              <a:rPr lang="en-US" sz="600" b="0" kern="0" dirty="0" smtClean="0">
                <a:solidFill>
                  <a:schemeClr val="tx1"/>
                </a:solidFill>
              </a:rPr>
              <a:t> under the </a:t>
            </a:r>
            <a:r>
              <a:rPr lang="en-US" sz="600" b="0" u="sng" kern="0" dirty="0" smtClean="0">
                <a:solidFill>
                  <a:schemeClr val="tx1"/>
                </a:solidFill>
              </a:rPr>
              <a:t>CC BY 4.0</a:t>
            </a:r>
            <a:r>
              <a:rPr lang="en-US" sz="600" b="1" kern="0" dirty="0" smtClean="0">
                <a:solidFill>
                  <a:schemeClr val="tx1"/>
                </a:solidFill>
              </a:rPr>
              <a:t>  </a:t>
            </a:r>
            <a:r>
              <a:rPr lang="en-US" sz="600" b="0" kern="0" dirty="0" smtClea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smtClean="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a:t>
            </a:r>
            <a:r>
              <a:rPr lang="en-GB" sz="600" kern="0" dirty="0" smtClean="0">
                <a:solidFill>
                  <a:schemeClr val="tx1"/>
                </a:solidFill>
              </a:rPr>
              <a:t>252508849, 2020. </a:t>
            </a:r>
            <a:r>
              <a:rPr lang="en-GB" sz="600" kern="0" dirty="0">
                <a:solidFill>
                  <a:schemeClr val="tx1"/>
                </a:solidFill>
              </a:rPr>
              <a:t>Source: </a:t>
            </a:r>
            <a:r>
              <a:rPr lang="en-GB" sz="600" kern="0" dirty="0" smtClean="0">
                <a:solidFill>
                  <a:schemeClr val="tx1"/>
                </a:solidFill>
              </a:rPr>
              <a:t>Stock.Adobe.com. </a:t>
            </a:r>
            <a:r>
              <a:rPr lang="en-US" sz="600" kern="0" dirty="0" smtClean="0">
                <a:solidFill>
                  <a:schemeClr val="tx1"/>
                </a:solidFill>
              </a:rPr>
              <a:t>Icons </a:t>
            </a:r>
            <a:r>
              <a:rPr lang="en-US" sz="600" kern="0" dirty="0">
                <a:solidFill>
                  <a:schemeClr val="tx1"/>
                </a:solidFill>
              </a:rPr>
              <a:t>©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90393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smtClean="0"/>
              <a:t>Click to edit Master </a:t>
            </a:r>
            <a:br>
              <a:rPr lang="en-US" dirty="0" smtClean="0"/>
            </a:br>
            <a:r>
              <a:rPr lang="en-US" dirty="0" smtClean="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smtClean="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1" r:id="rId1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ec.europa.eu/info/funding-tenders/opportunities/portal/screen/work-as-an-expert" TargetMode="Externa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app.sli.do/event/h8eseiw4" TargetMode="External"/><Relationship Id="rId1" Type="http://schemas.openxmlformats.org/officeDocument/2006/relationships/slideLayout" Target="../slideLayouts/slideLayout11.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c.europa.eu/info/funding-tenders/opportunities/docs/2021-2027/horizon/guidance/programme-guide_horizon_en.pdf" TargetMode="Externa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to prepare a successful proposal in Horizon Europe</a:t>
            </a:r>
            <a:endParaRPr lang="en-GB" dirty="0"/>
          </a:p>
        </p:txBody>
      </p:sp>
      <p:sp>
        <p:nvSpPr>
          <p:cNvPr id="3" name="Text Placeholder 2"/>
          <p:cNvSpPr>
            <a:spLocks noGrp="1"/>
          </p:cNvSpPr>
          <p:nvPr>
            <p:ph type="body" sz="quarter" idx="13"/>
          </p:nvPr>
        </p:nvSpPr>
        <p:spPr>
          <a:xfrm>
            <a:off x="8184423" y="4497710"/>
            <a:ext cx="3186584" cy="548743"/>
          </a:xfrm>
        </p:spPr>
        <p:txBody>
          <a:bodyPr/>
          <a:lstStyle/>
          <a:p>
            <a:pPr>
              <a:spcAft>
                <a:spcPts val="600"/>
              </a:spcAft>
            </a:pPr>
            <a:r>
              <a:rPr lang="en-GB" dirty="0" smtClean="0"/>
              <a:t>Isabel Vergara</a:t>
            </a:r>
          </a:p>
          <a:p>
            <a:r>
              <a:rPr lang="en-GB" dirty="0" err="1" smtClean="0"/>
              <a:t>Bénédicte</a:t>
            </a:r>
            <a:r>
              <a:rPr lang="en-GB" dirty="0" smtClean="0"/>
              <a:t> </a:t>
            </a:r>
            <a:r>
              <a:rPr lang="en-GB" dirty="0" err="1" smtClean="0"/>
              <a:t>Charbonnel</a:t>
            </a:r>
            <a:endParaRPr lang="en-GB" dirty="0" smtClean="0"/>
          </a:p>
          <a:p>
            <a:endParaRPr lang="en-GB" dirty="0"/>
          </a:p>
        </p:txBody>
      </p:sp>
      <p:sp>
        <p:nvSpPr>
          <p:cNvPr id="4" name="Text Placeholder 3"/>
          <p:cNvSpPr>
            <a:spLocks noGrp="1"/>
          </p:cNvSpPr>
          <p:nvPr>
            <p:ph type="body" sz="quarter" idx="14"/>
          </p:nvPr>
        </p:nvSpPr>
        <p:spPr>
          <a:xfrm>
            <a:off x="8184423" y="5591908"/>
            <a:ext cx="3186584" cy="216000"/>
          </a:xfrm>
        </p:spPr>
        <p:txBody>
          <a:bodyPr/>
          <a:lstStyle/>
          <a:p>
            <a:r>
              <a:rPr lang="en-GB" dirty="0" smtClean="0"/>
              <a:t>24 March 2021</a:t>
            </a:r>
            <a:endParaRPr lang="en-GB" dirty="0"/>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3152929" y="5931977"/>
            <a:ext cx="4766119" cy="701735"/>
          </a:xfrm>
        </p:spPr>
        <p:txBody>
          <a:bodyPr/>
          <a:lstStyle/>
          <a:p>
            <a:pPr algn="ctr"/>
            <a:r>
              <a:rPr lang="en-US" dirty="0"/>
              <a:t>Other funding rates may be set out in the specific call conditions</a:t>
            </a:r>
            <a:endParaRPr lang="fr-BE" dirty="0"/>
          </a:p>
        </p:txBody>
      </p:sp>
      <p:sp>
        <p:nvSpPr>
          <p:cNvPr id="3" name="Title 2"/>
          <p:cNvSpPr>
            <a:spLocks noGrp="1"/>
          </p:cNvSpPr>
          <p:nvPr>
            <p:ph type="title"/>
          </p:nvPr>
        </p:nvSpPr>
        <p:spPr>
          <a:xfrm>
            <a:off x="1702198" y="468000"/>
            <a:ext cx="9651601" cy="473104"/>
          </a:xfrm>
        </p:spPr>
        <p:txBody>
          <a:bodyPr/>
          <a:lstStyle/>
          <a:p>
            <a:r>
              <a:rPr lang="en-GB" dirty="0" smtClean="0"/>
              <a:t>Maximum funding rates</a:t>
            </a:r>
            <a:endParaRPr lang="fr-BE" dirty="0"/>
          </a:p>
        </p:txBody>
      </p:sp>
      <p:graphicFrame>
        <p:nvGraphicFramePr>
          <p:cNvPr id="4" name="Table 3"/>
          <p:cNvGraphicFramePr>
            <a:graphicFrameLocks noGrp="1"/>
          </p:cNvGraphicFramePr>
          <p:nvPr>
            <p:extLst>
              <p:ext uri="{D42A27DB-BD31-4B8C-83A1-F6EECF244321}">
                <p14:modId xmlns:p14="http://schemas.microsoft.com/office/powerpoint/2010/main" val="3209544865"/>
              </p:ext>
            </p:extLst>
          </p:nvPr>
        </p:nvGraphicFramePr>
        <p:xfrm>
          <a:off x="1251775" y="1373391"/>
          <a:ext cx="9436353" cy="4272949"/>
        </p:xfrm>
        <a:graphic>
          <a:graphicData uri="http://schemas.openxmlformats.org/drawingml/2006/table">
            <a:tbl>
              <a:tblPr firstRow="1" bandRow="1">
                <a:tableStyleId>{6E25E649-3F16-4E02-A733-19D2CDBF48F0}</a:tableStyleId>
              </a:tblPr>
              <a:tblGrid>
                <a:gridCol w="4541245">
                  <a:extLst>
                    <a:ext uri="{9D8B030D-6E8A-4147-A177-3AD203B41FA5}">
                      <a16:colId xmlns:a16="http://schemas.microsoft.com/office/drawing/2014/main" val="2101753071"/>
                    </a:ext>
                  </a:extLst>
                </a:gridCol>
                <a:gridCol w="4895108">
                  <a:extLst>
                    <a:ext uri="{9D8B030D-6E8A-4147-A177-3AD203B41FA5}">
                      <a16:colId xmlns:a16="http://schemas.microsoft.com/office/drawing/2014/main" val="3059620274"/>
                    </a:ext>
                  </a:extLst>
                </a:gridCol>
              </a:tblGrid>
              <a:tr h="370840">
                <a:tc>
                  <a:txBody>
                    <a:bodyPr/>
                    <a:lstStyle/>
                    <a:p>
                      <a:r>
                        <a:rPr lang="en-GB" dirty="0" smtClean="0"/>
                        <a:t>Type of Action</a:t>
                      </a:r>
                      <a:endParaRPr lang="fr-BE" dirty="0"/>
                    </a:p>
                  </a:txBody>
                  <a:tcPr/>
                </a:tc>
                <a:tc>
                  <a:txBody>
                    <a:bodyPr/>
                    <a:lstStyle/>
                    <a:p>
                      <a:r>
                        <a:rPr lang="en-GB" dirty="0" smtClean="0"/>
                        <a:t>Funding rate</a:t>
                      </a:r>
                      <a:endParaRPr lang="fr-BE" dirty="0"/>
                    </a:p>
                  </a:txBody>
                  <a:tcPr/>
                </a:tc>
                <a:extLst>
                  <a:ext uri="{0D108BD9-81ED-4DB2-BD59-A6C34878D82A}">
                    <a16:rowId xmlns:a16="http://schemas.microsoft.com/office/drawing/2014/main" val="2725300837"/>
                  </a:ext>
                </a:extLst>
              </a:tr>
              <a:tr h="370840">
                <a:tc>
                  <a:txBody>
                    <a:bodyPr/>
                    <a:lstStyle/>
                    <a:p>
                      <a:r>
                        <a:rPr lang="fr-BE" dirty="0" err="1" smtClean="0"/>
                        <a:t>Research</a:t>
                      </a:r>
                      <a:r>
                        <a:rPr lang="fr-BE" dirty="0" smtClean="0"/>
                        <a:t> and innovation action</a:t>
                      </a:r>
                      <a:endParaRPr lang="fr-BE" dirty="0"/>
                    </a:p>
                  </a:txBody>
                  <a:tcPr/>
                </a:tc>
                <a:tc>
                  <a:txBody>
                    <a:bodyPr/>
                    <a:lstStyle/>
                    <a:p>
                      <a:r>
                        <a:rPr lang="en-GB" dirty="0" smtClean="0"/>
                        <a:t>100%</a:t>
                      </a:r>
                      <a:endParaRPr lang="fr-BE" dirty="0"/>
                    </a:p>
                  </a:txBody>
                  <a:tcPr/>
                </a:tc>
                <a:extLst>
                  <a:ext uri="{0D108BD9-81ED-4DB2-BD59-A6C34878D82A}">
                    <a16:rowId xmlns:a16="http://schemas.microsoft.com/office/drawing/2014/main" val="2995655736"/>
                  </a:ext>
                </a:extLst>
              </a:tr>
              <a:tr h="370840">
                <a:tc>
                  <a:txBody>
                    <a:bodyPr/>
                    <a:lstStyle/>
                    <a:p>
                      <a:r>
                        <a:rPr lang="en-US" dirty="0" smtClean="0"/>
                        <a:t>Innovation action</a:t>
                      </a:r>
                      <a:endParaRPr lang="fr-BE" dirty="0"/>
                    </a:p>
                  </a:txBody>
                  <a:tcPr/>
                </a:tc>
                <a:tc>
                  <a:txBody>
                    <a:bodyPr/>
                    <a:lstStyle/>
                    <a:p>
                      <a:r>
                        <a:rPr lang="en-US" dirty="0" smtClean="0"/>
                        <a:t>70% (except for non-profit legal entities, where a rate of up to 100% applies)</a:t>
                      </a:r>
                    </a:p>
                  </a:txBody>
                  <a:tcPr/>
                </a:tc>
                <a:extLst>
                  <a:ext uri="{0D108BD9-81ED-4DB2-BD59-A6C34878D82A}">
                    <a16:rowId xmlns:a16="http://schemas.microsoft.com/office/drawing/2014/main" val="1887949481"/>
                  </a:ext>
                </a:extLst>
              </a:tr>
              <a:tr h="370840">
                <a:tc>
                  <a:txBody>
                    <a:bodyPr/>
                    <a:lstStyle/>
                    <a:p>
                      <a:r>
                        <a:rPr lang="en-US" dirty="0" smtClean="0"/>
                        <a:t>Coordination and support action</a:t>
                      </a:r>
                      <a:endParaRPr lang="fr-BE" dirty="0"/>
                    </a:p>
                  </a:txBody>
                  <a:tcPr/>
                </a:tc>
                <a:tc>
                  <a:txBody>
                    <a:bodyPr/>
                    <a:lstStyle/>
                    <a:p>
                      <a:r>
                        <a:rPr lang="en-GB" dirty="0" smtClean="0"/>
                        <a:t>100%</a:t>
                      </a:r>
                      <a:endParaRPr lang="fr-BE" dirty="0"/>
                    </a:p>
                  </a:txBody>
                  <a:tcPr/>
                </a:tc>
                <a:extLst>
                  <a:ext uri="{0D108BD9-81ED-4DB2-BD59-A6C34878D82A}">
                    <a16:rowId xmlns:a16="http://schemas.microsoft.com/office/drawing/2014/main" val="2956169595"/>
                  </a:ext>
                </a:extLst>
              </a:tr>
              <a:tr h="370840">
                <a:tc>
                  <a:txBody>
                    <a:bodyPr/>
                    <a:lstStyle/>
                    <a:p>
                      <a:r>
                        <a:rPr lang="en-US" dirty="0" smtClean="0"/>
                        <a:t>Programme co-fund action</a:t>
                      </a:r>
                    </a:p>
                  </a:txBody>
                  <a:tcPr/>
                </a:tc>
                <a:tc>
                  <a:txBody>
                    <a:bodyPr/>
                    <a:lstStyle/>
                    <a:p>
                      <a:r>
                        <a:rPr lang="en-US" dirty="0" smtClean="0"/>
                        <a:t>Between 30% and 70%</a:t>
                      </a:r>
                    </a:p>
                  </a:txBody>
                  <a:tcPr/>
                </a:tc>
                <a:extLst>
                  <a:ext uri="{0D108BD9-81ED-4DB2-BD59-A6C34878D82A}">
                    <a16:rowId xmlns:a16="http://schemas.microsoft.com/office/drawing/2014/main" val="347335760"/>
                  </a:ext>
                </a:extLst>
              </a:tr>
              <a:tr h="370840">
                <a:tc>
                  <a:txBody>
                    <a:bodyPr/>
                    <a:lstStyle/>
                    <a:p>
                      <a:r>
                        <a:rPr lang="en-US" dirty="0" smtClean="0"/>
                        <a:t>Innovation and market deployment</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70% (except for non-profit legal entities, where a rate of up to 100% applies)</a:t>
                      </a:r>
                      <a:endParaRPr lang="fr-BE" dirty="0" smtClean="0"/>
                    </a:p>
                  </a:txBody>
                  <a:tcPr/>
                </a:tc>
                <a:extLst>
                  <a:ext uri="{0D108BD9-81ED-4DB2-BD59-A6C34878D82A}">
                    <a16:rowId xmlns:a16="http://schemas.microsoft.com/office/drawing/2014/main" val="2799626887"/>
                  </a:ext>
                </a:extLst>
              </a:tr>
              <a:tr h="370840">
                <a:tc>
                  <a:txBody>
                    <a:bodyPr/>
                    <a:lstStyle/>
                    <a:p>
                      <a:r>
                        <a:rPr lang="en-US" dirty="0" smtClean="0"/>
                        <a:t>Training and mobility action</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100%</a:t>
                      </a:r>
                      <a:endParaRPr lang="fr-BE" dirty="0" smtClean="0"/>
                    </a:p>
                  </a:txBody>
                  <a:tcPr/>
                </a:tc>
                <a:extLst>
                  <a:ext uri="{0D108BD9-81ED-4DB2-BD59-A6C34878D82A}">
                    <a16:rowId xmlns:a16="http://schemas.microsoft.com/office/drawing/2014/main" val="4148333267"/>
                  </a:ext>
                </a:extLst>
              </a:tr>
              <a:tr h="407069">
                <a:tc>
                  <a:txBody>
                    <a:bodyPr/>
                    <a:lstStyle/>
                    <a:p>
                      <a:r>
                        <a:rPr lang="en-US" dirty="0" smtClean="0"/>
                        <a:t>Pre-commercial procurement action</a:t>
                      </a:r>
                      <a:endParaRPr lang="fr-BE" dirty="0"/>
                    </a:p>
                  </a:txBody>
                  <a:tcPr/>
                </a:tc>
                <a:tc>
                  <a:txBody>
                    <a:bodyPr/>
                    <a:lstStyle/>
                    <a:p>
                      <a:r>
                        <a:rPr lang="en-US" dirty="0" smtClean="0"/>
                        <a:t>100%</a:t>
                      </a:r>
                      <a:endParaRPr lang="fr-BE" dirty="0"/>
                    </a:p>
                  </a:txBody>
                  <a:tcPr/>
                </a:tc>
                <a:extLst>
                  <a:ext uri="{0D108BD9-81ED-4DB2-BD59-A6C34878D82A}">
                    <a16:rowId xmlns:a16="http://schemas.microsoft.com/office/drawing/2014/main" val="2161890492"/>
                  </a:ext>
                </a:extLst>
              </a:tr>
              <a:tr h="731520">
                <a:tc>
                  <a:txBody>
                    <a:bodyPr/>
                    <a:lstStyle/>
                    <a:p>
                      <a:r>
                        <a:rPr lang="en-US" dirty="0" smtClean="0"/>
                        <a:t>Public procurement of innovative solutions action</a:t>
                      </a:r>
                      <a:endParaRPr lang="fr-BE" dirty="0"/>
                    </a:p>
                  </a:txBody>
                  <a:tcPr/>
                </a:tc>
                <a:tc>
                  <a:txBody>
                    <a:bodyPr/>
                    <a:lstStyle/>
                    <a:p>
                      <a:r>
                        <a:rPr lang="en-US" dirty="0" smtClean="0"/>
                        <a:t>50%</a:t>
                      </a:r>
                      <a:endParaRPr lang="fr-BE" dirty="0"/>
                    </a:p>
                  </a:txBody>
                  <a:tcPr/>
                </a:tc>
                <a:extLst>
                  <a:ext uri="{0D108BD9-81ED-4DB2-BD59-A6C34878D82A}">
                    <a16:rowId xmlns:a16="http://schemas.microsoft.com/office/drawing/2014/main" val="2575887553"/>
                  </a:ext>
                </a:extLst>
              </a:tr>
            </a:tbl>
          </a:graphicData>
        </a:graphic>
      </p:graphicFrame>
      <p:grpSp>
        <p:nvGrpSpPr>
          <p:cNvPr id="5" name="Group 4"/>
          <p:cNvGrpSpPr/>
          <p:nvPr/>
        </p:nvGrpSpPr>
        <p:grpSpPr>
          <a:xfrm>
            <a:off x="749491" y="272552"/>
            <a:ext cx="864000" cy="864000"/>
            <a:chOff x="4409515" y="2641504"/>
            <a:chExt cx="864000" cy="864000"/>
          </a:xfrm>
        </p:grpSpPr>
        <p:sp>
          <p:nvSpPr>
            <p:cNvPr id="6" name="Oval 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742689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64" y="482860"/>
            <a:ext cx="9470136" cy="564543"/>
          </a:xfrm>
        </p:spPr>
        <p:txBody>
          <a:bodyPr/>
          <a:lstStyle/>
          <a:p>
            <a:r>
              <a:rPr lang="en-GB" sz="3600" dirty="0" smtClean="0"/>
              <a:t>Application form (proposal template)</a:t>
            </a:r>
            <a:endParaRPr lang="en-GB" sz="3600" dirty="0"/>
          </a:p>
        </p:txBody>
      </p:sp>
      <p:sp>
        <p:nvSpPr>
          <p:cNvPr id="6" name="Text Placeholder 2"/>
          <p:cNvSpPr txBox="1">
            <a:spLocks/>
          </p:cNvSpPr>
          <p:nvPr/>
        </p:nvSpPr>
        <p:spPr>
          <a:xfrm>
            <a:off x="838200" y="1368000"/>
            <a:ext cx="10515600" cy="482248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smtClean="0">
              <a:solidFill>
                <a:schemeClr val="tx1"/>
              </a:solidFill>
            </a:endParaRPr>
          </a:p>
        </p:txBody>
      </p:sp>
      <p:grpSp>
        <p:nvGrpSpPr>
          <p:cNvPr id="4" name="Group 3"/>
          <p:cNvGrpSpPr/>
          <p:nvPr/>
        </p:nvGrpSpPr>
        <p:grpSpPr>
          <a:xfrm>
            <a:off x="838200" y="333131"/>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72435" y="1637742"/>
            <a:ext cx="10515600" cy="3736515"/>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structure </a:t>
            </a:r>
          </a:p>
          <a:p>
            <a:pPr lvl="1"/>
            <a:endParaRPr lang="en-US" sz="2000" b="0" dirty="0">
              <a:solidFill>
                <a:schemeClr val="tx1"/>
              </a:solidFill>
            </a:endParaRPr>
          </a:p>
          <a:p>
            <a:pPr lvl="1"/>
            <a:r>
              <a:rPr lang="en-US" sz="2000" b="0" dirty="0">
                <a:solidFill>
                  <a:schemeClr val="tx1"/>
                </a:solidFill>
              </a:rPr>
              <a:t>The proposal contains two parts: </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dirty="0"/>
              <a:t>Part A</a:t>
            </a:r>
            <a:r>
              <a:rPr lang="en-US" sz="2000" b="0" dirty="0">
                <a:solidFill>
                  <a:schemeClr val="tx1"/>
                </a:solidFill>
              </a:rPr>
              <a:t>  (web-based forms) </a:t>
            </a:r>
            <a:r>
              <a:rPr lang="en-US" sz="2000" b="0" dirty="0" smtClean="0">
                <a:solidFill>
                  <a:schemeClr val="tx1"/>
                </a:solidFill>
              </a:rPr>
              <a:t>is </a:t>
            </a:r>
            <a:r>
              <a:rPr lang="en-US" sz="2000" b="0" dirty="0">
                <a:solidFill>
                  <a:schemeClr val="tx1"/>
                </a:solidFill>
              </a:rPr>
              <a:t>generated by the IT system. It is based on the information entered by the participants through the submission system in the Funding &amp; Tenders Portal. </a:t>
            </a:r>
          </a:p>
          <a:p>
            <a:pPr marL="342900" lvl="1" indent="-342900">
              <a:buClr>
                <a:schemeClr val="accent2"/>
              </a:buClr>
              <a:buFont typeface="Arial" panose="020B0604020202020204" pitchFamily="34" charset="0"/>
              <a:buChar char="●"/>
            </a:pPr>
            <a:r>
              <a:rPr lang="en-US" sz="2000" dirty="0"/>
              <a:t>Part B</a:t>
            </a:r>
            <a:r>
              <a:rPr lang="en-US" sz="2000" b="0" dirty="0">
                <a:solidFill>
                  <a:schemeClr val="tx1"/>
                </a:solidFill>
              </a:rPr>
              <a:t> </a:t>
            </a:r>
            <a:r>
              <a:rPr lang="en-US" sz="2000" b="0" dirty="0" smtClean="0">
                <a:solidFill>
                  <a:schemeClr val="tx1"/>
                </a:solidFill>
              </a:rPr>
              <a:t>is </a:t>
            </a:r>
            <a:r>
              <a:rPr lang="en-US" sz="2000" b="0" dirty="0">
                <a:solidFill>
                  <a:schemeClr val="tx1"/>
                </a:solidFill>
              </a:rPr>
              <a:t>the narrative part that includes three sections that each correspond to an evaluation criterion. Part B needs to be uploaded as a PDF document following the templates downloaded by the applicants in the submission system for the specific call or topic. </a:t>
            </a:r>
            <a:endParaRPr lang="fr-BE" sz="2000" b="0" dirty="0">
              <a:solidFill>
                <a:schemeClr val="tx1"/>
              </a:solidFill>
            </a:endParaRPr>
          </a:p>
        </p:txBody>
      </p:sp>
      <p:pic>
        <p:nvPicPr>
          <p:cNvPr id="9" name="Picture 8">
            <a:hlinkClick r:id="rId3"/>
          </p:cNvPr>
          <p:cNvPicPr>
            <a:picLocks noChangeAspect="1"/>
          </p:cNvPicPr>
          <p:nvPr/>
        </p:nvPicPr>
        <p:blipFill>
          <a:blip r:embed="rId4"/>
          <a:stretch>
            <a:fillRect/>
          </a:stretch>
        </p:blipFill>
        <p:spPr>
          <a:xfrm>
            <a:off x="9604485" y="1047403"/>
            <a:ext cx="1226698" cy="1713769"/>
          </a:xfrm>
          <a:prstGeom prst="rect">
            <a:avLst/>
          </a:prstGeom>
          <a:solidFill>
            <a:schemeClr val="accent2"/>
          </a:solidFill>
        </p:spPr>
      </p:pic>
    </p:spTree>
    <p:extLst>
      <p:ext uri="{BB962C8B-B14F-4D97-AF65-F5344CB8AC3E}">
        <p14:creationId xmlns:p14="http://schemas.microsoft.com/office/powerpoint/2010/main" val="618977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925903" y="2511473"/>
            <a:ext cx="3240000" cy="35601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New fields in part A</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Researchers table – needed to follow up researchers careers </a:t>
            </a:r>
            <a:r>
              <a:rPr lang="en-US" sz="2000" b="0" dirty="0" smtClean="0">
                <a:solidFill>
                  <a:schemeClr val="tx1"/>
                </a:solidFill>
              </a:rPr>
              <a:t>(HE indicator)</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Role of participating </a:t>
            </a:r>
            <a:r>
              <a:rPr lang="en-US" sz="2000" b="0" dirty="0" err="1">
                <a:solidFill>
                  <a:schemeClr val="tx1"/>
                </a:solidFill>
              </a:rPr>
              <a:t>organisation</a:t>
            </a:r>
            <a:r>
              <a:rPr lang="en-US" sz="2000" b="0" dirty="0">
                <a:solidFill>
                  <a:schemeClr val="tx1"/>
                </a:solidFill>
              </a:rPr>
              <a:t> </a:t>
            </a:r>
            <a:endParaRPr lang="en-US" sz="2000" b="0" dirty="0" smtClean="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Self-declaration </a:t>
            </a:r>
            <a:r>
              <a:rPr lang="en-US" sz="2000" b="0" dirty="0">
                <a:solidFill>
                  <a:schemeClr val="tx1"/>
                </a:solidFill>
              </a:rPr>
              <a:t>on gender equality </a:t>
            </a:r>
            <a:r>
              <a:rPr lang="en-US" sz="2000" b="0" dirty="0" smtClean="0">
                <a:solidFill>
                  <a:schemeClr val="tx1"/>
                </a:solidFill>
              </a:rPr>
              <a:t>plan</a:t>
            </a:r>
            <a:endParaRPr lang="en-US" sz="2000" b="0" dirty="0">
              <a:solidFill>
                <a:schemeClr val="tx1"/>
              </a:solidFill>
            </a:endParaRPr>
          </a:p>
        </p:txBody>
      </p:sp>
      <p:sp>
        <p:nvSpPr>
          <p:cNvPr id="5" name="Text Placeholder 2"/>
          <p:cNvSpPr txBox="1">
            <a:spLocks/>
          </p:cNvSpPr>
          <p:nvPr/>
        </p:nvSpPr>
        <p:spPr>
          <a:xfrm>
            <a:off x="4563703" y="2511473"/>
            <a:ext cx="3240000" cy="3980767"/>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Fields moved from part B to part A</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Ethics self-assessment</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Security </a:t>
            </a:r>
            <a:r>
              <a:rPr lang="en-US" sz="2000" b="0" dirty="0" smtClean="0">
                <a:solidFill>
                  <a:schemeClr val="tx1"/>
                </a:solidFill>
              </a:rPr>
              <a:t>questionnaire (</a:t>
            </a:r>
            <a:r>
              <a:rPr lang="en-US" sz="2000" dirty="0" smtClean="0">
                <a:solidFill>
                  <a:schemeClr val="tx1"/>
                </a:solidFill>
              </a:rPr>
              <a:t>NEW!</a:t>
            </a:r>
            <a:r>
              <a:rPr lang="en-US" sz="2000" b="0" dirty="0" smtClean="0">
                <a:solidFill>
                  <a:schemeClr val="tx1"/>
                </a:solidFill>
              </a:rPr>
              <a:t> in all HE proposals)</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Information on </a:t>
            </a:r>
            <a:r>
              <a:rPr lang="en-US" sz="2000" b="0" dirty="0" smtClean="0">
                <a:solidFill>
                  <a:schemeClr val="tx1"/>
                </a:solidFill>
              </a:rPr>
              <a:t>participants’ </a:t>
            </a:r>
            <a:r>
              <a:rPr lang="en-US" sz="2000" b="0" dirty="0">
                <a:solidFill>
                  <a:schemeClr val="tx1"/>
                </a:solidFill>
              </a:rPr>
              <a:t>previous activities related to the </a:t>
            </a:r>
            <a:r>
              <a:rPr lang="en-US" sz="2000" b="0" dirty="0" smtClean="0">
                <a:solidFill>
                  <a:schemeClr val="tx1"/>
                </a:solidFill>
              </a:rPr>
              <a:t>call</a:t>
            </a:r>
            <a:endParaRPr lang="en-US" sz="2000" b="0" dirty="0">
              <a:solidFill>
                <a:schemeClr val="tx1"/>
              </a:solidFill>
            </a:endParaRPr>
          </a:p>
        </p:txBody>
      </p:sp>
      <p:sp>
        <p:nvSpPr>
          <p:cNvPr id="6" name="Text Placeholder 2"/>
          <p:cNvSpPr txBox="1">
            <a:spLocks/>
          </p:cNvSpPr>
          <p:nvPr/>
        </p:nvSpPr>
        <p:spPr>
          <a:xfrm>
            <a:off x="8177808" y="2511473"/>
            <a:ext cx="3240000" cy="409963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New in part B</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G</a:t>
            </a:r>
            <a:r>
              <a:rPr lang="en-US" sz="2000" b="0" dirty="0" smtClean="0">
                <a:solidFill>
                  <a:schemeClr val="tx1"/>
                </a:solidFill>
              </a:rPr>
              <a:t>lossary </a:t>
            </a:r>
            <a:r>
              <a:rPr lang="en-US" sz="2000" b="0" dirty="0">
                <a:solidFill>
                  <a:schemeClr val="tx1"/>
                </a:solidFill>
              </a:rPr>
              <a:t>of </a:t>
            </a:r>
            <a:r>
              <a:rPr lang="en-US" sz="2000" b="0" dirty="0" smtClean="0">
                <a:solidFill>
                  <a:schemeClr val="tx1"/>
                </a:solidFill>
              </a:rPr>
              <a:t>terms.</a:t>
            </a: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Consistency </a:t>
            </a:r>
            <a:r>
              <a:rPr lang="en-US" sz="2000" b="0" dirty="0">
                <a:solidFill>
                  <a:schemeClr val="tx1"/>
                </a:solidFill>
              </a:rPr>
              <a:t>on the use of terminology is ensured in all project phases (from </a:t>
            </a:r>
            <a:r>
              <a:rPr lang="en-US" sz="2000" b="0" dirty="0" smtClean="0">
                <a:solidFill>
                  <a:schemeClr val="tx1"/>
                </a:solidFill>
              </a:rPr>
              <a:t>WP to proposal and </a:t>
            </a:r>
            <a:r>
              <a:rPr lang="en-US" sz="2000" b="0" dirty="0">
                <a:solidFill>
                  <a:schemeClr val="tx1"/>
                </a:solidFill>
              </a:rPr>
              <a:t>reporting)</a:t>
            </a: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Extensive </a:t>
            </a:r>
            <a:r>
              <a:rPr lang="en-US" sz="2000" b="0" dirty="0">
                <a:solidFill>
                  <a:schemeClr val="tx1"/>
                </a:solidFill>
              </a:rPr>
              <a:t>explanations on what exactly should be included in each section. </a:t>
            </a:r>
            <a:endParaRPr lang="fr-BE" sz="2000" b="0" dirty="0">
              <a:solidFill>
                <a:schemeClr val="tx1"/>
              </a:solidFill>
            </a:endParaRPr>
          </a:p>
        </p:txBody>
      </p:sp>
      <p:cxnSp>
        <p:nvCxnSpPr>
          <p:cNvPr id="7" name="Straight Connector 6"/>
          <p:cNvCxnSpPr/>
          <p:nvPr/>
        </p:nvCxnSpPr>
        <p:spPr>
          <a:xfrm>
            <a:off x="4382030" y="2511473"/>
            <a:ext cx="7090" cy="383446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99315" y="2511473"/>
            <a:ext cx="19389" cy="383446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6387" y="653829"/>
            <a:ext cx="6130204" cy="400110"/>
          </a:xfrm>
          <a:prstGeom prst="rect">
            <a:avLst/>
          </a:prstGeom>
        </p:spPr>
        <p:txBody>
          <a:bodyPr wrap="none">
            <a:spAutoFit/>
          </a:bodyPr>
          <a:lstStyle/>
          <a:p>
            <a:pPr lvl="1"/>
            <a:r>
              <a:rPr lang="en-GB" sz="2000" b="1" dirty="0" smtClean="0">
                <a:solidFill>
                  <a:schemeClr val="tx2"/>
                </a:solidFill>
              </a:rPr>
              <a:t>New features in the Horizon Europe proposal</a:t>
            </a:r>
            <a:endParaRPr lang="en-GB" sz="2000" b="1" dirty="0">
              <a:solidFill>
                <a:schemeClr val="tx2"/>
              </a:solidFill>
            </a:endParaRPr>
          </a:p>
        </p:txBody>
      </p:sp>
      <p:grpSp>
        <p:nvGrpSpPr>
          <p:cNvPr id="16" name="Group 15"/>
          <p:cNvGrpSpPr/>
          <p:nvPr/>
        </p:nvGrpSpPr>
        <p:grpSpPr>
          <a:xfrm>
            <a:off x="5751703" y="1263387"/>
            <a:ext cx="864000" cy="864000"/>
            <a:chOff x="6673743" y="3724632"/>
            <a:chExt cx="864000" cy="864000"/>
          </a:xfrm>
        </p:grpSpPr>
        <p:sp>
          <p:nvSpPr>
            <p:cNvPr id="17" name="Oval 16"/>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502" y="3758867"/>
              <a:ext cx="792482" cy="795530"/>
            </a:xfrm>
            <a:prstGeom prst="rect">
              <a:avLst/>
            </a:prstGeom>
          </p:spPr>
        </p:pic>
      </p:grpSp>
      <p:grpSp>
        <p:nvGrpSpPr>
          <p:cNvPr id="19" name="Group 18"/>
          <p:cNvGrpSpPr/>
          <p:nvPr/>
        </p:nvGrpSpPr>
        <p:grpSpPr>
          <a:xfrm>
            <a:off x="9365808" y="1263387"/>
            <a:ext cx="864000" cy="864000"/>
            <a:chOff x="6673743" y="1558376"/>
            <a:chExt cx="864000" cy="864000"/>
          </a:xfrm>
        </p:grpSpPr>
        <p:sp>
          <p:nvSpPr>
            <p:cNvPr id="20" name="Oval 19"/>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grpSp>
        <p:nvGrpSpPr>
          <p:cNvPr id="22" name="Group 21"/>
          <p:cNvGrpSpPr/>
          <p:nvPr/>
        </p:nvGrpSpPr>
        <p:grpSpPr>
          <a:xfrm>
            <a:off x="2113903" y="1263387"/>
            <a:ext cx="864000" cy="864000"/>
            <a:chOff x="3277401" y="1558376"/>
            <a:chExt cx="864000" cy="864000"/>
          </a:xfrm>
        </p:grpSpPr>
        <p:sp>
          <p:nvSpPr>
            <p:cNvPr id="23" name="Oval 2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Tree>
    <p:extLst>
      <p:ext uri="{BB962C8B-B14F-4D97-AF65-F5344CB8AC3E}">
        <p14:creationId xmlns:p14="http://schemas.microsoft.com/office/powerpoint/2010/main" val="406239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new in the </a:t>
            </a:r>
            <a:r>
              <a:rPr lang="en-US" dirty="0" smtClean="0"/>
              <a:t>evaluation process?</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77583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smtClean="0"/>
              <a:t>Evaluation (award) criteria</a:t>
            </a:r>
            <a:endParaRPr lang="en-GB" sz="3600" dirty="0"/>
          </a:p>
        </p:txBody>
      </p:sp>
      <p:sp>
        <p:nvSpPr>
          <p:cNvPr id="6" name="Text Placeholder 2"/>
          <p:cNvSpPr txBox="1">
            <a:spLocks/>
          </p:cNvSpPr>
          <p:nvPr/>
        </p:nvSpPr>
        <p:spPr>
          <a:xfrm>
            <a:off x="873959" y="3032648"/>
            <a:ext cx="10515600" cy="3688192"/>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number of ‘</a:t>
            </a:r>
            <a:r>
              <a:rPr lang="en-US" sz="2000" dirty="0"/>
              <a:t>aspects to be taken into account</a:t>
            </a:r>
            <a:r>
              <a:rPr lang="en-US" sz="2000" b="0" dirty="0">
                <a:solidFill>
                  <a:schemeClr val="tx1"/>
                </a:solidFill>
              </a:rPr>
              <a:t>’ have been </a:t>
            </a:r>
            <a:r>
              <a:rPr lang="en-US" sz="2000" dirty="0"/>
              <a:t>reduced</a:t>
            </a:r>
            <a:r>
              <a:rPr lang="en-US" sz="2000" b="0" dirty="0">
                <a:solidFill>
                  <a:schemeClr val="tx1"/>
                </a:solidFill>
              </a:rPr>
              <a:t>, ensuring that the same aspect is not assessed </a:t>
            </a:r>
            <a:r>
              <a:rPr lang="en-US" sz="2000" b="0" dirty="0" smtClean="0">
                <a:solidFill>
                  <a:schemeClr val="tx1"/>
                </a:solidFill>
              </a:rPr>
              <a:t>twice</a:t>
            </a:r>
          </a:p>
          <a:p>
            <a:pPr marL="342900" lvl="1" indent="-342900">
              <a:buClr>
                <a:schemeClr val="accent2"/>
              </a:buClr>
              <a:buFont typeface="Arial" panose="020B0604020202020204" pitchFamily="34" charset="0"/>
              <a:buChar char="●"/>
            </a:pPr>
            <a:r>
              <a:rPr lang="en-US" sz="2000" dirty="0"/>
              <a:t>Open </a:t>
            </a:r>
            <a:r>
              <a:rPr lang="en-US" sz="2000" dirty="0" smtClean="0"/>
              <a:t>Science </a:t>
            </a:r>
            <a:r>
              <a:rPr lang="en-US" sz="2000" b="0" dirty="0" smtClean="0">
                <a:solidFill>
                  <a:schemeClr val="tx1"/>
                </a:solidFill>
              </a:rPr>
              <a:t>practices assessed as part of the scientific methodology in the excellence criterion </a:t>
            </a:r>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dirty="0"/>
              <a:t>New approach to impact</a:t>
            </a:r>
            <a:r>
              <a:rPr lang="en-US" sz="2000" b="0" dirty="0">
                <a:solidFill>
                  <a:schemeClr val="tx1"/>
                </a:solidFill>
              </a:rPr>
              <a:t>: Key Impacts Pathways (KIPs)</a:t>
            </a:r>
          </a:p>
          <a:p>
            <a:pPr marL="342900" lvl="1" indent="-342900">
              <a:buClr>
                <a:schemeClr val="accent2"/>
              </a:buClr>
              <a:buFont typeface="Arial" panose="020B0604020202020204" pitchFamily="34" charset="0"/>
              <a:buChar char="●"/>
            </a:pPr>
            <a:r>
              <a:rPr lang="en-US" sz="2000" b="0" dirty="0">
                <a:solidFill>
                  <a:schemeClr val="tx1"/>
                </a:solidFill>
              </a:rPr>
              <a:t>The assessment of the </a:t>
            </a:r>
            <a:r>
              <a:rPr lang="en-US" sz="2000" dirty="0"/>
              <a:t>quality of applicants</a:t>
            </a:r>
            <a:r>
              <a:rPr lang="en-US" sz="2000" b="0" dirty="0">
                <a:solidFill>
                  <a:schemeClr val="tx1"/>
                </a:solidFill>
              </a:rPr>
              <a:t> is assessed under ‘implementation’, rather than as a separate binary assessment of operational </a:t>
            </a:r>
            <a:r>
              <a:rPr lang="en-US" sz="2000" b="0" dirty="0" smtClean="0">
                <a:solidFill>
                  <a:schemeClr val="tx1"/>
                </a:solidFill>
              </a:rPr>
              <a:t>capacity</a:t>
            </a:r>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a:solidFill>
                  <a:schemeClr val="tx1"/>
                </a:solidFill>
              </a:rPr>
              <a:t>Assessment of </a:t>
            </a:r>
            <a:r>
              <a:rPr lang="en-US" sz="2000" dirty="0"/>
              <a:t>management structures </a:t>
            </a:r>
            <a:r>
              <a:rPr lang="en-US" sz="2000" b="0" dirty="0">
                <a:solidFill>
                  <a:schemeClr val="tx1"/>
                </a:solidFill>
              </a:rPr>
              <a:t>has been removed</a:t>
            </a:r>
            <a:r>
              <a:rPr lang="en-US" sz="2000" b="0" dirty="0" smtClean="0">
                <a:solidFill>
                  <a:schemeClr val="tx1"/>
                </a:solidFill>
              </a:rPr>
              <a:t>.</a:t>
            </a:r>
            <a:endParaRPr lang="en-US" sz="2000" b="0" dirty="0">
              <a:solidFill>
                <a:schemeClr val="tx1"/>
              </a:solidFill>
            </a:endParaRPr>
          </a:p>
        </p:txBody>
      </p:sp>
      <p:grpSp>
        <p:nvGrpSpPr>
          <p:cNvPr id="4" name="Group 3"/>
          <p:cNvGrpSpPr/>
          <p:nvPr/>
        </p:nvGrpSpPr>
        <p:grpSpPr>
          <a:xfrm>
            <a:off x="838200" y="333131"/>
            <a:ext cx="864000" cy="864000"/>
            <a:chOff x="1069009" y="3735593"/>
            <a:chExt cx="864000" cy="864000"/>
          </a:xfrm>
        </p:grpSpPr>
        <p:sp>
          <p:nvSpPr>
            <p:cNvPr id="5" name="Oval 4"/>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8" name="Text Placeholder 2"/>
          <p:cNvSpPr txBox="1">
            <a:spLocks/>
          </p:cNvSpPr>
          <p:nvPr/>
        </p:nvSpPr>
        <p:spPr>
          <a:xfrm>
            <a:off x="873959" y="1460289"/>
            <a:ext cx="10515600" cy="157235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Same three </a:t>
            </a:r>
            <a:r>
              <a:rPr lang="en-US" sz="2000" b="0" dirty="0" smtClean="0">
                <a:solidFill>
                  <a:schemeClr val="tx1"/>
                </a:solidFill>
              </a:rPr>
              <a:t>award criteria: </a:t>
            </a:r>
            <a:r>
              <a:rPr lang="en-US" sz="2000" b="0" dirty="0">
                <a:solidFill>
                  <a:schemeClr val="tx1"/>
                </a:solidFill>
              </a:rPr>
              <a:t>‘</a:t>
            </a:r>
            <a:r>
              <a:rPr lang="en-US" sz="2000" dirty="0"/>
              <a:t>Excellence</a:t>
            </a:r>
            <a:r>
              <a:rPr lang="en-US" sz="2000" b="0" dirty="0">
                <a:solidFill>
                  <a:schemeClr val="tx1"/>
                </a:solidFill>
              </a:rPr>
              <a:t>’, ‘</a:t>
            </a:r>
            <a:r>
              <a:rPr lang="en-US" sz="2000" dirty="0"/>
              <a:t>Impact</a:t>
            </a:r>
            <a:r>
              <a:rPr lang="en-US" sz="2000" b="0" dirty="0">
                <a:solidFill>
                  <a:schemeClr val="tx1"/>
                </a:solidFill>
              </a:rPr>
              <a:t>’ and ‘</a:t>
            </a:r>
            <a:r>
              <a:rPr lang="en-US" sz="2000" dirty="0"/>
              <a:t>Quality and efficiency of the implementation</a:t>
            </a:r>
            <a:r>
              <a:rPr lang="en-US" sz="2000" b="0" dirty="0">
                <a:solidFill>
                  <a:schemeClr val="tx1"/>
                </a:solidFill>
              </a:rPr>
              <a:t>’. Excellence only for </a:t>
            </a:r>
            <a:r>
              <a:rPr lang="en-US" sz="2000" b="0" dirty="0" smtClean="0">
                <a:solidFill>
                  <a:schemeClr val="tx1"/>
                </a:solidFill>
              </a:rPr>
              <a:t>ERC.</a:t>
            </a:r>
            <a:endParaRPr lang="en-US" sz="2000" b="0" dirty="0">
              <a:solidFill>
                <a:schemeClr val="tx1"/>
              </a:solidFill>
            </a:endParaRPr>
          </a:p>
        </p:txBody>
      </p:sp>
    </p:spTree>
    <p:extLst>
      <p:ext uri="{BB962C8B-B14F-4D97-AF65-F5344CB8AC3E}">
        <p14:creationId xmlns:p14="http://schemas.microsoft.com/office/powerpoint/2010/main" val="2776834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639689" cy="473104"/>
          </a:xfrm>
        </p:spPr>
        <p:txBody>
          <a:bodyPr anchor="t" anchorCtr="0">
            <a:noAutofit/>
          </a:bodyPr>
          <a:lstStyle/>
          <a:p>
            <a:r>
              <a:rPr lang="en-GB" dirty="0"/>
              <a:t>Evaluation criteria (RIAs and IAs)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 y="288000"/>
            <a:ext cx="972000" cy="972000"/>
          </a:xfrm>
          <a:prstGeom prst="rect">
            <a:avLst/>
          </a:prstGeom>
        </p:spPr>
      </p:pic>
      <p:sp>
        <p:nvSpPr>
          <p:cNvPr id="11" name="TextBox 10"/>
          <p:cNvSpPr txBox="1"/>
          <p:nvPr/>
        </p:nvSpPr>
        <p:spPr>
          <a:xfrm>
            <a:off x="8485632" y="1450218"/>
            <a:ext cx="2857968" cy="4647426"/>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Quality and efficiency of the implementation</a:t>
            </a:r>
          </a:p>
          <a:p>
            <a:pPr algn="ctr">
              <a:defRPr/>
            </a:pPr>
            <a:endParaRPr lang="en-GB" b="1" cap="all" dirty="0" smtClean="0">
              <a:solidFill>
                <a:schemeClr val="accent2"/>
              </a:solidFill>
            </a:endParaRPr>
          </a:p>
          <a:p>
            <a:pPr marL="285750" indent="-285750">
              <a:buFont typeface="Wingdings" panose="05000000000000000000" pitchFamily="2" charset="2"/>
              <a:buChar char="ü"/>
              <a:defRPr/>
            </a:pPr>
            <a:r>
              <a:rPr lang="en-US" sz="1600" dirty="0" smtClean="0">
                <a:solidFill>
                  <a:srgbClr val="FFFFFF"/>
                </a:solidFill>
              </a:rPr>
              <a:t>Quality </a:t>
            </a:r>
            <a:r>
              <a:rPr lang="en-US" sz="1600" dirty="0">
                <a:solidFill>
                  <a:srgbClr val="FFFFFF"/>
                </a:solidFill>
              </a:rPr>
              <a:t>and effectiveness of the </a:t>
            </a:r>
            <a:r>
              <a:rPr lang="en-US" sz="1600" b="1" dirty="0">
                <a:solidFill>
                  <a:schemeClr val="accent2"/>
                </a:solidFill>
              </a:rPr>
              <a:t>work plan</a:t>
            </a:r>
            <a:r>
              <a:rPr lang="en-US" sz="1600" dirty="0">
                <a:solidFill>
                  <a:srgbClr val="FFFFFF"/>
                </a:solidFill>
              </a:rPr>
              <a:t>, assessment of risks, and appropriateness of the effort assigned to work packages, and the resources overall</a:t>
            </a:r>
            <a:r>
              <a:rPr lang="en-US" sz="1600" dirty="0" smtClean="0">
                <a:solidFill>
                  <a:srgbClr val="FFFFFF"/>
                </a:solidFill>
              </a:rPr>
              <a:t>.</a:t>
            </a:r>
          </a:p>
          <a:p>
            <a:pPr marL="285750" indent="-285750">
              <a:buFont typeface="Wingdings" panose="05000000000000000000" pitchFamily="2" charset="2"/>
              <a:buChar char="ü"/>
              <a:defRPr/>
            </a:pPr>
            <a:endParaRPr lang="en-US" sz="1600" dirty="0" smtClean="0">
              <a:solidFill>
                <a:srgbClr val="FFFFFF"/>
              </a:solidFill>
            </a:endParaRPr>
          </a:p>
          <a:p>
            <a:pPr marL="285750" indent="-285750">
              <a:buFont typeface="Wingdings" panose="05000000000000000000" pitchFamily="2" charset="2"/>
              <a:buChar char="ü"/>
              <a:defRPr/>
            </a:pPr>
            <a:r>
              <a:rPr lang="en-US" sz="1600" dirty="0">
                <a:solidFill>
                  <a:srgbClr val="FFFFFF"/>
                </a:solidFill>
              </a:rPr>
              <a:t>Capacity and</a:t>
            </a:r>
            <a:r>
              <a:rPr lang="en-US" sz="1600" b="1" dirty="0">
                <a:solidFill>
                  <a:schemeClr val="accent2"/>
                </a:solidFill>
              </a:rPr>
              <a:t> </a:t>
            </a:r>
            <a:r>
              <a:rPr lang="en-US" sz="1600" dirty="0">
                <a:solidFill>
                  <a:srgbClr val="FFFFFF"/>
                </a:solidFill>
              </a:rPr>
              <a:t>role of each </a:t>
            </a:r>
            <a:r>
              <a:rPr lang="en-US" sz="1600" b="1" dirty="0">
                <a:solidFill>
                  <a:schemeClr val="accent2"/>
                </a:solidFill>
              </a:rPr>
              <a:t>participant</a:t>
            </a:r>
            <a:r>
              <a:rPr lang="en-US" sz="1600" dirty="0">
                <a:solidFill>
                  <a:srgbClr val="FFFFFF"/>
                </a:solidFill>
              </a:rPr>
              <a:t>, and extent to which the </a:t>
            </a:r>
            <a:r>
              <a:rPr lang="en-US" sz="1600" b="1" dirty="0">
                <a:solidFill>
                  <a:schemeClr val="accent2"/>
                </a:solidFill>
              </a:rPr>
              <a:t>consortium</a:t>
            </a:r>
            <a:r>
              <a:rPr lang="en-US" sz="1600" dirty="0">
                <a:solidFill>
                  <a:srgbClr val="FFFFFF"/>
                </a:solidFill>
              </a:rPr>
              <a:t> as a whole brings together the necessary expertise</a:t>
            </a:r>
            <a:r>
              <a:rPr lang="en-US" sz="1600" dirty="0" smtClean="0">
                <a:solidFill>
                  <a:srgbClr val="FFFFFF"/>
                </a:solidFill>
              </a:rPr>
              <a:t>.</a:t>
            </a:r>
            <a:endParaRPr lang="en-US" sz="1600" dirty="0">
              <a:solidFill>
                <a:srgbClr val="FFFFFF"/>
              </a:solidFill>
            </a:endParaRPr>
          </a:p>
          <a:p>
            <a:pPr algn="ctr">
              <a:defRPr/>
            </a:pPr>
            <a:endParaRPr lang="en-GB" sz="1600" dirty="0" smtClean="0">
              <a:solidFill>
                <a:srgbClr val="FFFFFF"/>
              </a:solidFill>
            </a:endParaRPr>
          </a:p>
        </p:txBody>
      </p:sp>
      <p:sp>
        <p:nvSpPr>
          <p:cNvPr id="12" name="TextBox 11"/>
          <p:cNvSpPr txBox="1"/>
          <p:nvPr/>
        </p:nvSpPr>
        <p:spPr>
          <a:xfrm>
            <a:off x="828000" y="1455498"/>
            <a:ext cx="4054946" cy="4585871"/>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Excellence</a:t>
            </a:r>
          </a:p>
          <a:p>
            <a:pPr algn="ctr">
              <a:defRPr/>
            </a:pPr>
            <a:endParaRPr lang="en-GB" b="1" cap="all" dirty="0" smtClean="0">
              <a:solidFill>
                <a:schemeClr val="bg1"/>
              </a:solidFill>
            </a:endParaRPr>
          </a:p>
          <a:p>
            <a:pPr marL="285750" indent="-285750">
              <a:buFont typeface="Wingdings" panose="05000000000000000000" pitchFamily="2" charset="2"/>
              <a:buChar char="ü"/>
              <a:defRPr/>
            </a:pPr>
            <a:r>
              <a:rPr lang="en-US" sz="1600" dirty="0" smtClean="0">
                <a:solidFill>
                  <a:schemeClr val="bg1"/>
                </a:solidFill>
              </a:rPr>
              <a:t>Clarity </a:t>
            </a:r>
            <a:r>
              <a:rPr lang="en-US" sz="1600" dirty="0">
                <a:solidFill>
                  <a:schemeClr val="bg1"/>
                </a:solidFill>
              </a:rPr>
              <a:t>and pertinence of the </a:t>
            </a:r>
            <a:r>
              <a:rPr lang="en-US" sz="1600" b="1" dirty="0">
                <a:solidFill>
                  <a:schemeClr val="accent2"/>
                </a:solidFill>
              </a:rPr>
              <a:t>project’s objectives</a:t>
            </a:r>
            <a:r>
              <a:rPr lang="en-US" sz="1600" dirty="0">
                <a:solidFill>
                  <a:schemeClr val="bg1"/>
                </a:solidFill>
              </a:rPr>
              <a:t>, and the extent to which the proposed work is ambitious, and goes beyond the state-of-the-art</a:t>
            </a:r>
            <a:r>
              <a:rPr lang="en-US" sz="1600" dirty="0" smtClean="0">
                <a:solidFill>
                  <a:schemeClr val="bg1"/>
                </a:solidFill>
              </a:rPr>
              <a:t>.</a:t>
            </a:r>
          </a:p>
          <a:p>
            <a:pPr marL="285750" indent="-285750">
              <a:buFont typeface="Wingdings" panose="05000000000000000000" pitchFamily="2" charset="2"/>
              <a:buChar char="ü"/>
              <a:defRPr/>
            </a:pPr>
            <a:endParaRPr lang="en-US" sz="1600"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Soundness of the proposed </a:t>
            </a:r>
            <a:r>
              <a:rPr lang="en-US" sz="1600" b="1" dirty="0">
                <a:solidFill>
                  <a:schemeClr val="accent2"/>
                </a:solidFill>
              </a:rPr>
              <a:t>methodology</a:t>
            </a:r>
            <a:r>
              <a:rPr lang="en-US" sz="1600" dirty="0">
                <a:solidFill>
                  <a:schemeClr val="bg1"/>
                </a:solidFill>
              </a:rPr>
              <a:t>, including the underlying concepts, models, assumptions, inter-disciplinary approaches, appropriate consideration of the </a:t>
            </a:r>
            <a:r>
              <a:rPr lang="en-US" sz="1600" b="1" dirty="0">
                <a:solidFill>
                  <a:schemeClr val="accent2"/>
                </a:solidFill>
              </a:rPr>
              <a:t>gender dimension </a:t>
            </a:r>
            <a:r>
              <a:rPr lang="en-US" sz="1600" dirty="0">
                <a:solidFill>
                  <a:schemeClr val="bg1"/>
                </a:solidFill>
              </a:rPr>
              <a:t>in research and innovation content, and the quality of </a:t>
            </a:r>
            <a:r>
              <a:rPr lang="en-US" sz="1600" b="1" dirty="0">
                <a:solidFill>
                  <a:schemeClr val="accent2"/>
                </a:solidFill>
              </a:rPr>
              <a:t>open science practices </a:t>
            </a:r>
            <a:r>
              <a:rPr lang="en-US" sz="1600" dirty="0">
                <a:solidFill>
                  <a:schemeClr val="bg1"/>
                </a:solidFill>
              </a:rPr>
              <a:t>including sharing and management of research outputs and engagement of citizens, civil society and end users where </a:t>
            </a:r>
            <a:r>
              <a:rPr lang="en-US" sz="1600" dirty="0" smtClean="0">
                <a:solidFill>
                  <a:schemeClr val="bg1"/>
                </a:solidFill>
              </a:rPr>
              <a:t>appropriate.</a:t>
            </a:r>
            <a:endParaRPr lang="en-GB" sz="1600" dirty="0" smtClean="0">
              <a:solidFill>
                <a:schemeClr val="bg1"/>
              </a:solidFill>
            </a:endParaRPr>
          </a:p>
        </p:txBody>
      </p:sp>
      <p:sp>
        <p:nvSpPr>
          <p:cNvPr id="13" name="TextBox 12"/>
          <p:cNvSpPr txBox="1"/>
          <p:nvPr/>
        </p:nvSpPr>
        <p:spPr>
          <a:xfrm>
            <a:off x="5084064" y="1451820"/>
            <a:ext cx="3200450" cy="4585871"/>
          </a:xfrm>
          <a:prstGeom prst="rect">
            <a:avLst/>
          </a:prstGeom>
          <a:solidFill>
            <a:schemeClr val="accent5"/>
          </a:solidFill>
          <a:ln>
            <a:noFill/>
          </a:ln>
        </p:spPr>
        <p:txBody>
          <a:bodyPr wrap="square" rtlCol="0">
            <a:spAutoFit/>
          </a:bodyPr>
          <a:lstStyle/>
          <a:p>
            <a:pPr algn="ctr">
              <a:defRPr/>
            </a:pPr>
            <a:r>
              <a:rPr lang="en-GB" b="1" cap="all" dirty="0" smtClean="0">
                <a:solidFill>
                  <a:schemeClr val="accent2"/>
                </a:solidFill>
              </a:rPr>
              <a:t>IMPACT</a:t>
            </a:r>
          </a:p>
          <a:p>
            <a:pPr algn="ctr">
              <a:defRPr/>
            </a:pPr>
            <a:endParaRPr lang="en-GB" b="1" cap="all"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Credibility of the </a:t>
            </a:r>
            <a:r>
              <a:rPr lang="en-US" sz="1600" b="1" dirty="0">
                <a:solidFill>
                  <a:schemeClr val="accent2"/>
                </a:solidFill>
              </a:rPr>
              <a:t>pathways</a:t>
            </a:r>
            <a:r>
              <a:rPr lang="en-US" sz="1600" dirty="0">
                <a:solidFill>
                  <a:schemeClr val="bg1"/>
                </a:solidFill>
              </a:rPr>
              <a:t> to achieve the expected </a:t>
            </a:r>
            <a:r>
              <a:rPr lang="en-US" sz="1600" b="1" dirty="0">
                <a:solidFill>
                  <a:schemeClr val="accent2"/>
                </a:solidFill>
              </a:rPr>
              <a:t>outcomes and impacts </a:t>
            </a:r>
            <a:r>
              <a:rPr lang="en-US" sz="1600" dirty="0">
                <a:solidFill>
                  <a:schemeClr val="bg1"/>
                </a:solidFill>
              </a:rPr>
              <a:t>specified in the work programme, and the likely scale and significance of the contributions due to the project</a:t>
            </a:r>
            <a:r>
              <a:rPr lang="en-US" sz="1600" dirty="0" smtClean="0">
                <a:solidFill>
                  <a:schemeClr val="bg1"/>
                </a:solidFill>
              </a:rPr>
              <a:t>.</a:t>
            </a:r>
          </a:p>
          <a:p>
            <a:pPr marL="285750" indent="-285750">
              <a:buFont typeface="Wingdings" panose="05000000000000000000" pitchFamily="2" charset="2"/>
              <a:buChar char="ü"/>
              <a:defRPr/>
            </a:pPr>
            <a:endParaRPr lang="en-US" sz="1600" dirty="0" smtClean="0">
              <a:solidFill>
                <a:schemeClr val="bg1"/>
              </a:solidFill>
            </a:endParaRPr>
          </a:p>
          <a:p>
            <a:pPr marL="285750" indent="-285750">
              <a:buFont typeface="Wingdings" panose="05000000000000000000" pitchFamily="2" charset="2"/>
              <a:buChar char="ü"/>
              <a:defRPr/>
            </a:pPr>
            <a:r>
              <a:rPr lang="en-US" sz="1600" dirty="0">
                <a:solidFill>
                  <a:schemeClr val="bg1"/>
                </a:solidFill>
              </a:rPr>
              <a:t>Suitability and quality of the </a:t>
            </a:r>
            <a:r>
              <a:rPr lang="en-US" sz="1600" b="1" dirty="0">
                <a:solidFill>
                  <a:schemeClr val="accent2"/>
                </a:solidFill>
              </a:rPr>
              <a:t>measures to maximize expected outcomes and impacts</a:t>
            </a:r>
            <a:r>
              <a:rPr lang="en-US" sz="1600" dirty="0">
                <a:solidFill>
                  <a:schemeClr val="bg1"/>
                </a:solidFill>
              </a:rPr>
              <a:t>, as set out in the dissemination and exploitation plan, including communication activities</a:t>
            </a:r>
            <a:r>
              <a:rPr lang="en-US" sz="1600" dirty="0" smtClean="0">
                <a:solidFill>
                  <a:schemeClr val="bg1"/>
                </a:solidFill>
              </a:rPr>
              <a:t>.</a:t>
            </a:r>
            <a:endParaRPr lang="en-GB" dirty="0">
              <a:solidFill>
                <a:schemeClr val="bg1"/>
              </a:solidFill>
            </a:endParaRPr>
          </a:p>
        </p:txBody>
      </p:sp>
      <p:sp>
        <p:nvSpPr>
          <p:cNvPr id="3" name="TextBox 2"/>
          <p:cNvSpPr txBox="1"/>
          <p:nvPr/>
        </p:nvSpPr>
        <p:spPr>
          <a:xfrm>
            <a:off x="1460649" y="6278764"/>
            <a:ext cx="8144949" cy="276999"/>
          </a:xfrm>
          <a:prstGeom prst="rect">
            <a:avLst/>
          </a:prstGeom>
          <a:noFill/>
        </p:spPr>
        <p:txBody>
          <a:bodyPr wrap="square" rtlCol="0">
            <a:spAutoFit/>
          </a:bodyPr>
          <a:lstStyle/>
          <a:p>
            <a:r>
              <a:rPr lang="en-GB" sz="1200" i="1" dirty="0" smtClean="0"/>
              <a:t>Proposals aspects are assessed to </a:t>
            </a:r>
            <a:r>
              <a:rPr lang="en-GB" sz="1200" i="1" dirty="0"/>
              <a:t>the extent that the proposed work is within the scope of the work programme topic</a:t>
            </a:r>
            <a:endParaRPr lang="fr-BE" sz="1200" dirty="0"/>
          </a:p>
        </p:txBody>
      </p:sp>
    </p:spTree>
    <p:extLst>
      <p:ext uri="{BB962C8B-B14F-4D97-AF65-F5344CB8AC3E}">
        <p14:creationId xmlns:p14="http://schemas.microsoft.com/office/powerpoint/2010/main" val="1649945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txBox="1">
            <a:spLocks/>
          </p:cNvSpPr>
          <p:nvPr/>
        </p:nvSpPr>
        <p:spPr>
          <a:xfrm>
            <a:off x="838200" y="3955792"/>
            <a:ext cx="2520000" cy="2009580"/>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sz="1400" b="0" dirty="0" smtClean="0">
                <a:solidFill>
                  <a:srgbClr val="878685">
                    <a:lumMod val="50000"/>
                  </a:srgbClr>
                </a:solidFill>
              </a:rPr>
              <a:t>Experts assess proposals </a:t>
            </a:r>
            <a:r>
              <a:rPr lang="en-US" sz="1400" dirty="0">
                <a:solidFill>
                  <a:schemeClr val="accent2"/>
                </a:solidFill>
              </a:rPr>
              <a:t>individually</a:t>
            </a:r>
            <a:r>
              <a:rPr lang="en-US" sz="1400" b="0" dirty="0" smtClean="0">
                <a:solidFill>
                  <a:srgbClr val="878685">
                    <a:lumMod val="50000"/>
                  </a:srgbClr>
                </a:solidFill>
              </a:rPr>
              <a:t>.</a:t>
            </a:r>
            <a:r>
              <a:rPr lang="en-US" sz="1400" b="0" dirty="0">
                <a:solidFill>
                  <a:srgbClr val="878685">
                    <a:lumMod val="50000"/>
                  </a:srgbClr>
                </a:solidFill>
              </a:rPr>
              <a:t> Minimum of three experts per proposal (but often more than three). </a:t>
            </a:r>
            <a:endParaRPr lang="en-US" sz="1400" b="0" dirty="0" smtClean="0">
              <a:solidFill>
                <a:srgbClr val="878685">
                  <a:lumMod val="50000"/>
                </a:srgbClr>
              </a:solidFill>
            </a:endParaRPr>
          </a:p>
        </p:txBody>
      </p:sp>
      <p:sp>
        <p:nvSpPr>
          <p:cNvPr id="13" name="Text Placeholder 2"/>
          <p:cNvSpPr txBox="1">
            <a:spLocks/>
          </p:cNvSpPr>
          <p:nvPr/>
        </p:nvSpPr>
        <p:spPr>
          <a:xfrm>
            <a:off x="3503400"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400" b="0" spc="-50" dirty="0" smtClean="0">
                <a:solidFill>
                  <a:schemeClr val="tx1"/>
                </a:solidFill>
              </a:rPr>
              <a:t>All individual experts discuss together </a:t>
            </a:r>
            <a:r>
              <a:rPr lang="en-US" sz="1400" b="0" spc="-50" dirty="0" smtClean="0">
                <a:solidFill>
                  <a:schemeClr val="tx1"/>
                </a:solidFill>
              </a:rPr>
              <a:t>to </a:t>
            </a:r>
            <a:r>
              <a:rPr lang="en-US" sz="1400" b="0" spc="-50" dirty="0">
                <a:solidFill>
                  <a:schemeClr val="tx1"/>
                </a:solidFill>
              </a:rPr>
              <a:t>agree on a </a:t>
            </a:r>
            <a:r>
              <a:rPr lang="en-US" sz="1400" dirty="0">
                <a:solidFill>
                  <a:schemeClr val="accent2"/>
                </a:solidFill>
              </a:rPr>
              <a:t>common position</a:t>
            </a:r>
            <a:r>
              <a:rPr lang="en-US" sz="1400" b="0" spc="-50" dirty="0">
                <a:solidFill>
                  <a:schemeClr val="tx1"/>
                </a:solidFill>
              </a:rPr>
              <a:t>, including comments and </a:t>
            </a:r>
            <a:r>
              <a:rPr lang="en-US" sz="1400" b="0" spc="-50" dirty="0" smtClean="0">
                <a:solidFill>
                  <a:schemeClr val="tx1"/>
                </a:solidFill>
              </a:rPr>
              <a:t>scores for each proposal. </a:t>
            </a:r>
            <a:endParaRPr lang="en-GB" sz="1400" b="0" spc="-50" dirty="0">
              <a:solidFill>
                <a:schemeClr val="tx1"/>
              </a:solidFill>
            </a:endParaRPr>
          </a:p>
        </p:txBody>
      </p:sp>
      <p:sp>
        <p:nvSpPr>
          <p:cNvPr id="15" name="Text Placeholder 2"/>
          <p:cNvSpPr txBox="1">
            <a:spLocks/>
          </p:cNvSpPr>
          <p:nvPr/>
        </p:nvSpPr>
        <p:spPr>
          <a:xfrm>
            <a:off x="6168600" y="3955791"/>
            <a:ext cx="2520000" cy="276504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sz="1400" b="0" dirty="0" smtClean="0">
                <a:solidFill>
                  <a:schemeClr val="tx1"/>
                </a:solidFill>
              </a:rPr>
              <a:t>The panel of experts reach </a:t>
            </a:r>
            <a:r>
              <a:rPr lang="en-US" sz="1400" b="0" dirty="0">
                <a:solidFill>
                  <a:schemeClr val="tx1"/>
                </a:solidFill>
              </a:rPr>
              <a:t>an </a:t>
            </a:r>
            <a:r>
              <a:rPr lang="en-US" sz="1400" dirty="0">
                <a:solidFill>
                  <a:schemeClr val="accent2"/>
                </a:solidFill>
              </a:rPr>
              <a:t>agreement</a:t>
            </a:r>
            <a:r>
              <a:rPr lang="en-US" sz="1400" b="0" dirty="0">
                <a:solidFill>
                  <a:schemeClr val="tx1"/>
                </a:solidFill>
              </a:rPr>
              <a:t> on the scores and comments for all proposals within a call, checking </a:t>
            </a:r>
            <a:r>
              <a:rPr lang="en-US" sz="1400" dirty="0">
                <a:solidFill>
                  <a:schemeClr val="accent2"/>
                </a:solidFill>
              </a:rPr>
              <a:t>consistency across the evaluations</a:t>
            </a:r>
            <a:r>
              <a:rPr lang="en-US" sz="1400" b="0" dirty="0" smtClean="0">
                <a:solidFill>
                  <a:schemeClr val="tx1"/>
                </a:solidFill>
              </a:rPr>
              <a:t>.</a:t>
            </a:r>
          </a:p>
          <a:p>
            <a:pPr>
              <a:spcBef>
                <a:spcPts val="600"/>
              </a:spcBef>
              <a:spcAft>
                <a:spcPts val="600"/>
              </a:spcAft>
              <a:defRPr/>
            </a:pPr>
            <a:r>
              <a:rPr lang="en-US" sz="1400" b="0" dirty="0" smtClean="0">
                <a:solidFill>
                  <a:schemeClr val="tx1"/>
                </a:solidFill>
              </a:rPr>
              <a:t>if </a:t>
            </a:r>
            <a:r>
              <a:rPr lang="en-US" sz="1400" b="0" dirty="0">
                <a:solidFill>
                  <a:schemeClr val="tx1"/>
                </a:solidFill>
              </a:rPr>
              <a:t>necessary, </a:t>
            </a:r>
            <a:r>
              <a:rPr lang="en-US" sz="1400" b="0" dirty="0" smtClean="0">
                <a:solidFill>
                  <a:schemeClr val="tx1"/>
                </a:solidFill>
              </a:rPr>
              <a:t>resolve </a:t>
            </a:r>
            <a:r>
              <a:rPr lang="en-US" sz="1400" b="0" dirty="0">
                <a:solidFill>
                  <a:schemeClr val="tx1"/>
                </a:solidFill>
              </a:rPr>
              <a:t>cases where evaluators were unable to </a:t>
            </a:r>
            <a:r>
              <a:rPr lang="en-US" sz="1400" b="0" dirty="0" smtClean="0">
                <a:solidFill>
                  <a:schemeClr val="tx1"/>
                </a:solidFill>
              </a:rPr>
              <a:t>agree.</a:t>
            </a:r>
            <a:endParaRPr lang="en-US" sz="1400" b="0" dirty="0">
              <a:solidFill>
                <a:schemeClr val="tx1"/>
              </a:solidFill>
            </a:endParaRPr>
          </a:p>
          <a:p>
            <a:pPr>
              <a:spcBef>
                <a:spcPts val="600"/>
              </a:spcBef>
              <a:spcAft>
                <a:spcPts val="600"/>
              </a:spcAft>
              <a:defRPr/>
            </a:pPr>
            <a:r>
              <a:rPr lang="en-US" sz="1400" b="0" dirty="0" smtClean="0">
                <a:solidFill>
                  <a:schemeClr val="tx1"/>
                </a:solidFill>
              </a:rPr>
              <a:t>Rank </a:t>
            </a:r>
            <a:r>
              <a:rPr lang="en-US" sz="1400" b="0" dirty="0">
                <a:solidFill>
                  <a:schemeClr val="tx1"/>
                </a:solidFill>
              </a:rPr>
              <a:t>the proposals </a:t>
            </a:r>
            <a:r>
              <a:rPr lang="en-US" sz="1400" b="0" dirty="0" smtClean="0">
                <a:solidFill>
                  <a:schemeClr val="tx1"/>
                </a:solidFill>
              </a:rPr>
              <a:t>with </a:t>
            </a:r>
            <a:r>
              <a:rPr lang="en-US" sz="1400" b="0" dirty="0">
                <a:solidFill>
                  <a:schemeClr val="tx1"/>
                </a:solidFill>
              </a:rPr>
              <a:t>the same score</a:t>
            </a:r>
            <a:endParaRPr lang="en-GB" sz="1400" b="0" dirty="0">
              <a:solidFill>
                <a:schemeClr val="tx1"/>
              </a:solidFill>
            </a:endParaRPr>
          </a:p>
        </p:txBody>
      </p:sp>
      <p:sp>
        <p:nvSpPr>
          <p:cNvPr id="20" name="Oval 19"/>
          <p:cNvSpPr/>
          <p:nvPr/>
        </p:nvSpPr>
        <p:spPr>
          <a:xfrm>
            <a:off x="1228068" y="1791716"/>
            <a:ext cx="2073600" cy="2073600"/>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Individual evaluation</a:t>
            </a:r>
            <a:endParaRPr lang="en-GB" b="1" dirty="0"/>
          </a:p>
        </p:txBody>
      </p:sp>
      <p:sp>
        <p:nvSpPr>
          <p:cNvPr id="22" name="Oval 21"/>
          <p:cNvSpPr/>
          <p:nvPr/>
        </p:nvSpPr>
        <p:spPr>
          <a:xfrm>
            <a:off x="3814908" y="1791715"/>
            <a:ext cx="2072140" cy="2073600"/>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Consensus group</a:t>
            </a:r>
            <a:endParaRPr lang="en-GB" b="1" dirty="0"/>
          </a:p>
        </p:txBody>
      </p:sp>
      <p:sp>
        <p:nvSpPr>
          <p:cNvPr id="23" name="Oval 22"/>
          <p:cNvSpPr/>
          <p:nvPr/>
        </p:nvSpPr>
        <p:spPr>
          <a:xfrm>
            <a:off x="6545878" y="1791715"/>
            <a:ext cx="2073600" cy="2073600"/>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Panel review</a:t>
            </a:r>
            <a:endParaRPr lang="en-GB" b="1" dirty="0"/>
          </a:p>
        </p:txBody>
      </p:sp>
      <p:sp>
        <p:nvSpPr>
          <p:cNvPr id="24" name="Oval 23"/>
          <p:cNvSpPr/>
          <p:nvPr/>
        </p:nvSpPr>
        <p:spPr>
          <a:xfrm>
            <a:off x="9051351" y="1791715"/>
            <a:ext cx="2073600" cy="2073600"/>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smtClean="0"/>
              <a:t>Finalisation</a:t>
            </a:r>
            <a:endParaRPr lang="en-GB" b="1" dirty="0"/>
          </a:p>
        </p:txBody>
      </p:sp>
      <p:sp>
        <p:nvSpPr>
          <p:cNvPr id="25" name="Text Placeholder 2"/>
          <p:cNvSpPr txBox="1">
            <a:spLocks/>
          </p:cNvSpPr>
          <p:nvPr/>
        </p:nvSpPr>
        <p:spPr>
          <a:xfrm>
            <a:off x="8833801"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1800"/>
              </a:spcBef>
              <a:spcAft>
                <a:spcPts val="1200"/>
              </a:spcAft>
              <a:defRPr/>
            </a:pPr>
            <a:r>
              <a:rPr lang="en-US" sz="1400" b="0" dirty="0" smtClean="0">
                <a:solidFill>
                  <a:schemeClr val="tx1"/>
                </a:solidFill>
              </a:rPr>
              <a:t>The Commission/Agency </a:t>
            </a:r>
            <a:r>
              <a:rPr lang="en-US" sz="1400" b="0" dirty="0">
                <a:solidFill>
                  <a:schemeClr val="tx1"/>
                </a:solidFill>
              </a:rPr>
              <a:t>reviews the results of the experts’ evaluation and puts together the </a:t>
            </a:r>
            <a:r>
              <a:rPr lang="en-US" sz="1400" dirty="0">
                <a:solidFill>
                  <a:schemeClr val="accent2"/>
                </a:solidFill>
              </a:rPr>
              <a:t>final ranking list</a:t>
            </a:r>
            <a:r>
              <a:rPr lang="en-US" sz="1400" b="0" dirty="0">
                <a:solidFill>
                  <a:schemeClr val="tx1"/>
                </a:solidFill>
              </a:rPr>
              <a:t>.</a:t>
            </a:r>
            <a:endParaRPr lang="en-GB" sz="1400" b="0" dirty="0">
              <a:solidFill>
                <a:schemeClr val="tx1"/>
              </a:solidFill>
            </a:endParaRPr>
          </a:p>
        </p:txBody>
      </p:sp>
      <p:cxnSp>
        <p:nvCxnSpPr>
          <p:cNvPr id="12" name="Straight Connector 11"/>
          <p:cNvCxnSpPr/>
          <p:nvPr/>
        </p:nvCxnSpPr>
        <p:spPr>
          <a:xfrm>
            <a:off x="342690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0544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7852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1737958" y="482860"/>
            <a:ext cx="9615841" cy="564543"/>
          </a:xfrm>
        </p:spPr>
        <p:txBody>
          <a:bodyPr/>
          <a:lstStyle/>
          <a:p>
            <a:r>
              <a:rPr lang="en-GB" sz="3600" dirty="0" smtClean="0"/>
              <a:t>Standard evaluation process</a:t>
            </a:r>
            <a:endParaRPr lang="en-GB" sz="3600" dirty="0"/>
          </a:p>
        </p:txBody>
      </p:sp>
      <p:grpSp>
        <p:nvGrpSpPr>
          <p:cNvPr id="31" name="Group 30"/>
          <p:cNvGrpSpPr/>
          <p:nvPr/>
        </p:nvGrpSpPr>
        <p:grpSpPr>
          <a:xfrm>
            <a:off x="838200" y="333131"/>
            <a:ext cx="864000" cy="864000"/>
            <a:chOff x="1069009" y="3735593"/>
            <a:chExt cx="864000" cy="864000"/>
          </a:xfrm>
        </p:grpSpPr>
        <p:sp>
          <p:nvSpPr>
            <p:cNvPr id="32" name="Oval 3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34" name="Text Placeholder 2"/>
          <p:cNvSpPr txBox="1">
            <a:spLocks/>
          </p:cNvSpPr>
          <p:nvPr/>
        </p:nvSpPr>
        <p:spPr>
          <a:xfrm>
            <a:off x="649224" y="1460289"/>
            <a:ext cx="11183112" cy="526055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1335562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175952" y="3927469"/>
            <a:ext cx="9403677" cy="2407318"/>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dirty="0">
                <a:solidFill>
                  <a:schemeClr val="accent2"/>
                </a:solidFill>
              </a:rPr>
              <a:t>Right-to-react (Rebuttal)</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Objective is to increase transparency, to correct any factual or major misunderstandings by experts at an early stage, and provide more detailed feedback to applicants.</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Applicants will send their reactions to draft experts comments </a:t>
            </a: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Experts will </a:t>
            </a:r>
            <a:r>
              <a:rPr lang="en-US" b="0" dirty="0">
                <a:solidFill>
                  <a:schemeClr val="tx1"/>
                </a:solidFill>
              </a:rPr>
              <a:t>take applicants’ reaction into account before </a:t>
            </a:r>
            <a:r>
              <a:rPr lang="en-US" b="0" dirty="0" err="1" smtClean="0">
                <a:solidFill>
                  <a:schemeClr val="tx1"/>
                </a:solidFill>
              </a:rPr>
              <a:t>finalising</a:t>
            </a:r>
            <a:r>
              <a:rPr lang="en-US" b="0" dirty="0" smtClean="0">
                <a:solidFill>
                  <a:schemeClr val="tx1"/>
                </a:solidFill>
              </a:rPr>
              <a:t> </a:t>
            </a:r>
            <a:r>
              <a:rPr lang="en-US" b="0" dirty="0">
                <a:solidFill>
                  <a:schemeClr val="tx1"/>
                </a:solidFill>
              </a:rPr>
              <a:t>their final assessment.</a:t>
            </a:r>
          </a:p>
        </p:txBody>
      </p:sp>
      <p:sp>
        <p:nvSpPr>
          <p:cNvPr id="19" name="Rectangle 18"/>
          <p:cNvSpPr/>
          <p:nvPr/>
        </p:nvSpPr>
        <p:spPr>
          <a:xfrm>
            <a:off x="366387" y="653829"/>
            <a:ext cx="6486071" cy="400110"/>
          </a:xfrm>
          <a:prstGeom prst="rect">
            <a:avLst/>
          </a:prstGeom>
        </p:spPr>
        <p:txBody>
          <a:bodyPr wrap="none">
            <a:spAutoFit/>
          </a:bodyPr>
          <a:lstStyle/>
          <a:p>
            <a:pPr lvl="1"/>
            <a:r>
              <a:rPr lang="en-GB" sz="2000" b="1" dirty="0" smtClean="0">
                <a:solidFill>
                  <a:schemeClr val="tx2"/>
                </a:solidFill>
              </a:rPr>
              <a:t>Piloting new processes based on lessons learnt</a:t>
            </a:r>
            <a:endParaRPr lang="en-GB" sz="2000" b="1" dirty="0">
              <a:solidFill>
                <a:schemeClr val="tx2"/>
              </a:solidFill>
            </a:endParaRPr>
          </a:p>
        </p:txBody>
      </p:sp>
      <p:grpSp>
        <p:nvGrpSpPr>
          <p:cNvPr id="8" name="Group 7"/>
          <p:cNvGrpSpPr/>
          <p:nvPr/>
        </p:nvGrpSpPr>
        <p:grpSpPr>
          <a:xfrm>
            <a:off x="2195891" y="1454407"/>
            <a:ext cx="7048693" cy="2219035"/>
            <a:chOff x="685800" y="1462531"/>
            <a:chExt cx="6662876" cy="2097574"/>
          </a:xfrm>
        </p:grpSpPr>
        <p:grpSp>
          <p:nvGrpSpPr>
            <p:cNvPr id="5" name="Group 4"/>
            <p:cNvGrpSpPr/>
            <p:nvPr/>
          </p:nvGrpSpPr>
          <p:grpSpPr>
            <a:xfrm>
              <a:off x="685800" y="1462531"/>
              <a:ext cx="6662876" cy="1270800"/>
              <a:chOff x="838200" y="1791714"/>
              <a:chExt cx="10863020" cy="2071886"/>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162199" y="1791714"/>
                <a:ext cx="2071887" cy="2071886"/>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900" b="1" dirty="0" smtClean="0"/>
                  <a:t>Individual evaluation</a:t>
                </a:r>
                <a:endParaRPr lang="en-GB" sz="900" b="1" dirty="0"/>
              </a:p>
            </p:txBody>
          </p:sp>
          <p:sp>
            <p:nvSpPr>
              <p:cNvPr id="22" name="Oval 21"/>
              <p:cNvSpPr/>
              <p:nvPr/>
            </p:nvSpPr>
            <p:spPr>
              <a:xfrm>
                <a:off x="3749040" y="1791714"/>
                <a:ext cx="2072140" cy="2071886"/>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000" b="1" dirty="0" smtClean="0"/>
                  <a:t>Consensus group</a:t>
                </a:r>
                <a:endParaRPr lang="en-GB" sz="1000" b="1" dirty="0"/>
              </a:p>
            </p:txBody>
          </p:sp>
          <p:sp>
            <p:nvSpPr>
              <p:cNvPr id="23" name="Oval 22"/>
              <p:cNvSpPr/>
              <p:nvPr/>
            </p:nvSpPr>
            <p:spPr>
              <a:xfrm>
                <a:off x="6512522" y="1791714"/>
                <a:ext cx="2071887" cy="2071886"/>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000" b="1" dirty="0"/>
                  <a:t>Panel review</a:t>
                </a:r>
              </a:p>
            </p:txBody>
          </p:sp>
          <p:sp>
            <p:nvSpPr>
              <p:cNvPr id="24" name="Oval 23"/>
              <p:cNvSpPr/>
              <p:nvPr/>
            </p:nvSpPr>
            <p:spPr>
              <a:xfrm>
                <a:off x="9036018" y="1791714"/>
                <a:ext cx="2071887" cy="2071886"/>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000" b="1" dirty="0" smtClean="0"/>
                  <a:t>Finalisation</a:t>
                </a:r>
                <a:endParaRPr lang="en-GB" sz="1000" b="1" dirty="0"/>
              </a:p>
            </p:txBody>
          </p:sp>
        </p:grpSp>
        <p:sp>
          <p:nvSpPr>
            <p:cNvPr id="26" name="Right Arrow 25"/>
            <p:cNvSpPr/>
            <p:nvPr/>
          </p:nvSpPr>
          <p:spPr>
            <a:xfrm rot="2626342">
              <a:off x="1425297" y="2673116"/>
              <a:ext cx="444019" cy="3121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811921" y="2562901"/>
              <a:ext cx="997204" cy="997204"/>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800" b="1" dirty="0" smtClean="0"/>
                <a:t>Reaction</a:t>
              </a:r>
              <a:endParaRPr lang="en-GB" sz="800" b="1" dirty="0"/>
            </a:p>
          </p:txBody>
        </p:sp>
        <p:sp>
          <p:nvSpPr>
            <p:cNvPr id="29" name="Right Arrow 28"/>
            <p:cNvSpPr/>
            <p:nvPr/>
          </p:nvSpPr>
          <p:spPr>
            <a:xfrm rot="18973658" flipV="1">
              <a:off x="2767035" y="2676783"/>
              <a:ext cx="444019" cy="3121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40058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a:xfrm>
            <a:off x="832104" y="1623644"/>
            <a:ext cx="11018520" cy="321739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dirty="0" smtClean="0">
                <a:solidFill>
                  <a:schemeClr val="accent2"/>
                </a:solidFill>
              </a:rPr>
              <a:t>	Blind evaluation (in 1</a:t>
            </a:r>
            <a:r>
              <a:rPr lang="en-US" baseline="30000" dirty="0" smtClean="0">
                <a:solidFill>
                  <a:schemeClr val="accent2"/>
                </a:solidFill>
              </a:rPr>
              <a:t>st</a:t>
            </a:r>
            <a:r>
              <a:rPr lang="en-US" dirty="0" smtClean="0">
                <a:solidFill>
                  <a:schemeClr val="accent2"/>
                </a:solidFill>
              </a:rPr>
              <a:t> stage)</a:t>
            </a:r>
          </a:p>
          <a:p>
            <a:pPr>
              <a:spcBef>
                <a:spcPts val="600"/>
              </a:spcBef>
              <a:spcAft>
                <a:spcPts val="600"/>
              </a:spcAft>
              <a:defRPr/>
            </a:pPr>
            <a:endParaRPr lang="en-US" dirty="0">
              <a:solidFill>
                <a:schemeClr val="accent2"/>
              </a:solidFill>
            </a:endParaRP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There </a:t>
            </a:r>
            <a:r>
              <a:rPr lang="en-US" b="0" dirty="0">
                <a:solidFill>
                  <a:schemeClr val="tx1"/>
                </a:solidFill>
              </a:rPr>
              <a:t>is no evidence that the current proposal evaluation system is systematically </a:t>
            </a:r>
            <a:r>
              <a:rPr lang="en-US" b="0" dirty="0" smtClean="0">
                <a:solidFill>
                  <a:schemeClr val="tx1"/>
                </a:solidFill>
              </a:rPr>
              <a:t>biased. </a:t>
            </a: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There </a:t>
            </a:r>
            <a:r>
              <a:rPr lang="en-US" b="0" dirty="0">
                <a:solidFill>
                  <a:schemeClr val="tx1"/>
                </a:solidFill>
              </a:rPr>
              <a:t>are understandable concerns that evaluation experts may be swayed – perhaps unconsciously – in </a:t>
            </a:r>
            <a:r>
              <a:rPr lang="en-US" b="0" dirty="0" err="1">
                <a:solidFill>
                  <a:schemeClr val="tx1"/>
                </a:solidFill>
              </a:rPr>
              <a:t>favour</a:t>
            </a:r>
            <a:r>
              <a:rPr lang="en-US" b="0" dirty="0">
                <a:solidFill>
                  <a:schemeClr val="tx1"/>
                </a:solidFill>
              </a:rPr>
              <a:t> of proposals from well-known </a:t>
            </a:r>
            <a:r>
              <a:rPr lang="en-US" b="0" dirty="0" err="1">
                <a:solidFill>
                  <a:schemeClr val="tx1"/>
                </a:solidFill>
              </a:rPr>
              <a:t>organisations</a:t>
            </a:r>
            <a:r>
              <a:rPr lang="en-US" b="0" dirty="0">
                <a:solidFill>
                  <a:schemeClr val="tx1"/>
                </a:solidFill>
              </a:rPr>
              <a:t> in countries with better performing R&amp;I systems. </a:t>
            </a: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a:t>
            </a:r>
            <a:r>
              <a:rPr lang="en-US" b="0" dirty="0">
                <a:solidFill>
                  <a:schemeClr val="tx1"/>
                </a:solidFill>
              </a:rPr>
              <a:t>Blind’ evaluation is a way to remove any real or perceived effect of such reputational bias.</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Experts evaluate without knowing the identity of participants. </a:t>
            </a:r>
            <a:endParaRPr lang="en-US" b="0" dirty="0" smtClean="0">
              <a:solidFill>
                <a:schemeClr val="tx1"/>
              </a:solidFill>
            </a:endParaRPr>
          </a:p>
          <a:p>
            <a:pPr marL="342900" lvl="1" indent="-342900">
              <a:spcBef>
                <a:spcPts val="600"/>
              </a:spcBef>
              <a:spcAft>
                <a:spcPts val="600"/>
              </a:spcAft>
              <a:buClr>
                <a:schemeClr val="accent2"/>
              </a:buClr>
              <a:buFont typeface="Arial" panose="020B0604020202020204" pitchFamily="34" charset="0"/>
              <a:buChar char="●"/>
              <a:defRPr/>
            </a:pPr>
            <a:r>
              <a:rPr lang="en-US" b="0" dirty="0" smtClean="0">
                <a:solidFill>
                  <a:schemeClr val="tx1"/>
                </a:solidFill>
              </a:rPr>
              <a:t>The </a:t>
            </a:r>
            <a:r>
              <a:rPr lang="en-US" b="0" dirty="0">
                <a:solidFill>
                  <a:schemeClr val="tx1"/>
                </a:solidFill>
              </a:rPr>
              <a:t>work programme will include an additional admissibility criterion: applicants can not be disclosed in the narrative part of the proposal.</a:t>
            </a:r>
          </a:p>
        </p:txBody>
      </p:sp>
      <p:sp>
        <p:nvSpPr>
          <p:cNvPr id="19" name="Rectangle 18"/>
          <p:cNvSpPr/>
          <p:nvPr/>
        </p:nvSpPr>
        <p:spPr>
          <a:xfrm>
            <a:off x="366387" y="653829"/>
            <a:ext cx="6486071" cy="400110"/>
          </a:xfrm>
          <a:prstGeom prst="rect">
            <a:avLst/>
          </a:prstGeom>
        </p:spPr>
        <p:txBody>
          <a:bodyPr wrap="none">
            <a:spAutoFit/>
          </a:bodyPr>
          <a:lstStyle/>
          <a:p>
            <a:pPr lvl="1"/>
            <a:r>
              <a:rPr lang="en-GB" sz="2000" b="1" dirty="0" smtClean="0">
                <a:solidFill>
                  <a:schemeClr val="tx2"/>
                </a:solidFill>
              </a:rPr>
              <a:t>Piloting new processes based on lessons learnt</a:t>
            </a:r>
            <a:endParaRPr lang="en-GB" sz="2000" b="1" dirty="0">
              <a:solidFill>
                <a:schemeClr val="tx2"/>
              </a:solidFill>
            </a:endParaRPr>
          </a:p>
        </p:txBody>
      </p:sp>
      <p:grpSp>
        <p:nvGrpSpPr>
          <p:cNvPr id="16" name="Group 15"/>
          <p:cNvGrpSpPr/>
          <p:nvPr/>
        </p:nvGrpSpPr>
        <p:grpSpPr>
          <a:xfrm>
            <a:off x="704088" y="1414149"/>
            <a:ext cx="864000" cy="864000"/>
            <a:chOff x="6673743" y="2690721"/>
            <a:chExt cx="864000" cy="864000"/>
          </a:xfrm>
        </p:grpSpPr>
        <p:sp>
          <p:nvSpPr>
            <p:cNvPr id="17" name="Oval 16"/>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
        <p:nvSpPr>
          <p:cNvPr id="21" name="Text Placeholder 2"/>
          <p:cNvSpPr txBox="1">
            <a:spLocks/>
          </p:cNvSpPr>
          <p:nvPr/>
        </p:nvSpPr>
        <p:spPr>
          <a:xfrm>
            <a:off x="838200" y="2451884"/>
            <a:ext cx="11012424" cy="2897355"/>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3382400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smtClean="0"/>
              <a:t>Ethics review</a:t>
            </a:r>
            <a:endParaRPr lang="en-GB" sz="3600" dirty="0"/>
          </a:p>
        </p:txBody>
      </p:sp>
      <p:sp>
        <p:nvSpPr>
          <p:cNvPr id="6" name="Text Placeholder 2"/>
          <p:cNvSpPr txBox="1">
            <a:spLocks/>
          </p:cNvSpPr>
          <p:nvPr/>
        </p:nvSpPr>
        <p:spPr>
          <a:xfrm>
            <a:off x="838199" y="4754879"/>
            <a:ext cx="10515600" cy="164908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Focus mainly </a:t>
            </a:r>
            <a:r>
              <a:rPr lang="en-US" sz="2000" b="0" dirty="0">
                <a:solidFill>
                  <a:schemeClr val="tx1"/>
                </a:solidFill>
              </a:rPr>
              <a:t>on </a:t>
            </a:r>
            <a:r>
              <a:rPr lang="en-US" sz="2000" b="0" dirty="0" smtClean="0">
                <a:solidFill>
                  <a:schemeClr val="tx1"/>
                </a:solidFill>
              </a:rPr>
              <a:t>complex/serious </a:t>
            </a:r>
            <a:r>
              <a:rPr lang="en-US" sz="2000" b="0" dirty="0">
                <a:solidFill>
                  <a:schemeClr val="tx1"/>
                </a:solidFill>
              </a:rPr>
              <a:t>cases </a:t>
            </a:r>
            <a:endParaRPr lang="en-US" sz="2000" b="0" dirty="0" smtClean="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Reduce number of ethics requirements in funded projects.</a:t>
            </a:r>
          </a:p>
        </p:txBody>
      </p:sp>
      <p:sp>
        <p:nvSpPr>
          <p:cNvPr id="8" name="Text Placeholder 2"/>
          <p:cNvSpPr txBox="1">
            <a:spLocks/>
          </p:cNvSpPr>
          <p:nvPr/>
        </p:nvSpPr>
        <p:spPr>
          <a:xfrm>
            <a:off x="873959" y="1460288"/>
            <a:ext cx="10515600" cy="3541480"/>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For all activities </a:t>
            </a:r>
            <a:r>
              <a:rPr lang="en-US" sz="2000" b="0" dirty="0" smtClean="0">
                <a:solidFill>
                  <a:schemeClr val="tx1"/>
                </a:solidFill>
              </a:rPr>
              <a:t>funded, </a:t>
            </a:r>
            <a:r>
              <a:rPr lang="en-US" sz="2000" b="0" dirty="0">
                <a:solidFill>
                  <a:schemeClr val="tx1"/>
                </a:solidFill>
              </a:rPr>
              <a:t>ethics is an </a:t>
            </a:r>
            <a:r>
              <a:rPr lang="en-US" sz="2000" dirty="0"/>
              <a:t>integral part </a:t>
            </a:r>
            <a:r>
              <a:rPr lang="en-US" sz="2000" b="0" dirty="0">
                <a:solidFill>
                  <a:schemeClr val="tx1"/>
                </a:solidFill>
              </a:rPr>
              <a:t>of research from beginning to end, and </a:t>
            </a:r>
            <a:r>
              <a:rPr lang="en-US" sz="2000" dirty="0"/>
              <a:t>ethical compliance </a:t>
            </a:r>
            <a:r>
              <a:rPr lang="en-US" sz="2000" b="0" dirty="0">
                <a:solidFill>
                  <a:schemeClr val="tx1"/>
                </a:solidFill>
              </a:rPr>
              <a:t>is </a:t>
            </a:r>
            <a:r>
              <a:rPr lang="en-US" sz="2000" b="0" dirty="0" smtClean="0">
                <a:solidFill>
                  <a:schemeClr val="tx1"/>
                </a:solidFill>
              </a:rPr>
              <a:t>essential to </a:t>
            </a:r>
            <a:r>
              <a:rPr lang="en-US" sz="2000" b="0" dirty="0">
                <a:solidFill>
                  <a:schemeClr val="tx1"/>
                </a:solidFill>
              </a:rPr>
              <a:t>achieve real research </a:t>
            </a:r>
            <a:r>
              <a:rPr lang="en-US" sz="2000" b="0" dirty="0" smtClean="0">
                <a:solidFill>
                  <a:schemeClr val="tx1"/>
                </a:solidFill>
              </a:rPr>
              <a:t>excellence. An ethics review process is carried out systematically in all Horizon Europe proposals, based </a:t>
            </a:r>
            <a:r>
              <a:rPr lang="en-US" sz="2000" b="0" dirty="0">
                <a:solidFill>
                  <a:schemeClr val="tx1"/>
                </a:solidFill>
              </a:rPr>
              <a:t>on a </a:t>
            </a:r>
            <a:r>
              <a:rPr lang="en-US" sz="2000" dirty="0"/>
              <a:t>self-assessment </a:t>
            </a:r>
            <a:r>
              <a:rPr lang="en-US" sz="2000" b="0" dirty="0">
                <a:solidFill>
                  <a:schemeClr val="tx1"/>
                </a:solidFill>
              </a:rPr>
              <a:t>included in the proposal.</a:t>
            </a:r>
            <a:endParaRPr lang="en-US" sz="2000" b="0" dirty="0" smtClean="0">
              <a:solidFill>
                <a:schemeClr val="tx1"/>
              </a:solidFill>
            </a:endParaRPr>
          </a:p>
          <a:p>
            <a:pPr lvl="1"/>
            <a:endParaRPr lang="en-US" sz="2000" b="0" dirty="0">
              <a:solidFill>
                <a:schemeClr val="tx1"/>
              </a:solidFill>
            </a:endParaRPr>
          </a:p>
          <a:p>
            <a:pPr lvl="1"/>
            <a:r>
              <a:rPr lang="en-US" sz="2000" b="0" dirty="0">
                <a:solidFill>
                  <a:schemeClr val="tx1"/>
                </a:solidFill>
              </a:rPr>
              <a:t>Ethical research conduct implies the application of fundamental ethical principles and legislation </a:t>
            </a:r>
            <a:r>
              <a:rPr lang="en-US" sz="2000" b="0" dirty="0" smtClean="0">
                <a:solidFill>
                  <a:schemeClr val="tx1"/>
                </a:solidFill>
              </a:rPr>
              <a:t>in all </a:t>
            </a:r>
            <a:r>
              <a:rPr lang="en-US" sz="2000" b="0" dirty="0">
                <a:solidFill>
                  <a:schemeClr val="tx1"/>
                </a:solidFill>
              </a:rPr>
              <a:t>possible domains of research. This includes the adherence to the highest standards of </a:t>
            </a:r>
            <a:r>
              <a:rPr lang="en-US" sz="2000" dirty="0"/>
              <a:t>research integrity </a:t>
            </a:r>
            <a:r>
              <a:rPr lang="en-US" sz="2000" b="0" dirty="0">
                <a:solidFill>
                  <a:schemeClr val="tx1"/>
                </a:solidFill>
              </a:rPr>
              <a:t>as described in the </a:t>
            </a:r>
            <a:r>
              <a:rPr lang="en-US" sz="2000" dirty="0"/>
              <a:t>European Code of Conduct for Research Integrity</a:t>
            </a:r>
            <a:r>
              <a:rPr lang="en-US" sz="2000" b="0" dirty="0">
                <a:solidFill>
                  <a:schemeClr val="tx1"/>
                </a:solidFill>
              </a:rPr>
              <a:t>.</a:t>
            </a:r>
          </a:p>
        </p:txBody>
      </p:sp>
      <p:grpSp>
        <p:nvGrpSpPr>
          <p:cNvPr id="9" name="Group 8"/>
          <p:cNvGrpSpPr/>
          <p:nvPr/>
        </p:nvGrpSpPr>
        <p:grpSpPr>
          <a:xfrm>
            <a:off x="873958" y="333131"/>
            <a:ext cx="864000" cy="864000"/>
            <a:chOff x="6673743" y="2690721"/>
            <a:chExt cx="864000" cy="864000"/>
          </a:xfrm>
        </p:grpSpPr>
        <p:sp>
          <p:nvSpPr>
            <p:cNvPr id="10" name="Oval 9"/>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Tree>
    <p:extLst>
      <p:ext uri="{BB962C8B-B14F-4D97-AF65-F5344CB8AC3E}">
        <p14:creationId xmlns:p14="http://schemas.microsoft.com/office/powerpoint/2010/main" val="2596479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52565" y="1052116"/>
            <a:ext cx="10486869" cy="4103410"/>
          </a:xfrm>
        </p:spPr>
        <p:txBody>
          <a:bodyPr/>
          <a:lstStyle/>
          <a:p>
            <a:r>
              <a:rPr lang="en-US" dirty="0"/>
              <a:t>Horizon Europe supports research and innovation through Work Programmes, which set out funding opportunities for research and innovation activities. </a:t>
            </a:r>
            <a:endParaRPr lang="fr-BE" dirty="0"/>
          </a:p>
        </p:txBody>
      </p:sp>
      <p:sp>
        <p:nvSpPr>
          <p:cNvPr id="3" name="Title 2"/>
          <p:cNvSpPr>
            <a:spLocks noGrp="1"/>
          </p:cNvSpPr>
          <p:nvPr>
            <p:ph type="title"/>
          </p:nvPr>
        </p:nvSpPr>
        <p:spPr/>
        <p:txBody>
          <a:bodyPr/>
          <a:lstStyle/>
          <a:p>
            <a:r>
              <a:rPr lang="en-GB" dirty="0"/>
              <a:t>About Horizon Europe</a:t>
            </a:r>
            <a:endParaRPr lang="fr-BE" dirty="0"/>
          </a:p>
        </p:txBody>
      </p:sp>
      <p:sp>
        <p:nvSpPr>
          <p:cNvPr id="6" name="Rectangle 5"/>
          <p:cNvSpPr/>
          <p:nvPr/>
        </p:nvSpPr>
        <p:spPr>
          <a:xfrm>
            <a:off x="8055033" y="6192982"/>
            <a:ext cx="1645920" cy="5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838200" y="1782357"/>
            <a:ext cx="10356748" cy="4934327"/>
          </a:xfrm>
          <a:prstGeom prst="rect">
            <a:avLst/>
          </a:prstGeom>
        </p:spPr>
      </p:pic>
    </p:spTree>
    <p:extLst>
      <p:ext uri="{BB962C8B-B14F-4D97-AF65-F5344CB8AC3E}">
        <p14:creationId xmlns:p14="http://schemas.microsoft.com/office/powerpoint/2010/main" val="776585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57193"/>
            <a:ext cx="9615841" cy="564543"/>
          </a:xfrm>
        </p:spPr>
        <p:txBody>
          <a:bodyPr/>
          <a:lstStyle/>
          <a:p>
            <a:r>
              <a:rPr lang="en-GB" sz="3600" dirty="0" smtClean="0"/>
              <a:t>Security scrutiny</a:t>
            </a:r>
            <a:endParaRPr lang="en-GB" sz="3600" dirty="0"/>
          </a:p>
        </p:txBody>
      </p:sp>
      <p:sp>
        <p:nvSpPr>
          <p:cNvPr id="6" name="Text Placeholder 2"/>
          <p:cNvSpPr txBox="1">
            <a:spLocks/>
          </p:cNvSpPr>
          <p:nvPr/>
        </p:nvSpPr>
        <p:spPr>
          <a:xfrm>
            <a:off x="1340033" y="5051899"/>
            <a:ext cx="9583452" cy="1006056"/>
          </a:xfrm>
          <a:prstGeom prst="rect">
            <a:avLst/>
          </a:prstGeom>
          <a:solidFill>
            <a:schemeClr val="accent5"/>
          </a:solidFill>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endParaRPr lang="en-US" sz="2000" b="0" dirty="0" smtClean="0">
              <a:solidFill>
                <a:schemeClr val="tx1"/>
              </a:solidFill>
            </a:endParaRPr>
          </a:p>
          <a:p>
            <a:pPr lvl="1">
              <a:buClr>
                <a:schemeClr val="accent2"/>
              </a:buClr>
            </a:pPr>
            <a:r>
              <a:rPr lang="en-US" sz="2000" b="0" dirty="0" smtClean="0">
                <a:solidFill>
                  <a:schemeClr val="tx1"/>
                </a:solidFill>
              </a:rPr>
              <a:t>The checks based on the self-assessment may trigger an in-depth security scrutiny.</a:t>
            </a:r>
          </a:p>
        </p:txBody>
      </p:sp>
      <p:sp>
        <p:nvSpPr>
          <p:cNvPr id="8" name="Text Placeholder 2"/>
          <p:cNvSpPr txBox="1">
            <a:spLocks/>
          </p:cNvSpPr>
          <p:nvPr/>
        </p:nvSpPr>
        <p:spPr>
          <a:xfrm>
            <a:off x="873959" y="1460287"/>
            <a:ext cx="10515600" cy="330278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smtClean="0">
                <a:solidFill>
                  <a:schemeClr val="tx2"/>
                </a:solidFill>
              </a:rPr>
              <a:t>New in Horizon Europe</a:t>
            </a:r>
            <a:endParaRPr lang="en-GB" sz="2000" dirty="0">
              <a:solidFill>
                <a:schemeClr val="tx2"/>
              </a:solidFill>
            </a:endParaRPr>
          </a:p>
          <a:p>
            <a:pPr lvl="1"/>
            <a:endParaRPr lang="en-GB" sz="2000" dirty="0">
              <a:solidFill>
                <a:schemeClr val="tx2"/>
              </a:solidFill>
            </a:endParaRPr>
          </a:p>
          <a:p>
            <a:pPr lvl="1"/>
            <a:r>
              <a:rPr lang="en-US" sz="2000" b="0" dirty="0" smtClean="0">
                <a:solidFill>
                  <a:schemeClr val="tx1"/>
                </a:solidFill>
              </a:rPr>
              <a:t>Security issues will be checked </a:t>
            </a:r>
            <a:r>
              <a:rPr lang="en-US" sz="2000" dirty="0"/>
              <a:t>systematically</a:t>
            </a:r>
            <a:r>
              <a:rPr lang="en-US" sz="2000" b="0" dirty="0" smtClean="0">
                <a:solidFill>
                  <a:schemeClr val="tx1"/>
                </a:solidFill>
              </a:rPr>
              <a:t> in all Horizon Europe proposals (in H2020 only proposals submitted to topics flagged as ‘security-sensitive’ were checked). The checks are based on a </a:t>
            </a:r>
            <a:r>
              <a:rPr lang="en-US" sz="2000" dirty="0"/>
              <a:t>self-assessment </a:t>
            </a:r>
            <a:r>
              <a:rPr lang="en-US" sz="2000" b="0" dirty="0" smtClean="0">
                <a:solidFill>
                  <a:schemeClr val="tx1"/>
                </a:solidFill>
              </a:rPr>
              <a:t>included in the proposal. The focus is on:</a:t>
            </a:r>
          </a:p>
          <a:p>
            <a:pPr lvl="1"/>
            <a:endParaRPr lang="en-US" sz="2000" b="0" dirty="0" smtClean="0">
              <a:solidFill>
                <a:schemeClr val="tx1"/>
              </a:solidFill>
            </a:endParaRPr>
          </a:p>
          <a:p>
            <a:pPr marL="342900" lvl="1" indent="-342900">
              <a:buClr>
                <a:schemeClr val="accent2"/>
              </a:buClr>
              <a:buFont typeface="Arial" panose="020B0604020202020204" pitchFamily="34" charset="0"/>
              <a:buChar char="●"/>
            </a:pPr>
            <a:r>
              <a:rPr lang="en-US" sz="2000" b="0" dirty="0" smtClean="0">
                <a:solidFill>
                  <a:schemeClr val="tx1"/>
                </a:solidFill>
              </a:rPr>
              <a:t>Whether the proposal uses or generates </a:t>
            </a:r>
            <a:r>
              <a:rPr lang="en-US" sz="2000" dirty="0"/>
              <a:t>EU classified information </a:t>
            </a:r>
          </a:p>
          <a:p>
            <a:pPr marL="342900" lvl="1" indent="-342900">
              <a:buClr>
                <a:schemeClr val="accent2"/>
              </a:buClr>
              <a:buFont typeface="Arial" panose="020B0604020202020204" pitchFamily="34" charset="0"/>
              <a:buChar char="●"/>
            </a:pPr>
            <a:r>
              <a:rPr lang="en-US" sz="2000" b="0" dirty="0" smtClean="0">
                <a:solidFill>
                  <a:schemeClr val="tx1"/>
                </a:solidFill>
              </a:rPr>
              <a:t>Potential of </a:t>
            </a:r>
            <a:r>
              <a:rPr lang="en-US" sz="2000" dirty="0"/>
              <a:t>misuse</a:t>
            </a:r>
            <a:r>
              <a:rPr lang="en-US" sz="2000" b="0" dirty="0" smtClean="0">
                <a:solidFill>
                  <a:schemeClr val="tx1"/>
                </a:solidFill>
              </a:rPr>
              <a:t> </a:t>
            </a:r>
            <a:r>
              <a:rPr lang="en-US" sz="2000" b="0" dirty="0">
                <a:solidFill>
                  <a:schemeClr val="tx1"/>
                </a:solidFill>
              </a:rPr>
              <a:t>of results (that could be </a:t>
            </a:r>
            <a:r>
              <a:rPr lang="en-US" sz="2000" b="0" dirty="0" smtClean="0">
                <a:solidFill>
                  <a:schemeClr val="tx1"/>
                </a:solidFill>
              </a:rPr>
              <a:t>channeled </a:t>
            </a:r>
            <a:r>
              <a:rPr lang="en-US" sz="2000" b="0" dirty="0">
                <a:solidFill>
                  <a:schemeClr val="tx1"/>
                </a:solidFill>
              </a:rPr>
              <a:t>into crime </a:t>
            </a:r>
            <a:r>
              <a:rPr lang="en-US" sz="2000" b="0" dirty="0" smtClean="0">
                <a:solidFill>
                  <a:schemeClr val="tx1"/>
                </a:solidFill>
              </a:rPr>
              <a:t>or terrorism)</a:t>
            </a:r>
          </a:p>
          <a:p>
            <a:pPr marL="342900" lvl="1" indent="-342900">
              <a:buClr>
                <a:schemeClr val="accent2"/>
              </a:buClr>
              <a:buFont typeface="Arial" panose="020B0604020202020204" pitchFamily="34" charset="0"/>
              <a:buChar char="●"/>
            </a:pPr>
            <a:r>
              <a:rPr lang="en-US" sz="2000" b="0" dirty="0" smtClean="0">
                <a:solidFill>
                  <a:schemeClr val="tx1"/>
                </a:solidFill>
              </a:rPr>
              <a:t>Whether activities </a:t>
            </a:r>
            <a:r>
              <a:rPr lang="en-US" sz="2000" b="0" dirty="0">
                <a:solidFill>
                  <a:schemeClr val="tx1"/>
                </a:solidFill>
              </a:rPr>
              <a:t>involve information </a:t>
            </a:r>
            <a:r>
              <a:rPr lang="en-US" sz="2000" b="0" dirty="0" smtClean="0">
                <a:solidFill>
                  <a:schemeClr val="tx1"/>
                </a:solidFill>
              </a:rPr>
              <a:t>or </a:t>
            </a:r>
            <a:r>
              <a:rPr lang="en-US" sz="2000" b="0" dirty="0">
                <a:solidFill>
                  <a:schemeClr val="tx1"/>
                </a:solidFill>
              </a:rPr>
              <a:t>materials subject to </a:t>
            </a:r>
            <a:r>
              <a:rPr lang="en-US" sz="2000" dirty="0"/>
              <a:t>national security restrictions</a:t>
            </a:r>
          </a:p>
        </p:txBody>
      </p:sp>
      <p:grpSp>
        <p:nvGrpSpPr>
          <p:cNvPr id="5" name="Group 4"/>
          <p:cNvGrpSpPr/>
          <p:nvPr/>
        </p:nvGrpSpPr>
        <p:grpSpPr>
          <a:xfrm>
            <a:off x="873959" y="307464"/>
            <a:ext cx="864000" cy="864000"/>
            <a:chOff x="3774146" y="692189"/>
            <a:chExt cx="6311686" cy="6114123"/>
          </a:xfrm>
        </p:grpSpPr>
        <p:grpSp>
          <p:nvGrpSpPr>
            <p:cNvPr id="15" name="Group 14"/>
            <p:cNvGrpSpPr/>
            <p:nvPr/>
          </p:nvGrpSpPr>
          <p:grpSpPr>
            <a:xfrm>
              <a:off x="3774146" y="692189"/>
              <a:ext cx="6311686" cy="6114123"/>
              <a:chOff x="4465351" y="3720675"/>
              <a:chExt cx="891918" cy="864000"/>
            </a:xfrm>
          </p:grpSpPr>
          <p:sp>
            <p:nvSpPr>
              <p:cNvPr id="16" name="Oval 1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pic>
          <p:nvPicPr>
            <p:cNvPr id="3" name="Picture 2"/>
            <p:cNvPicPr>
              <a:picLocks noChangeAspect="1"/>
            </p:cNvPicPr>
            <p:nvPr/>
          </p:nvPicPr>
          <p:blipFill>
            <a:blip r:embed="rId3"/>
            <a:stretch>
              <a:fillRect/>
            </a:stretch>
          </p:blipFill>
          <p:spPr>
            <a:xfrm>
              <a:off x="8317992" y="2430399"/>
              <a:ext cx="914400" cy="2838450"/>
            </a:xfrm>
            <a:prstGeom prst="rect">
              <a:avLst/>
            </a:prstGeom>
          </p:spPr>
        </p:pic>
        <p:pic>
          <p:nvPicPr>
            <p:cNvPr id="4" name="Picture 3"/>
            <p:cNvPicPr>
              <a:picLocks noChangeAspect="1"/>
            </p:cNvPicPr>
            <p:nvPr/>
          </p:nvPicPr>
          <p:blipFill>
            <a:blip r:embed="rId4"/>
            <a:stretch>
              <a:fillRect/>
            </a:stretch>
          </p:blipFill>
          <p:spPr>
            <a:xfrm>
              <a:off x="5550326" y="3098389"/>
              <a:ext cx="2705100" cy="2209800"/>
            </a:xfrm>
            <a:prstGeom prst="rect">
              <a:avLst/>
            </a:prstGeom>
          </p:spPr>
        </p:pic>
      </p:grpSp>
    </p:spTree>
    <p:extLst>
      <p:ext uri="{BB962C8B-B14F-4D97-AF65-F5344CB8AC3E}">
        <p14:creationId xmlns:p14="http://schemas.microsoft.com/office/powerpoint/2010/main" val="1725377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Points to consider when writing a proposal in HE</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1510376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17" y="3586783"/>
            <a:ext cx="789103" cy="789103"/>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17" y="5148972"/>
            <a:ext cx="789103" cy="789103"/>
          </a:xfrm>
          <a:prstGeom prst="rect">
            <a:avLst/>
          </a:prstGeom>
        </p:spPr>
      </p:pic>
      <p:sp>
        <p:nvSpPr>
          <p:cNvPr id="41" name="Rectangle 40"/>
          <p:cNvSpPr/>
          <p:nvPr/>
        </p:nvSpPr>
        <p:spPr>
          <a:xfrm>
            <a:off x="1562048" y="2236461"/>
            <a:ext cx="9346742"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 need to demonstrate that your idea is ambitious and goes beyond the state of the art</a:t>
            </a:r>
            <a:endParaRPr lang="en-GB" b="1" dirty="0">
              <a:solidFill>
                <a:schemeClr val="tx1"/>
              </a:solidFill>
            </a:endParaRPr>
          </a:p>
        </p:txBody>
      </p:sp>
      <p:sp>
        <p:nvSpPr>
          <p:cNvPr id="42" name="Rectangle 41"/>
          <p:cNvSpPr/>
          <p:nvPr/>
        </p:nvSpPr>
        <p:spPr>
          <a:xfrm>
            <a:off x="1562048" y="3667887"/>
            <a:ext cx="9831375"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rPr>
              <a:t>You </a:t>
            </a:r>
            <a:r>
              <a:rPr lang="en-US" b="1" dirty="0">
                <a:solidFill>
                  <a:schemeClr val="tx1"/>
                </a:solidFill>
              </a:rPr>
              <a:t>should show how your project could contribute to the outcomes and impacts described in the work </a:t>
            </a:r>
            <a:r>
              <a:rPr lang="en-US" b="1" dirty="0" smtClean="0">
                <a:solidFill>
                  <a:schemeClr val="tx1"/>
                </a:solidFill>
              </a:rPr>
              <a:t>programme (the pathway to impact)</a:t>
            </a:r>
            <a:endParaRPr lang="en-GB" b="1" dirty="0">
              <a:solidFill>
                <a:schemeClr val="tx1"/>
              </a:solidFill>
            </a:endParaRPr>
          </a:p>
        </p:txBody>
      </p:sp>
      <p:sp>
        <p:nvSpPr>
          <p:cNvPr id="44" name="Rectangle 43"/>
          <p:cNvSpPr/>
          <p:nvPr/>
        </p:nvSpPr>
        <p:spPr>
          <a:xfrm>
            <a:off x="1562048" y="4611811"/>
            <a:ext cx="1011483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smtClean="0">
                <a:solidFill>
                  <a:schemeClr val="tx1"/>
                </a:solidFill>
              </a:rPr>
              <a:t>You should describe </a:t>
            </a:r>
            <a:r>
              <a:rPr lang="en-US" b="1" dirty="0">
                <a:solidFill>
                  <a:schemeClr val="tx1"/>
                </a:solidFill>
              </a:rPr>
              <a:t>the planned measures to </a:t>
            </a:r>
            <a:r>
              <a:rPr lang="en-US" b="1" dirty="0" err="1">
                <a:solidFill>
                  <a:schemeClr val="tx1"/>
                </a:solidFill>
              </a:rPr>
              <a:t>maximise</a:t>
            </a:r>
            <a:r>
              <a:rPr lang="en-US" b="1" dirty="0">
                <a:solidFill>
                  <a:schemeClr val="tx1"/>
                </a:solidFill>
              </a:rPr>
              <a:t> the impact of your project </a:t>
            </a:r>
            <a:r>
              <a:rPr lang="en-US" b="1" dirty="0" smtClean="0">
                <a:solidFill>
                  <a:schemeClr val="tx1"/>
                </a:solidFill>
              </a:rPr>
              <a:t>(‘</a:t>
            </a:r>
            <a:r>
              <a:rPr lang="en-US" b="1" dirty="0">
                <a:solidFill>
                  <a:schemeClr val="tx1"/>
                </a:solidFill>
              </a:rPr>
              <a:t>plan for the dissemination and exploitation including communication activities</a:t>
            </a:r>
            <a:r>
              <a:rPr lang="en-US" b="1" dirty="0" smtClean="0">
                <a:solidFill>
                  <a:schemeClr val="tx1"/>
                </a:solidFill>
              </a:rPr>
              <a:t>’)</a:t>
            </a:r>
            <a:endParaRPr lang="en-GB" b="1" dirty="0">
              <a:solidFill>
                <a:schemeClr val="tx1"/>
              </a:solidFill>
            </a:endParaRPr>
          </a:p>
        </p:txBody>
      </p:sp>
      <p:sp>
        <p:nvSpPr>
          <p:cNvPr id="46" name="Rectangle 45"/>
          <p:cNvSpPr/>
          <p:nvPr/>
        </p:nvSpPr>
        <p:spPr>
          <a:xfrm>
            <a:off x="1562048" y="5327523"/>
            <a:ext cx="9346743"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 should demonstrate the quality of your work plan, resources and participants</a:t>
            </a:r>
            <a:endParaRPr lang="en-GB" b="1"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1" y="3624587"/>
            <a:ext cx="721476" cy="724251"/>
          </a:xfrm>
          <a:prstGeom prst="rect">
            <a:avLst/>
          </a:prstGeom>
        </p:spPr>
      </p:pic>
      <p:sp>
        <p:nvSpPr>
          <p:cNvPr id="2" name="Title 1"/>
          <p:cNvSpPr>
            <a:spLocks noGrp="1"/>
          </p:cNvSpPr>
          <p:nvPr>
            <p:ph type="title"/>
          </p:nvPr>
        </p:nvSpPr>
        <p:spPr>
          <a:xfrm>
            <a:off x="852844" y="495183"/>
            <a:ext cx="10515600" cy="600164"/>
          </a:xfrm>
        </p:spPr>
        <p:txBody>
          <a:bodyPr/>
          <a:lstStyle/>
          <a:p>
            <a:r>
              <a:rPr lang="en-GB" dirty="0" smtClean="0"/>
              <a:t>Key principles</a:t>
            </a:r>
            <a:endParaRPr lang="fr-BE" dirty="0"/>
          </a:p>
        </p:txBody>
      </p:sp>
      <p:grpSp>
        <p:nvGrpSpPr>
          <p:cNvPr id="33" name="Group 32"/>
          <p:cNvGrpSpPr/>
          <p:nvPr/>
        </p:nvGrpSpPr>
        <p:grpSpPr>
          <a:xfrm>
            <a:off x="832278" y="2149819"/>
            <a:ext cx="655980" cy="655980"/>
            <a:chOff x="8934066" y="2641504"/>
            <a:chExt cx="864000" cy="864000"/>
          </a:xfrm>
        </p:grpSpPr>
        <p:sp>
          <p:nvSpPr>
            <p:cNvPr id="34" name="Oval 33"/>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8688" y="2656126"/>
              <a:ext cx="834757" cy="834757"/>
            </a:xfrm>
            <a:prstGeom prst="rect">
              <a:avLst/>
            </a:prstGeom>
          </p:spPr>
        </p:pic>
      </p:grpSp>
      <p:sp>
        <p:nvSpPr>
          <p:cNvPr id="6" name="TextBox 5"/>
          <p:cNvSpPr txBox="1"/>
          <p:nvPr/>
        </p:nvSpPr>
        <p:spPr>
          <a:xfrm>
            <a:off x="1562048" y="1583416"/>
            <a:ext cx="9346743" cy="369332"/>
          </a:xfrm>
          <a:prstGeom prst="rect">
            <a:avLst/>
          </a:prstGeom>
          <a:noFill/>
        </p:spPr>
        <p:txBody>
          <a:bodyPr wrap="square" rtlCol="0">
            <a:spAutoFit/>
          </a:bodyPr>
          <a:lstStyle/>
          <a:p>
            <a:r>
              <a:rPr lang="en-US" dirty="0"/>
              <a:t> </a:t>
            </a:r>
            <a:r>
              <a:rPr lang="en-US" b="1" dirty="0"/>
              <a:t>Your </a:t>
            </a:r>
            <a:r>
              <a:rPr lang="en-US" b="1" dirty="0" smtClean="0"/>
              <a:t>proposed </a:t>
            </a:r>
            <a:r>
              <a:rPr lang="en-US" b="1" dirty="0"/>
              <a:t>work </a:t>
            </a:r>
            <a:r>
              <a:rPr lang="en-US" b="1" dirty="0" smtClean="0"/>
              <a:t>must be within the </a:t>
            </a:r>
            <a:r>
              <a:rPr lang="en-US" b="1" dirty="0"/>
              <a:t>scope of </a:t>
            </a:r>
            <a:r>
              <a:rPr lang="en-US" b="1" dirty="0" smtClean="0"/>
              <a:t>a </a:t>
            </a:r>
            <a:r>
              <a:rPr lang="en-US" b="1" dirty="0"/>
              <a:t>work programme topic</a:t>
            </a:r>
            <a:endParaRPr lang="fr-BE" b="1" dirty="0"/>
          </a:p>
        </p:txBody>
      </p:sp>
      <p:grpSp>
        <p:nvGrpSpPr>
          <p:cNvPr id="37" name="Group 36"/>
          <p:cNvGrpSpPr/>
          <p:nvPr/>
        </p:nvGrpSpPr>
        <p:grpSpPr>
          <a:xfrm>
            <a:off x="826683" y="1430589"/>
            <a:ext cx="667171" cy="667171"/>
            <a:chOff x="8937971" y="1558376"/>
            <a:chExt cx="864000" cy="864000"/>
          </a:xfrm>
        </p:grpSpPr>
        <p:sp>
          <p:nvSpPr>
            <p:cNvPr id="38" name="Oval 37"/>
            <p:cNvSpPr/>
            <p:nvPr/>
          </p:nvSpPr>
          <p:spPr>
            <a:xfrm>
              <a:off x="8937971"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1592611"/>
              <a:ext cx="795530" cy="795530"/>
            </a:xfrm>
            <a:prstGeom prst="rect">
              <a:avLst/>
            </a:prstGeom>
          </p:spPr>
        </p:pic>
      </p:grpSp>
      <p:grpSp>
        <p:nvGrpSpPr>
          <p:cNvPr id="40" name="Group 39"/>
          <p:cNvGrpSpPr/>
          <p:nvPr/>
        </p:nvGrpSpPr>
        <p:grpSpPr>
          <a:xfrm>
            <a:off x="821835" y="2857858"/>
            <a:ext cx="676866" cy="676866"/>
            <a:chOff x="3277401" y="1558376"/>
            <a:chExt cx="864000" cy="864000"/>
          </a:xfrm>
        </p:grpSpPr>
        <p:sp>
          <p:nvSpPr>
            <p:cNvPr id="53" name="Oval 5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
        <p:nvSpPr>
          <p:cNvPr id="55" name="Rectangle 54"/>
          <p:cNvSpPr/>
          <p:nvPr/>
        </p:nvSpPr>
        <p:spPr>
          <a:xfrm>
            <a:off x="1562048" y="2952174"/>
            <a:ext cx="9831375"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smtClean="0">
                <a:solidFill>
                  <a:schemeClr val="tx1"/>
                </a:solidFill>
              </a:rPr>
              <a:t>Your scientific methodology must take into account </a:t>
            </a:r>
            <a:r>
              <a:rPr lang="en-US" b="1" dirty="0" smtClean="0">
                <a:solidFill>
                  <a:schemeClr val="tx1"/>
                </a:solidFill>
              </a:rPr>
              <a:t>interdisciplinary, gender dimension </a:t>
            </a:r>
            <a:r>
              <a:rPr lang="en-US" b="1" dirty="0">
                <a:solidFill>
                  <a:schemeClr val="tx1"/>
                </a:solidFill>
              </a:rPr>
              <a:t>and </a:t>
            </a:r>
            <a:r>
              <a:rPr lang="en-US" b="1" dirty="0" smtClean="0">
                <a:solidFill>
                  <a:schemeClr val="tx1"/>
                </a:solidFill>
              </a:rPr>
              <a:t>open </a:t>
            </a:r>
            <a:r>
              <a:rPr lang="en-US" b="1" dirty="0">
                <a:solidFill>
                  <a:schemeClr val="tx1"/>
                </a:solidFill>
              </a:rPr>
              <a:t>science </a:t>
            </a:r>
            <a:r>
              <a:rPr lang="en-US" b="1" dirty="0" smtClean="0">
                <a:solidFill>
                  <a:schemeClr val="tx1"/>
                </a:solidFill>
              </a:rPr>
              <a:t>practices. It must not </a:t>
            </a:r>
            <a:r>
              <a:rPr lang="en-US" b="1" dirty="0">
                <a:solidFill>
                  <a:schemeClr val="tx1"/>
                </a:solidFill>
              </a:rPr>
              <a:t>significantly </a:t>
            </a:r>
            <a:r>
              <a:rPr lang="en-US" b="1" dirty="0" smtClean="0">
                <a:solidFill>
                  <a:schemeClr val="tx1"/>
                </a:solidFill>
              </a:rPr>
              <a:t>harm </a:t>
            </a:r>
            <a:r>
              <a:rPr lang="en-US" b="1" smtClean="0">
                <a:solidFill>
                  <a:schemeClr val="tx1"/>
                </a:solidFill>
              </a:rPr>
              <a:t>the environment</a:t>
            </a:r>
            <a:r>
              <a:rPr lang="en-GB" b="1" smtClean="0">
                <a:solidFill>
                  <a:schemeClr val="tx1"/>
                </a:solidFill>
              </a:rPr>
              <a:t> </a:t>
            </a:r>
            <a:endParaRPr lang="en-GB" b="1" dirty="0">
              <a:solidFill>
                <a:schemeClr val="tx1"/>
              </a:solidFill>
            </a:endParaRPr>
          </a:p>
        </p:txBody>
      </p:sp>
      <p:grpSp>
        <p:nvGrpSpPr>
          <p:cNvPr id="56" name="Group 55"/>
          <p:cNvGrpSpPr/>
          <p:nvPr/>
        </p:nvGrpSpPr>
        <p:grpSpPr>
          <a:xfrm>
            <a:off x="825784" y="4427945"/>
            <a:ext cx="668968" cy="668968"/>
            <a:chOff x="8939436" y="4807760"/>
            <a:chExt cx="864000" cy="864000"/>
          </a:xfrm>
        </p:grpSpPr>
        <p:sp>
          <p:nvSpPr>
            <p:cNvPr id="57" name="Oval 56"/>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77347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Policy and horizontal considerations</a:t>
            </a:r>
            <a:endParaRPr lang="fr-BE" dirty="0"/>
          </a:p>
        </p:txBody>
      </p:sp>
      <p:sp>
        <p:nvSpPr>
          <p:cNvPr id="4" name="Title 1"/>
          <p:cNvSpPr txBox="1">
            <a:spLocks/>
          </p:cNvSpPr>
          <p:nvPr/>
        </p:nvSpPr>
        <p:spPr>
          <a:xfrm>
            <a:off x="1638678" y="1694625"/>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Open Science across the programme</a:t>
            </a:r>
          </a:p>
        </p:txBody>
      </p:sp>
      <p:grpSp>
        <p:nvGrpSpPr>
          <p:cNvPr id="5" name="Group 4"/>
          <p:cNvGrpSpPr/>
          <p:nvPr/>
        </p:nvGrpSpPr>
        <p:grpSpPr>
          <a:xfrm>
            <a:off x="701796" y="1543568"/>
            <a:ext cx="666000" cy="666000"/>
            <a:chOff x="4465351" y="3720675"/>
            <a:chExt cx="891918" cy="864000"/>
          </a:xfrm>
        </p:grpSpPr>
        <p:sp>
          <p:nvSpPr>
            <p:cNvPr id="6" name="Oval 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
        <p:nvSpPr>
          <p:cNvPr id="8" name="Title 1"/>
          <p:cNvSpPr txBox="1">
            <a:spLocks/>
          </p:cNvSpPr>
          <p:nvPr/>
        </p:nvSpPr>
        <p:spPr>
          <a:xfrm>
            <a:off x="1638678" y="2541818"/>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Gender dimension in </a:t>
            </a:r>
            <a:r>
              <a:rPr lang="en-GB" sz="1800" dirty="0" smtClean="0">
                <a:solidFill>
                  <a:schemeClr val="tx1"/>
                </a:solidFill>
                <a:latin typeface="+mn-lt"/>
                <a:ea typeface="+mn-ea"/>
                <a:cs typeface="+mn-cs"/>
              </a:rPr>
              <a:t>R&amp;I content</a:t>
            </a:r>
            <a:endParaRPr lang="en-GB" sz="1800" dirty="0">
              <a:solidFill>
                <a:schemeClr val="tx1"/>
              </a:solidFill>
              <a:latin typeface="+mn-lt"/>
              <a:ea typeface="+mn-ea"/>
              <a:cs typeface="+mn-cs"/>
            </a:endParaRPr>
          </a:p>
        </p:txBody>
      </p:sp>
      <p:sp>
        <p:nvSpPr>
          <p:cNvPr id="10" name="Title 1"/>
          <p:cNvSpPr txBox="1">
            <a:spLocks/>
          </p:cNvSpPr>
          <p:nvPr/>
        </p:nvSpPr>
        <p:spPr>
          <a:xfrm>
            <a:off x="1638678" y="3389011"/>
            <a:ext cx="452437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sz="1800" dirty="0" smtClean="0">
                <a:solidFill>
                  <a:schemeClr val="tx1"/>
                </a:solidFill>
                <a:latin typeface="+mn-lt"/>
                <a:ea typeface="+mn-ea"/>
                <a:cs typeface="+mn-cs"/>
              </a:rPr>
              <a:t>Pathway to impact</a:t>
            </a:r>
            <a:endParaRPr lang="en-GB" sz="1800" dirty="0">
              <a:solidFill>
                <a:schemeClr val="tx1"/>
              </a:solidFill>
              <a:latin typeface="+mn-lt"/>
              <a:ea typeface="+mn-ea"/>
              <a:cs typeface="+mn-cs"/>
            </a:endParaRPr>
          </a:p>
        </p:txBody>
      </p:sp>
      <p:grpSp>
        <p:nvGrpSpPr>
          <p:cNvPr id="11" name="Group 10"/>
          <p:cNvGrpSpPr/>
          <p:nvPr/>
        </p:nvGrpSpPr>
        <p:grpSpPr>
          <a:xfrm>
            <a:off x="701796" y="3221218"/>
            <a:ext cx="666000" cy="666000"/>
            <a:chOff x="1069009" y="3735593"/>
            <a:chExt cx="864000" cy="864000"/>
          </a:xfrm>
        </p:grpSpPr>
        <p:sp>
          <p:nvSpPr>
            <p:cNvPr id="12" name="Oval 1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14" name="Title 1"/>
          <p:cNvSpPr txBox="1">
            <a:spLocks/>
          </p:cNvSpPr>
          <p:nvPr/>
        </p:nvSpPr>
        <p:spPr>
          <a:xfrm>
            <a:off x="1638678" y="4236204"/>
            <a:ext cx="452437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sz="1800" dirty="0">
                <a:solidFill>
                  <a:schemeClr val="tx1"/>
                </a:solidFill>
                <a:latin typeface="+mn-lt"/>
                <a:ea typeface="+mn-ea"/>
                <a:cs typeface="+mn-cs"/>
              </a:rPr>
              <a:t>Measures to maximise impact</a:t>
            </a:r>
          </a:p>
        </p:txBody>
      </p:sp>
      <p:grpSp>
        <p:nvGrpSpPr>
          <p:cNvPr id="15" name="Group 14"/>
          <p:cNvGrpSpPr/>
          <p:nvPr/>
        </p:nvGrpSpPr>
        <p:grpSpPr>
          <a:xfrm>
            <a:off x="701796" y="4060043"/>
            <a:ext cx="666000" cy="666000"/>
            <a:chOff x="8939436" y="4807760"/>
            <a:chExt cx="864000" cy="864000"/>
          </a:xfrm>
        </p:grpSpPr>
        <p:sp>
          <p:nvSpPr>
            <p:cNvPr id="16" name="Oval 15"/>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18" name="Title 1"/>
          <p:cNvSpPr txBox="1">
            <a:spLocks/>
          </p:cNvSpPr>
          <p:nvPr/>
        </p:nvSpPr>
        <p:spPr>
          <a:xfrm>
            <a:off x="1638678" y="5083397"/>
            <a:ext cx="4634106"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Do no significant harm principle (DNSH)</a:t>
            </a:r>
          </a:p>
        </p:txBody>
      </p:sp>
      <p:sp>
        <p:nvSpPr>
          <p:cNvPr id="20" name="Title 1"/>
          <p:cNvSpPr txBox="1">
            <a:spLocks/>
          </p:cNvSpPr>
          <p:nvPr/>
        </p:nvSpPr>
        <p:spPr>
          <a:xfrm>
            <a:off x="1638678" y="5930591"/>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Artificial intelligence</a:t>
            </a:r>
          </a:p>
        </p:txBody>
      </p:sp>
      <p:grpSp>
        <p:nvGrpSpPr>
          <p:cNvPr id="21" name="Group 20"/>
          <p:cNvGrpSpPr/>
          <p:nvPr/>
        </p:nvGrpSpPr>
        <p:grpSpPr>
          <a:xfrm>
            <a:off x="701796" y="5737695"/>
            <a:ext cx="666000" cy="666000"/>
            <a:chOff x="10070085" y="2641504"/>
            <a:chExt cx="864000" cy="864000"/>
          </a:xfrm>
        </p:grpSpPr>
        <p:sp>
          <p:nvSpPr>
            <p:cNvPr id="22" name="Oval 21"/>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grpSp>
        <p:nvGrpSpPr>
          <p:cNvPr id="24" name="Group 23"/>
          <p:cNvGrpSpPr/>
          <p:nvPr/>
        </p:nvGrpSpPr>
        <p:grpSpPr>
          <a:xfrm>
            <a:off x="701796" y="2382393"/>
            <a:ext cx="666000" cy="666000"/>
            <a:chOff x="8937971" y="3722100"/>
            <a:chExt cx="864000" cy="864000"/>
          </a:xfrm>
        </p:grpSpPr>
        <p:sp>
          <p:nvSpPr>
            <p:cNvPr id="25" name="Oval 24"/>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grpSp>
        <p:nvGrpSpPr>
          <p:cNvPr id="30" name="Group 29"/>
          <p:cNvGrpSpPr/>
          <p:nvPr/>
        </p:nvGrpSpPr>
        <p:grpSpPr>
          <a:xfrm>
            <a:off x="701796" y="4898868"/>
            <a:ext cx="666000" cy="666000"/>
            <a:chOff x="6673743" y="4807760"/>
            <a:chExt cx="864000" cy="864000"/>
          </a:xfrm>
        </p:grpSpPr>
        <p:sp>
          <p:nvSpPr>
            <p:cNvPr id="31" name="Oval 30"/>
            <p:cNvSpPr/>
            <p:nvPr/>
          </p:nvSpPr>
          <p:spPr>
            <a:xfrm>
              <a:off x="6673743" y="4807760"/>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a:off x="6735549" y="4851370"/>
              <a:ext cx="795530" cy="820390"/>
              <a:chOff x="6735549" y="4851370"/>
              <a:chExt cx="795530" cy="820390"/>
            </a:xfrm>
          </p:grpSpPr>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5549" y="4879278"/>
                <a:ext cx="795530" cy="792482"/>
              </a:xfrm>
              <a:prstGeom prst="rect">
                <a:avLst/>
              </a:prstGeom>
            </p:spPr>
          </p:pic>
          <p:pic>
            <p:nvPicPr>
              <p:cNvPr id="34" name="Picture 33"/>
              <p:cNvPicPr>
                <a:picLocks noChangeAspect="1"/>
              </p:cNvPicPr>
              <p:nvPr/>
            </p:nvPicPr>
            <p:blipFill rotWithShape="1">
              <a:blip r:embed="rId8" cstate="print">
                <a:extLst>
                  <a:ext uri="{28A0092B-C50C-407E-A947-70E740481C1C}">
                    <a14:useLocalDpi xmlns:a14="http://schemas.microsoft.com/office/drawing/2010/main" val="0"/>
                  </a:ext>
                </a:extLst>
              </a:blip>
              <a:srcRect l="14791" t="8152" r="14795" b="148"/>
              <a:stretch/>
            </p:blipFill>
            <p:spPr>
              <a:xfrm>
                <a:off x="6803301" y="4851370"/>
                <a:ext cx="631210" cy="818866"/>
              </a:xfrm>
              <a:prstGeom prst="rect">
                <a:avLst/>
              </a:prstGeom>
            </p:spPr>
          </p:pic>
        </p:grpSp>
      </p:grpSp>
      <p:sp>
        <p:nvSpPr>
          <p:cNvPr id="70" name="Text Placeholder 2"/>
          <p:cNvSpPr txBox="1">
            <a:spLocks/>
          </p:cNvSpPr>
          <p:nvPr/>
        </p:nvSpPr>
        <p:spPr>
          <a:xfrm>
            <a:off x="6684264" y="2054771"/>
            <a:ext cx="4873752" cy="314158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5113">
              <a:spcAft>
                <a:spcPts val="1200"/>
              </a:spcAft>
              <a:buClr>
                <a:schemeClr val="tx1"/>
              </a:buClr>
            </a:pPr>
            <a:r>
              <a:rPr lang="en-US" dirty="0" smtClean="0">
                <a:solidFill>
                  <a:srgbClr val="404A52"/>
                </a:solidFill>
              </a:rPr>
              <a:t>These aspects must normally be considered in all Horizon Europe calls (</a:t>
            </a:r>
            <a:r>
              <a:rPr lang="en-US" dirty="0">
                <a:solidFill>
                  <a:srgbClr val="404A52"/>
                </a:solidFill>
              </a:rPr>
              <a:t>unless </a:t>
            </a:r>
            <a:r>
              <a:rPr lang="en-US" dirty="0" smtClean="0">
                <a:solidFill>
                  <a:srgbClr val="404A52"/>
                </a:solidFill>
              </a:rPr>
              <a:t>explicitly </a:t>
            </a:r>
            <a:r>
              <a:rPr lang="en-US" dirty="0">
                <a:solidFill>
                  <a:srgbClr val="404A52"/>
                </a:solidFill>
              </a:rPr>
              <a:t>mentioned in the topic </a:t>
            </a:r>
            <a:r>
              <a:rPr lang="en-US" dirty="0" smtClean="0">
                <a:solidFill>
                  <a:srgbClr val="404A52"/>
                </a:solidFill>
              </a:rPr>
              <a:t>description).</a:t>
            </a:r>
          </a:p>
          <a:p>
            <a:pPr marL="265113">
              <a:spcAft>
                <a:spcPts val="1200"/>
              </a:spcAft>
              <a:buClr>
                <a:schemeClr val="tx1"/>
              </a:buClr>
            </a:pPr>
            <a:r>
              <a:rPr lang="en-US" dirty="0" smtClean="0">
                <a:solidFill>
                  <a:srgbClr val="404A52"/>
                </a:solidFill>
              </a:rPr>
              <a:t>Specific calls may include other aspects to take into account.</a:t>
            </a:r>
          </a:p>
          <a:p>
            <a:pPr marL="265113" algn="ctr">
              <a:spcAft>
                <a:spcPts val="1200"/>
              </a:spcAft>
              <a:buClr>
                <a:schemeClr val="tx1"/>
              </a:buClr>
            </a:pPr>
            <a:r>
              <a:rPr lang="en-US" dirty="0" smtClean="0">
                <a:solidFill>
                  <a:schemeClr val="accent2"/>
                </a:solidFill>
              </a:rPr>
              <a:t>Future webinars focused on these specific aspects will come soon.</a:t>
            </a:r>
          </a:p>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4082251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Open Science across the programme</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r>
              <a:rPr lang="en-US" dirty="0">
                <a:solidFill>
                  <a:srgbClr val="404A52"/>
                </a:solidFill>
              </a:rPr>
              <a:t>Open science is an approach based on open cooperative work and systematic sharing of knowledge and tools as early and widely as possible in the process</a:t>
            </a:r>
            <a:r>
              <a:rPr lang="en-US" dirty="0" smtClean="0">
                <a:solidFill>
                  <a:srgbClr val="404A52"/>
                </a:solidFill>
              </a:rPr>
              <a:t>. Including </a:t>
            </a:r>
            <a:r>
              <a:rPr lang="en-GB" dirty="0" smtClean="0">
                <a:solidFill>
                  <a:srgbClr val="404A52"/>
                </a:solidFill>
              </a:rPr>
              <a:t>active </a:t>
            </a:r>
            <a:r>
              <a:rPr lang="en-GB" dirty="0">
                <a:solidFill>
                  <a:srgbClr val="404A52"/>
                </a:solidFill>
              </a:rPr>
              <a:t>engagement </a:t>
            </a:r>
            <a:r>
              <a:rPr lang="en-GB" dirty="0" smtClean="0">
                <a:solidFill>
                  <a:srgbClr val="404A52"/>
                </a:solidFill>
              </a:rPr>
              <a:t>of </a:t>
            </a:r>
            <a:r>
              <a:rPr lang="en-GB" dirty="0">
                <a:solidFill>
                  <a:srgbClr val="404A52"/>
                </a:solidFill>
              </a:rPr>
              <a:t>society</a:t>
            </a:r>
          </a:p>
          <a:p>
            <a:pPr marL="2239963">
              <a:spcAft>
                <a:spcPts val="1200"/>
              </a:spcAft>
              <a:buClr>
                <a:schemeClr val="tx1"/>
              </a:buClr>
            </a:pPr>
            <a:endParaRPr lang="en-GB" dirty="0">
              <a:solidFill>
                <a:srgbClr val="404A52"/>
              </a:solidFill>
            </a:endParaRPr>
          </a:p>
        </p:txBody>
      </p:sp>
      <p:sp>
        <p:nvSpPr>
          <p:cNvPr id="5" name="TextBox 4"/>
          <p:cNvSpPr txBox="1"/>
          <p:nvPr/>
        </p:nvSpPr>
        <p:spPr>
          <a:xfrm>
            <a:off x="838200" y="2850437"/>
            <a:ext cx="10515600" cy="1603104"/>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GB" sz="2000" b="1" kern="0" spc="-30" dirty="0">
                <a:solidFill>
                  <a:schemeClr val="accent2"/>
                </a:solidFill>
                <a:cs typeface="Arial" panose="020B0604020202020204" pitchFamily="34" charset="0"/>
              </a:rPr>
              <a:t>Mandatory immediate Open Access to publications: </a:t>
            </a:r>
            <a:r>
              <a:rPr lang="en-GB" sz="2000" kern="0" spc="-30" dirty="0">
                <a:solidFill>
                  <a:srgbClr val="FFFFFF"/>
                </a:solidFill>
                <a:cs typeface="Arial" panose="020B0604020202020204" pitchFamily="34" charset="0"/>
              </a:rPr>
              <a:t>beneficiaries must retain sufficient IPRs to comply with open access requirements; </a:t>
            </a:r>
            <a:endParaRPr lang="de-DE" sz="2000" spc="-30" dirty="0">
              <a:solidFill>
                <a:srgbClr val="F8A907"/>
              </a:solidFill>
              <a:cs typeface="Arial" panose="020B0604020202020204" pitchFamily="34" charset="0"/>
            </a:endParaRPr>
          </a:p>
          <a:p>
            <a:pPr>
              <a:spcAft>
                <a:spcPts val="600"/>
              </a:spcAft>
              <a:buClr>
                <a:srgbClr val="FBC400"/>
              </a:buClr>
            </a:pPr>
            <a:r>
              <a:rPr lang="de-DE" sz="2000" b="1" dirty="0">
                <a:solidFill>
                  <a:schemeClr val="accent2"/>
                </a:solidFill>
                <a:cs typeface="Arial" panose="020B0604020202020204" pitchFamily="34" charset="0"/>
              </a:rPr>
              <a:t>Data </a:t>
            </a:r>
            <a:r>
              <a:rPr lang="de-DE" sz="2000" b="1" dirty="0" err="1">
                <a:solidFill>
                  <a:schemeClr val="accent2"/>
                </a:solidFill>
                <a:cs typeface="Arial" panose="020B0604020202020204" pitchFamily="34" charset="0"/>
              </a:rPr>
              <a:t>sharing</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‘open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possible</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closed</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necessary</a:t>
            </a:r>
            <a:r>
              <a:rPr lang="de-DE" sz="2000" b="1" dirty="0">
                <a:solidFill>
                  <a:schemeClr val="accent2"/>
                </a:solidFill>
                <a:cs typeface="Arial" panose="020B0604020202020204" pitchFamily="34" charset="0"/>
              </a:rPr>
              <a:t>‘:</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mandatory</a:t>
            </a:r>
            <a:r>
              <a:rPr lang="de-DE" sz="2000" dirty="0">
                <a:solidFill>
                  <a:srgbClr val="FFFFFF"/>
                </a:solidFill>
                <a:cs typeface="Arial" panose="020B0604020202020204" pitchFamily="34" charset="0"/>
              </a:rPr>
              <a:t> Data Management Plan </a:t>
            </a:r>
            <a:r>
              <a:rPr lang="de-DE" sz="2000" dirty="0" err="1">
                <a:solidFill>
                  <a:srgbClr val="FFFFFF"/>
                </a:solidFill>
                <a:cs typeface="Arial" panose="020B0604020202020204" pitchFamily="34" charset="0"/>
              </a:rPr>
              <a:t>for</a:t>
            </a:r>
            <a:r>
              <a:rPr lang="de-DE" sz="2000" dirty="0">
                <a:solidFill>
                  <a:srgbClr val="FFFFFF"/>
                </a:solidFill>
                <a:cs typeface="Arial" panose="020B0604020202020204" pitchFamily="34" charset="0"/>
              </a:rPr>
              <a:t> FAIR (</a:t>
            </a:r>
            <a:r>
              <a:rPr lang="de-DE" sz="2000" dirty="0" err="1">
                <a:solidFill>
                  <a:srgbClr val="FFFFFF"/>
                </a:solidFill>
                <a:cs typeface="Arial" panose="020B0604020202020204" pitchFamily="34" charset="0"/>
              </a:rPr>
              <a:t>Findable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Accessible</a:t>
            </a:r>
            <a:r>
              <a:rPr lang="de-DE" sz="2000" dirty="0">
                <a:solidFill>
                  <a:srgbClr val="FFFFFF"/>
                </a:solidFill>
                <a:cs typeface="Arial" panose="020B0604020202020204" pitchFamily="34" charset="0"/>
              </a:rPr>
              <a:t>, Interoperable, </a:t>
            </a:r>
            <a:r>
              <a:rPr lang="de-DE" sz="2000" dirty="0" err="1">
                <a:solidFill>
                  <a:srgbClr val="FFFFFF"/>
                </a:solidFill>
                <a:cs typeface="Arial" panose="020B0604020202020204" pitchFamily="34" charset="0"/>
              </a:rPr>
              <a:t>Reusable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research</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data</a:t>
            </a:r>
            <a:endParaRPr lang="de-DE" sz="2000" dirty="0">
              <a:solidFill>
                <a:srgbClr val="FFFFFF"/>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1925205"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smtClean="0">
                <a:solidFill>
                  <a:schemeClr val="bg1"/>
                </a:solidFill>
                <a:latin typeface="+mj-lt"/>
                <a:ea typeface="Verdana" panose="020B0604030504040204" pitchFamily="34" charset="0"/>
                <a:cs typeface="Verdana" panose="020B0604030504040204" pitchFamily="34" charset="0"/>
              </a:rPr>
              <a:t>Open </a:t>
            </a:r>
            <a:br>
              <a:rPr lang="fr-BE" sz="2000" b="1" dirty="0" smtClean="0">
                <a:solidFill>
                  <a:schemeClr val="bg1"/>
                </a:solidFill>
                <a:latin typeface="+mj-lt"/>
                <a:ea typeface="Verdana" panose="020B0604030504040204" pitchFamily="34" charset="0"/>
                <a:cs typeface="Verdana" panose="020B0604030504040204" pitchFamily="34" charset="0"/>
              </a:rPr>
            </a:br>
            <a:r>
              <a:rPr lang="fr-BE" sz="2000" b="1" dirty="0" smtClean="0">
                <a:solidFill>
                  <a:schemeClr val="bg1"/>
                </a:solidFill>
                <a:latin typeface="+mj-lt"/>
                <a:ea typeface="Verdana" panose="020B0604030504040204" pitchFamily="34" charset="0"/>
                <a:cs typeface="Verdana" panose="020B0604030504040204" pitchFamily="34" charset="0"/>
              </a:rPr>
              <a:t>Science</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4610374"/>
            <a:ext cx="10515600" cy="2174474"/>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GB" b="0" dirty="0">
                <a:solidFill>
                  <a:schemeClr val="tx1"/>
                </a:solidFill>
                <a:cs typeface="Arial" panose="020B0604020202020204" pitchFamily="34" charset="0"/>
              </a:rPr>
              <a:t>Work Programmes may </a:t>
            </a:r>
            <a:r>
              <a:rPr lang="en-US" b="0" dirty="0">
                <a:solidFill>
                  <a:schemeClr val="tx1"/>
                </a:solidFill>
                <a:cs typeface="Arial" panose="020B0604020202020204" pitchFamily="34" charset="0"/>
              </a:rPr>
              <a:t>incentivize or oblige to adhere to </a:t>
            </a:r>
            <a:r>
              <a:rPr lang="en-US" dirty="0">
                <a:solidFill>
                  <a:schemeClr val="tx1"/>
                </a:solidFill>
                <a:cs typeface="Arial" panose="020B0604020202020204" pitchFamily="34" charset="0"/>
              </a:rPr>
              <a:t>open science practices </a:t>
            </a:r>
            <a:r>
              <a:rPr lang="en-US" b="0" dirty="0">
                <a:solidFill>
                  <a:schemeClr val="tx1"/>
                </a:solidFill>
                <a:cs typeface="Arial" panose="020B0604020202020204" pitchFamily="34" charset="0"/>
              </a:rPr>
              <a:t>such as involvement of citizens, or </a:t>
            </a:r>
            <a:r>
              <a:rPr lang="en-GB" b="0" dirty="0">
                <a:solidFill>
                  <a:schemeClr val="tx1"/>
                </a:solidFill>
                <a:cs typeface="Arial" panose="020B0604020202020204" pitchFamily="34" charset="0"/>
              </a:rPr>
              <a:t>to use the </a:t>
            </a:r>
            <a:r>
              <a:rPr lang="en-GB" dirty="0">
                <a:solidFill>
                  <a:schemeClr val="tx1"/>
                </a:solidFill>
                <a:cs typeface="Arial" panose="020B0604020202020204" pitchFamily="34" charset="0"/>
              </a:rPr>
              <a:t>European Open Science Cloud</a:t>
            </a:r>
          </a:p>
          <a:p>
            <a:pPr marL="342900" indent="-342900">
              <a:buClr>
                <a:schemeClr val="accent2"/>
              </a:buClr>
              <a:buFont typeface="Arial" panose="020B0604020202020204" pitchFamily="34" charset="0"/>
              <a:buChar char="●"/>
            </a:pPr>
            <a:r>
              <a:rPr lang="en-GB" b="0" spc="-20" dirty="0">
                <a:solidFill>
                  <a:schemeClr val="tx1"/>
                </a:solidFill>
                <a:cs typeface="Arial" panose="020B0604020202020204" pitchFamily="34" charset="0"/>
              </a:rPr>
              <a:t>Assessment of open science practices through the </a:t>
            </a:r>
            <a:r>
              <a:rPr lang="en-GB" spc="-20" dirty="0">
                <a:solidFill>
                  <a:schemeClr val="tx1"/>
                </a:solidFill>
                <a:cs typeface="Arial" panose="020B0604020202020204" pitchFamily="34" charset="0"/>
              </a:rPr>
              <a:t>e</a:t>
            </a:r>
            <a:r>
              <a:rPr lang="en-GB" spc="-20" dirty="0" smtClean="0">
                <a:solidFill>
                  <a:schemeClr val="tx1"/>
                </a:solidFill>
                <a:cs typeface="Arial" panose="020B0604020202020204" pitchFamily="34" charset="0"/>
              </a:rPr>
              <a:t>xcellence award </a:t>
            </a:r>
            <a:r>
              <a:rPr lang="en-GB" spc="-20" dirty="0">
                <a:solidFill>
                  <a:schemeClr val="tx1"/>
                </a:solidFill>
                <a:cs typeface="Arial" panose="020B0604020202020204" pitchFamily="34" charset="0"/>
              </a:rPr>
              <a:t>criteria </a:t>
            </a:r>
            <a:r>
              <a:rPr lang="en-GB" b="0" spc="-20" dirty="0">
                <a:solidFill>
                  <a:schemeClr val="tx1"/>
                </a:solidFill>
                <a:cs typeface="Arial" panose="020B0604020202020204" pitchFamily="34" charset="0"/>
              </a:rPr>
              <a:t>for proposal </a:t>
            </a:r>
            <a:r>
              <a:rPr lang="en-GB" b="0" spc="-20" dirty="0" smtClean="0">
                <a:solidFill>
                  <a:schemeClr val="tx1"/>
                </a:solidFill>
                <a:cs typeface="Arial" panose="020B0604020202020204" pitchFamily="34" charset="0"/>
              </a:rPr>
              <a:t>evaluation. Under </a:t>
            </a:r>
            <a:r>
              <a:rPr lang="en-GB" spc="-20" dirty="0">
                <a:solidFill>
                  <a:schemeClr val="tx1"/>
                </a:solidFill>
                <a:cs typeface="Arial" panose="020B0604020202020204" pitchFamily="34" charset="0"/>
              </a:rPr>
              <a:t>quality of participants </a:t>
            </a:r>
            <a:r>
              <a:rPr lang="en-GB" b="0" spc="-20" dirty="0" smtClean="0">
                <a:solidFill>
                  <a:schemeClr val="tx1"/>
                </a:solidFill>
                <a:cs typeface="Arial" panose="020B0604020202020204" pitchFamily="34" charset="0"/>
              </a:rPr>
              <a:t>previous experience on open sciences practices will be evaluated positively.</a:t>
            </a:r>
          </a:p>
          <a:p>
            <a:pPr marL="342900" indent="-342900">
              <a:buClr>
                <a:schemeClr val="accent2"/>
              </a:buClr>
              <a:buFont typeface="Arial" panose="020B0604020202020204" pitchFamily="34" charset="0"/>
              <a:buChar char="●"/>
            </a:pPr>
            <a:r>
              <a:rPr lang="en-GB" b="0" dirty="0" smtClean="0">
                <a:solidFill>
                  <a:schemeClr val="tx1"/>
                </a:solidFill>
                <a:cs typeface="Arial" panose="020B0604020202020204" pitchFamily="34" charset="0"/>
              </a:rPr>
              <a:t>Dedicated </a:t>
            </a:r>
            <a:r>
              <a:rPr lang="en-GB" b="0" dirty="0">
                <a:solidFill>
                  <a:schemeClr val="tx1"/>
                </a:solidFill>
                <a:cs typeface="Arial" panose="020B0604020202020204" pitchFamily="34" charset="0"/>
              </a:rPr>
              <a:t>support to </a:t>
            </a:r>
            <a:r>
              <a:rPr lang="en-GB" dirty="0">
                <a:solidFill>
                  <a:schemeClr val="tx1"/>
                </a:solidFill>
                <a:cs typeface="Arial" panose="020B0604020202020204" pitchFamily="34" charset="0"/>
              </a:rPr>
              <a:t>open science policy actions</a:t>
            </a:r>
            <a:endParaRPr lang="en-GB"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GB" dirty="0">
                <a:solidFill>
                  <a:schemeClr val="tx1"/>
                </a:solidFill>
                <a:cs typeface="Arial" panose="020B0604020202020204" pitchFamily="34" charset="0"/>
              </a:rPr>
              <a:t>Open Research Europe </a:t>
            </a:r>
            <a:r>
              <a:rPr lang="en-GB" b="0" dirty="0">
                <a:solidFill>
                  <a:schemeClr val="tx1"/>
                </a:solidFill>
                <a:cs typeface="Arial" panose="020B0604020202020204" pitchFamily="34" charset="0"/>
              </a:rPr>
              <a:t>publishing platform</a:t>
            </a:r>
            <a:endParaRPr lang="en-GB" b="0" dirty="0">
              <a:solidFill>
                <a:schemeClr val="accent2">
                  <a:lumMod val="50000"/>
                </a:schemeClr>
              </a:solidFill>
            </a:endParaRPr>
          </a:p>
        </p:txBody>
      </p:sp>
      <p:grpSp>
        <p:nvGrpSpPr>
          <p:cNvPr id="9" name="Group 8"/>
          <p:cNvGrpSpPr/>
          <p:nvPr/>
        </p:nvGrpSpPr>
        <p:grpSpPr>
          <a:xfrm>
            <a:off x="838200" y="272552"/>
            <a:ext cx="891918" cy="864000"/>
            <a:chOff x="4465351" y="3720675"/>
            <a:chExt cx="891918" cy="864000"/>
          </a:xfrm>
        </p:grpSpPr>
        <p:sp>
          <p:nvSpPr>
            <p:cNvPr id="11" name="Oval 10"/>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Tree>
    <p:extLst>
      <p:ext uri="{BB962C8B-B14F-4D97-AF65-F5344CB8AC3E}">
        <p14:creationId xmlns:p14="http://schemas.microsoft.com/office/powerpoint/2010/main" val="3811467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smtClean="0"/>
              <a:t>Gender dimension in R&amp;I content</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Addressing the gender dimension in research and innovation entails taking into account sex and gender in the whole research &amp; innovation process.</a:t>
            </a: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smtClean="0">
                <a:solidFill>
                  <a:schemeClr val="bg1"/>
                </a:solidFill>
                <a:cs typeface="Arial" panose="020B0604020202020204" pitchFamily="34" charset="0"/>
              </a:rPr>
              <a:t>The </a:t>
            </a:r>
            <a:r>
              <a:rPr lang="en-US" sz="2000" b="1" kern="0" spc="-30" dirty="0">
                <a:solidFill>
                  <a:schemeClr val="accent2"/>
                </a:solidFill>
                <a:cs typeface="Arial" panose="020B0604020202020204" pitchFamily="34" charset="0"/>
              </a:rPr>
              <a:t>integration of the gender dimension </a:t>
            </a:r>
            <a:r>
              <a:rPr lang="en-US" sz="2000" b="1" kern="0" spc="-30" dirty="0">
                <a:solidFill>
                  <a:schemeClr val="bg1"/>
                </a:solidFill>
                <a:cs typeface="Arial" panose="020B0604020202020204" pitchFamily="34" charset="0"/>
              </a:rPr>
              <a:t>into R&amp;I content is </a:t>
            </a:r>
            <a:r>
              <a:rPr lang="en-US" sz="2000" b="1" kern="0" spc="-30" dirty="0">
                <a:solidFill>
                  <a:schemeClr val="accent2"/>
                </a:solidFill>
                <a:cs typeface="Arial" panose="020B0604020202020204" pitchFamily="34" charset="0"/>
              </a:rPr>
              <a:t>mandatory</a:t>
            </a:r>
            <a:r>
              <a:rPr lang="en-US" sz="2000" b="1" kern="0" spc="-30" dirty="0">
                <a:solidFill>
                  <a:schemeClr val="bg1"/>
                </a:solidFill>
                <a:cs typeface="Arial" panose="020B0604020202020204" pitchFamily="34" charset="0"/>
              </a:rPr>
              <a:t>, unless it is explicitly mentioned in the topic </a:t>
            </a:r>
            <a:r>
              <a:rPr lang="en-US" sz="2000" b="1" kern="0" spc="-30" dirty="0" smtClean="0">
                <a:solidFill>
                  <a:schemeClr val="bg1"/>
                </a:solidFill>
                <a:cs typeface="Arial" panose="020B0604020202020204" pitchFamily="34" charset="0"/>
              </a:rPr>
              <a:t>description</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smtClean="0">
                <a:solidFill>
                  <a:schemeClr val="bg1"/>
                </a:solidFill>
                <a:latin typeface="+mj-lt"/>
                <a:ea typeface="Verdana" panose="020B0604030504040204" pitchFamily="34" charset="0"/>
                <a:cs typeface="Verdana" panose="020B0604030504040204" pitchFamily="34" charset="0"/>
              </a:rPr>
              <a:t>Gender</a:t>
            </a:r>
            <a:r>
              <a:rPr lang="fr-BE" sz="2000" b="1" dirty="0" smtClean="0">
                <a:solidFill>
                  <a:schemeClr val="bg1"/>
                </a:solidFill>
                <a:latin typeface="+mj-lt"/>
                <a:ea typeface="Verdana" panose="020B0604030504040204" pitchFamily="34" charset="0"/>
                <a:cs typeface="Verdana" panose="020B0604030504040204" pitchFamily="34" charset="0"/>
              </a:rPr>
              <a:t> Dimension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a:solidFill>
                  <a:schemeClr val="tx1"/>
                </a:solidFill>
                <a:cs typeface="Arial" panose="020B0604020202020204" pitchFamily="34" charset="0"/>
              </a:rPr>
              <a:t>Why is gender dimension important</a:t>
            </a:r>
            <a:r>
              <a:rPr lang="en-US" b="0" dirty="0" smtClean="0">
                <a:solidFill>
                  <a:schemeClr val="tx1"/>
                </a:solidFill>
                <a:cs typeface="Arial" panose="020B0604020202020204" pitchFamily="34" charset="0"/>
              </a:rPr>
              <a:t>?</a:t>
            </a:r>
          </a:p>
          <a:p>
            <a:pPr marL="342900"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Why </a:t>
            </a:r>
            <a:r>
              <a:rPr lang="en-US" sz="1400" b="0" dirty="0">
                <a:solidFill>
                  <a:schemeClr val="tx1"/>
                </a:solidFill>
                <a:cs typeface="Arial" panose="020B0604020202020204" pitchFamily="34" charset="0"/>
              </a:rPr>
              <a:t>do we observe differences between women and men in infection levels and mortality rates in the COVID-19 pandemic?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study cardiovascular diseases only on male animals and on men, or osteoporosis only on women?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design car safety equipment only on the basis of male body standards?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responsible to develop AI products that spread gender and racial biases due to a lack of diversity in the data used in training AI applications?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normal that household travel surveys, and thus mobility analysis and transport planning, underrate trips performed as part of caring work?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Did you know that pheromones given off by men experimenters, but not women, induce a stress response in laboratory mice sufficient to trigger pain relief?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And did you know that climate change is affecting sex determination in a number of marine species and that certain populations are now at risk of extinction?</a:t>
            </a: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88000"/>
            <a:ext cx="972000" cy="972000"/>
          </a:xfrm>
          <a:prstGeom prst="rect">
            <a:avLst/>
          </a:prstGeom>
        </p:spPr>
      </p:pic>
    </p:spTree>
    <p:extLst>
      <p:ext uri="{BB962C8B-B14F-4D97-AF65-F5344CB8AC3E}">
        <p14:creationId xmlns:p14="http://schemas.microsoft.com/office/powerpoint/2010/main" val="1312724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r>
              <a:rPr lang="en-US" dirty="0"/>
              <a:t>Describing the impact of your proposal </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…by thinking about the specific contribution the project can make to the expected outcomes and impacts set out in the Work </a:t>
            </a:r>
            <a:r>
              <a:rPr lang="en-US" dirty="0" smtClean="0">
                <a:solidFill>
                  <a:srgbClr val="404A52"/>
                </a:solidFill>
              </a:rPr>
              <a:t>Programme</a:t>
            </a:r>
            <a:r>
              <a:rPr lang="en-US" dirty="0">
                <a:solidFill>
                  <a:srgbClr val="404A52"/>
                </a:solidFill>
              </a:rPr>
              <a:t>.</a:t>
            </a: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US" sz="1800" b="1" dirty="0">
                <a:solidFill>
                  <a:schemeClr val="bg1"/>
                </a:solidFill>
                <a:latin typeface="+mj-lt"/>
                <a:ea typeface="Verdana" panose="020B0604030504040204" pitchFamily="34" charset="0"/>
                <a:cs typeface="Verdana" panose="020B0604030504040204" pitchFamily="34" charset="0"/>
              </a:rPr>
              <a:t>P</a:t>
            </a:r>
            <a:r>
              <a:rPr lang="en-US" sz="1800" b="1" dirty="0" smtClean="0">
                <a:solidFill>
                  <a:schemeClr val="bg1"/>
                </a:solidFill>
                <a:latin typeface="+mj-lt"/>
                <a:ea typeface="Verdana" panose="020B0604030504040204" pitchFamily="34" charset="0"/>
                <a:cs typeface="Verdana" panose="020B0604030504040204" pitchFamily="34" charset="0"/>
              </a:rPr>
              <a:t>roject’s </a:t>
            </a:r>
            <a:r>
              <a:rPr lang="en-US" sz="1800" b="1" dirty="0">
                <a:solidFill>
                  <a:schemeClr val="bg1"/>
                </a:solidFill>
                <a:latin typeface="+mj-lt"/>
                <a:ea typeface="Verdana" panose="020B0604030504040204" pitchFamily="34" charset="0"/>
                <a:cs typeface="Verdana" panose="020B0604030504040204" pitchFamily="34" charset="0"/>
              </a:rPr>
              <a:t>pathway towards </a:t>
            </a:r>
            <a:r>
              <a:rPr lang="en-US" sz="1800" b="1" dirty="0" smtClean="0">
                <a:solidFill>
                  <a:schemeClr val="bg1"/>
                </a:solidFill>
                <a:latin typeface="+mj-lt"/>
                <a:ea typeface="Verdana" panose="020B0604030504040204" pitchFamily="34" charset="0"/>
                <a:cs typeface="Verdana" panose="020B0604030504040204" pitchFamily="34" charset="0"/>
              </a:rPr>
              <a:t>impact</a:t>
            </a:r>
            <a:endParaRPr lang="en-GB" sz="1800" b="1" dirty="0">
              <a:solidFill>
                <a:schemeClr val="bg1"/>
              </a:solidFill>
              <a:latin typeface="+mj-lt"/>
              <a:ea typeface="Verdana" panose="020B0604030504040204" pitchFamily="34" charset="0"/>
              <a:cs typeface="Verdana" panose="020B0604030504040204" pitchFamily="34" charset="0"/>
            </a:endParaRPr>
          </a:p>
        </p:txBody>
      </p:sp>
      <p:sp>
        <p:nvSpPr>
          <p:cNvPr id="12" name="Text Box 6"/>
          <p:cNvSpPr txBox="1">
            <a:spLocks noChangeArrowheads="1"/>
          </p:cNvSpPr>
          <p:nvPr/>
        </p:nvSpPr>
        <p:spPr bwMode="auto">
          <a:xfrm>
            <a:off x="878423" y="6165334"/>
            <a:ext cx="1322798" cy="276999"/>
          </a:xfrm>
          <a:prstGeom prst="rect">
            <a:avLst/>
          </a:prstGeom>
          <a:noFill/>
          <a:ln w="127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Implementation</a:t>
            </a:r>
          </a:p>
        </p:txBody>
      </p:sp>
      <p:sp>
        <p:nvSpPr>
          <p:cNvPr id="13" name="Text Box 7"/>
          <p:cNvSpPr txBox="1">
            <a:spLocks noChangeArrowheads="1"/>
          </p:cNvSpPr>
          <p:nvPr/>
        </p:nvSpPr>
        <p:spPr bwMode="auto">
          <a:xfrm>
            <a:off x="6224394" y="6189827"/>
            <a:ext cx="696024" cy="276999"/>
          </a:xfrm>
          <a:prstGeom prst="rect">
            <a:avLst/>
          </a:prstGeom>
          <a:noFill/>
          <a:ln w="127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Effects</a:t>
            </a:r>
          </a:p>
        </p:txBody>
      </p:sp>
      <p:sp>
        <p:nvSpPr>
          <p:cNvPr id="14" name="Text Box 9"/>
          <p:cNvSpPr txBox="1">
            <a:spLocks noChangeArrowheads="1"/>
          </p:cNvSpPr>
          <p:nvPr/>
        </p:nvSpPr>
        <p:spPr bwMode="auto">
          <a:xfrm>
            <a:off x="1019163" y="4582863"/>
            <a:ext cx="1225017" cy="892552"/>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r>
              <a:rPr lang="en-GB" sz="1300" b="0" dirty="0">
                <a:latin typeface="+mn-lt"/>
                <a:ea typeface="+mn-ea"/>
                <a:cs typeface="Arial" panose="020B0604020202020204" pitchFamily="34" charset="0"/>
              </a:rPr>
              <a:t>HE grant, human resources, expertise, etc.   </a:t>
            </a:r>
          </a:p>
        </p:txBody>
      </p:sp>
      <p:sp>
        <p:nvSpPr>
          <p:cNvPr id="15" name="Text Box 10"/>
          <p:cNvSpPr txBox="1">
            <a:spLocks noChangeArrowheads="1"/>
          </p:cNvSpPr>
          <p:nvPr/>
        </p:nvSpPr>
        <p:spPr bwMode="auto">
          <a:xfrm>
            <a:off x="2607085" y="4482836"/>
            <a:ext cx="2879315" cy="1092607"/>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rgbClr val="0070C0"/>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Successful </a:t>
            </a:r>
            <a:r>
              <a:rPr lang="en-US" sz="1300" b="0" dirty="0">
                <a:latin typeface="+mn-lt"/>
                <a:ea typeface="+mn-ea"/>
                <a:cs typeface="Arial" panose="020B0604020202020204" pitchFamily="34" charset="0"/>
              </a:rPr>
              <a:t>large-scale demonstration trial with 3 airports of an advanced forecasting system for proactive airport passenger flow management </a:t>
            </a:r>
          </a:p>
        </p:txBody>
      </p:sp>
      <p:sp>
        <p:nvSpPr>
          <p:cNvPr id="16" name="Text Box 11"/>
          <p:cNvSpPr txBox="1">
            <a:spLocks noChangeArrowheads="1"/>
          </p:cNvSpPr>
          <p:nvPr/>
        </p:nvSpPr>
        <p:spPr bwMode="auto">
          <a:xfrm>
            <a:off x="6562575" y="4590804"/>
            <a:ext cx="2236377" cy="1092607"/>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3">
                    <a:lumMod val="50000"/>
                  </a:schemeClr>
                </a:solidFill>
                <a:latin typeface="+mj-lt"/>
                <a:ea typeface="Verdana" panose="020B0604030504040204" pitchFamily="34" charset="0"/>
                <a:cs typeface="Verdana" panose="020B0604030504040204" pitchFamily="34" charset="0"/>
              </a:rPr>
              <a:t>  </a:t>
            </a:r>
            <a:r>
              <a:rPr lang="en-US" sz="1300" b="0" dirty="0">
                <a:latin typeface="+mn-lt"/>
                <a:ea typeface="+mn-ea"/>
                <a:cs typeface="Arial" panose="020B0604020202020204" pitchFamily="34" charset="0"/>
              </a:rPr>
              <a:t>At least 9 European airports adopt the advanced forecasting system that was demonstrated during the project</a:t>
            </a:r>
          </a:p>
        </p:txBody>
      </p:sp>
      <p:cxnSp>
        <p:nvCxnSpPr>
          <p:cNvPr id="17" name="AutoShape 13"/>
          <p:cNvCxnSpPr>
            <a:cxnSpLocks noChangeShapeType="1"/>
            <a:stCxn id="14" idx="3"/>
            <a:endCxn id="15" idx="1"/>
          </p:cNvCxnSpPr>
          <p:nvPr/>
        </p:nvCxnSpPr>
        <p:spPr bwMode="auto">
          <a:xfrm>
            <a:off x="2244180" y="4973018"/>
            <a:ext cx="362905" cy="56122"/>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cxnSp>
        <p:nvCxnSpPr>
          <p:cNvPr id="18" name="AutoShape 14"/>
          <p:cNvCxnSpPr>
            <a:cxnSpLocks noChangeShapeType="1"/>
            <a:stCxn id="15" idx="3"/>
            <a:endCxn id="16" idx="1"/>
          </p:cNvCxnSpPr>
          <p:nvPr/>
        </p:nvCxnSpPr>
        <p:spPr bwMode="auto">
          <a:xfrm>
            <a:off x="5486400" y="5029140"/>
            <a:ext cx="1076175" cy="107968"/>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cxnSp>
        <p:nvCxnSpPr>
          <p:cNvPr id="19" name="AutoShape 15"/>
          <p:cNvCxnSpPr>
            <a:cxnSpLocks noChangeShapeType="1"/>
            <a:stCxn id="16" idx="3"/>
            <a:endCxn id="32" idx="1"/>
          </p:cNvCxnSpPr>
          <p:nvPr/>
        </p:nvCxnSpPr>
        <p:spPr bwMode="auto">
          <a:xfrm>
            <a:off x="8798952" y="5137108"/>
            <a:ext cx="362905" cy="100027"/>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sp>
        <p:nvSpPr>
          <p:cNvPr id="20" name="Rectangle 16"/>
          <p:cNvSpPr>
            <a:spLocks noChangeArrowheads="1"/>
          </p:cNvSpPr>
          <p:nvPr/>
        </p:nvSpPr>
        <p:spPr bwMode="auto">
          <a:xfrm>
            <a:off x="838200" y="4142232"/>
            <a:ext cx="4884377" cy="2324594"/>
          </a:xfrm>
          <a:prstGeom prst="rect">
            <a:avLst/>
          </a:prstGeom>
          <a:noFill/>
          <a:ln w="12700">
            <a:solidFill>
              <a:srgbClr val="404A5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tr-TR" sz="1600">
              <a:solidFill>
                <a:srgbClr val="404A52"/>
              </a:solidFill>
              <a:latin typeface="+mj-lt"/>
              <a:ea typeface="Verdana" panose="020B0604030504040204" pitchFamily="34" charset="0"/>
              <a:cs typeface="Verdana" panose="020B0604030504040204" pitchFamily="34" charset="0"/>
            </a:endParaRPr>
          </a:p>
        </p:txBody>
      </p:sp>
      <p:sp>
        <p:nvSpPr>
          <p:cNvPr id="22" name="AutoShape 19"/>
          <p:cNvSpPr>
            <a:spLocks noChangeArrowheads="1"/>
          </p:cNvSpPr>
          <p:nvPr/>
        </p:nvSpPr>
        <p:spPr bwMode="auto">
          <a:xfrm rot="5400000">
            <a:off x="3720150" y="3812047"/>
            <a:ext cx="640531"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3" name="AutoShape 20"/>
          <p:cNvSpPr>
            <a:spLocks noChangeArrowheads="1"/>
          </p:cNvSpPr>
          <p:nvPr/>
        </p:nvSpPr>
        <p:spPr bwMode="auto">
          <a:xfrm rot="5400000">
            <a:off x="7357335" y="3998321"/>
            <a:ext cx="640530"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4" name="AutoShape 21"/>
          <p:cNvSpPr>
            <a:spLocks noChangeArrowheads="1"/>
          </p:cNvSpPr>
          <p:nvPr/>
        </p:nvSpPr>
        <p:spPr bwMode="auto">
          <a:xfrm rot="5400000">
            <a:off x="10104445" y="4010100"/>
            <a:ext cx="616972"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5" name="Text Box 11"/>
          <p:cNvSpPr txBox="1">
            <a:spLocks noChangeArrowheads="1"/>
          </p:cNvSpPr>
          <p:nvPr/>
        </p:nvSpPr>
        <p:spPr bwMode="auto">
          <a:xfrm>
            <a:off x="6562575" y="5810368"/>
            <a:ext cx="2230051" cy="292388"/>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6"/>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outcomes </a:t>
            </a:r>
          </a:p>
        </p:txBody>
      </p:sp>
      <p:cxnSp>
        <p:nvCxnSpPr>
          <p:cNvPr id="26" name="AutoShape 14"/>
          <p:cNvCxnSpPr>
            <a:cxnSpLocks noChangeShapeType="1"/>
            <a:stCxn id="15" idx="3"/>
            <a:endCxn id="25" idx="1"/>
          </p:cNvCxnSpPr>
          <p:nvPr/>
        </p:nvCxnSpPr>
        <p:spPr bwMode="auto">
          <a:xfrm>
            <a:off x="5486400" y="5029140"/>
            <a:ext cx="1076175" cy="927422"/>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sp>
        <p:nvSpPr>
          <p:cNvPr id="27" name="Text Box 12"/>
          <p:cNvSpPr txBox="1">
            <a:spLocks noChangeArrowheads="1"/>
          </p:cNvSpPr>
          <p:nvPr/>
        </p:nvSpPr>
        <p:spPr bwMode="auto">
          <a:xfrm>
            <a:off x="9158874" y="5990677"/>
            <a:ext cx="2471480" cy="292388"/>
          </a:xfrm>
          <a:prstGeom prst="rect">
            <a:avLst/>
          </a:prstGeom>
          <a:solidFill>
            <a:schemeClr val="bg1"/>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300" b="0" dirty="0">
                <a:solidFill>
                  <a:schemeClr val="accent4">
                    <a:lumMod val="75000"/>
                  </a:schemeClr>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impacts  </a:t>
            </a:r>
          </a:p>
        </p:txBody>
      </p:sp>
      <p:cxnSp>
        <p:nvCxnSpPr>
          <p:cNvPr id="28" name="AutoShape 15"/>
          <p:cNvCxnSpPr>
            <a:cxnSpLocks noChangeShapeType="1"/>
            <a:stCxn id="16" idx="3"/>
            <a:endCxn id="27" idx="1"/>
          </p:cNvCxnSpPr>
          <p:nvPr/>
        </p:nvCxnSpPr>
        <p:spPr bwMode="auto">
          <a:xfrm>
            <a:off x="8798952" y="5137108"/>
            <a:ext cx="359922" cy="999763"/>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sp>
        <p:nvSpPr>
          <p:cNvPr id="29" name="Text Box 10"/>
          <p:cNvSpPr txBox="1">
            <a:spLocks noChangeArrowheads="1"/>
          </p:cNvSpPr>
          <p:nvPr/>
        </p:nvSpPr>
        <p:spPr bwMode="auto">
          <a:xfrm>
            <a:off x="3395934" y="3334437"/>
            <a:ext cx="1305533" cy="415498"/>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a:solidFill>
                  <a:schemeClr val="accent3"/>
                </a:solidFill>
                <a:latin typeface="+mj-lt"/>
                <a:ea typeface="Verdana" panose="020B0604030504040204" pitchFamily="34" charset="0"/>
                <a:cs typeface="Verdana" panose="020B0604030504040204" pitchFamily="34" charset="0"/>
              </a:rPr>
              <a:t>PROJECT’S RESULTS</a:t>
            </a:r>
          </a:p>
        </p:txBody>
      </p:sp>
      <p:sp>
        <p:nvSpPr>
          <p:cNvPr id="30" name="Text Box 11"/>
          <p:cNvSpPr txBox="1">
            <a:spLocks noChangeArrowheads="1"/>
          </p:cNvSpPr>
          <p:nvPr/>
        </p:nvSpPr>
        <p:spPr bwMode="auto">
          <a:xfrm>
            <a:off x="6544806" y="3534461"/>
            <a:ext cx="2265588" cy="400110"/>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smtClean="0">
                <a:solidFill>
                  <a:schemeClr val="accent3"/>
                </a:solidFill>
                <a:latin typeface="+mj-lt"/>
                <a:ea typeface="Verdana" panose="020B0604030504040204" pitchFamily="34" charset="0"/>
                <a:cs typeface="Verdana" panose="020B0604030504040204" pitchFamily="34" charset="0"/>
              </a:rPr>
              <a:t>PROJECT’S CONTRIBUTION </a:t>
            </a:r>
            <a:r>
              <a:rPr lang="en-GB" sz="1000" dirty="0">
                <a:solidFill>
                  <a:schemeClr val="accent3"/>
                </a:solidFill>
                <a:latin typeface="+mj-lt"/>
                <a:ea typeface="Verdana" panose="020B0604030504040204" pitchFamily="34" charset="0"/>
                <a:cs typeface="Verdana" panose="020B0604030504040204" pitchFamily="34" charset="0"/>
              </a:rPr>
              <a:t>TO THE EXPECTED OUTCOME</a:t>
            </a:r>
          </a:p>
        </p:txBody>
      </p:sp>
      <p:sp>
        <p:nvSpPr>
          <p:cNvPr id="31" name="Text Box 12"/>
          <p:cNvSpPr txBox="1">
            <a:spLocks noChangeArrowheads="1"/>
          </p:cNvSpPr>
          <p:nvPr/>
        </p:nvSpPr>
        <p:spPr bwMode="auto">
          <a:xfrm>
            <a:off x="9390912" y="3530194"/>
            <a:ext cx="2075664" cy="400110"/>
          </a:xfrm>
          <a:prstGeom prst="rect">
            <a:avLst/>
          </a:prstGeom>
          <a:noFill/>
          <a:ln w="12700">
            <a:noFill/>
            <a:miter lim="800000"/>
            <a:headEnd/>
            <a:tailEnd/>
          </a:ln>
        </p:spPr>
        <p:txBody>
          <a:bodyPr wrap="square">
            <a:spAutoFit/>
          </a:bodyPr>
          <a:lstStyle>
            <a:defPPr>
              <a:defRPr lang="en-GB"/>
            </a:defPPr>
            <a:lvl1pPr algn="ctr">
              <a:defRPr sz="900">
                <a:solidFill>
                  <a:schemeClr val="accent4">
                    <a:lumMod val="75000"/>
                  </a:schemeClr>
                </a:solidFill>
                <a:latin typeface="+mj-lt"/>
                <a:ea typeface="Verdana" panose="020B0604030504040204" pitchFamily="34" charset="0"/>
                <a:cs typeface="Verdana" panose="020B0604030504040204" pitchFamily="34"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r>
              <a:rPr lang="en-GB" sz="1000" b="1" dirty="0">
                <a:solidFill>
                  <a:schemeClr val="accent3"/>
                </a:solidFill>
              </a:rPr>
              <a:t>PROJECT’S CONTRIBUTION TO THE EXPECTED IMPACT </a:t>
            </a:r>
          </a:p>
        </p:txBody>
      </p:sp>
      <p:sp>
        <p:nvSpPr>
          <p:cNvPr id="32" name="Text Box 12"/>
          <p:cNvSpPr txBox="1">
            <a:spLocks noChangeArrowheads="1"/>
          </p:cNvSpPr>
          <p:nvPr/>
        </p:nvSpPr>
        <p:spPr bwMode="auto">
          <a:xfrm>
            <a:off x="9161857" y="4590804"/>
            <a:ext cx="2468497" cy="1292662"/>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1300" b="0" dirty="0">
                <a:latin typeface="+mn-lt"/>
                <a:ea typeface="+mn-ea"/>
                <a:cs typeface="Arial" panose="020B0604020202020204" pitchFamily="34" charset="0"/>
              </a:rPr>
              <a:t>Increase max. passenger capacity by 15% and passenger average throughput by 10%, leading to a 28% reduction in infrastructure expansion costs </a:t>
            </a:r>
          </a:p>
        </p:txBody>
      </p:sp>
      <p:sp>
        <p:nvSpPr>
          <p:cNvPr id="33" name="Text Box 10"/>
          <p:cNvSpPr txBox="1">
            <a:spLocks noChangeArrowheads="1"/>
          </p:cNvSpPr>
          <p:nvPr/>
        </p:nvSpPr>
        <p:spPr bwMode="auto">
          <a:xfrm>
            <a:off x="2600759" y="5862663"/>
            <a:ext cx="2879315" cy="292388"/>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latin typeface="+mn-lt"/>
                <a:ea typeface="+mn-ea"/>
                <a:cs typeface="Arial" panose="020B0604020202020204" pitchFamily="34" charset="0"/>
              </a:rPr>
              <a:t>Other project results</a:t>
            </a:r>
          </a:p>
        </p:txBody>
      </p:sp>
      <p:cxnSp>
        <p:nvCxnSpPr>
          <p:cNvPr id="34" name="AutoShape 13"/>
          <p:cNvCxnSpPr>
            <a:cxnSpLocks noChangeShapeType="1"/>
            <a:stCxn id="14" idx="3"/>
            <a:endCxn id="33" idx="1"/>
          </p:cNvCxnSpPr>
          <p:nvPr/>
        </p:nvCxnSpPr>
        <p:spPr bwMode="auto">
          <a:xfrm>
            <a:off x="2244180" y="4973018"/>
            <a:ext cx="356579" cy="1035839"/>
          </a:xfrm>
          <a:prstGeom prst="straightConnector1">
            <a:avLst/>
          </a:prstGeom>
          <a:noFill/>
          <a:ln w="12700">
            <a:solidFill>
              <a:srgbClr val="404A52"/>
            </a:solidFill>
            <a:round/>
            <a:headEnd/>
            <a:tailEnd type="triangle" w="med" len="med"/>
          </a:ln>
          <a:extLst>
            <a:ext uri="{909E8E84-426E-40dd-AFC4-6F175D3DCCD1}">
              <a14:hiddenFill xmlns:a14="http://schemas.microsoft.com/office/drawing/2010/main" xmlns="">
                <a:noFill/>
              </a14:hiddenFill>
            </a:ext>
          </a:extLst>
        </p:spPr>
      </p:cxnSp>
      <p:sp>
        <p:nvSpPr>
          <p:cNvPr id="35" name="Down Arrow Callout 34"/>
          <p:cNvSpPr/>
          <p:nvPr/>
        </p:nvSpPr>
        <p:spPr>
          <a:xfrm>
            <a:off x="5310452" y="3583344"/>
            <a:ext cx="1307672" cy="760954"/>
          </a:xfrm>
          <a:prstGeom prst="downArrowCallout">
            <a:avLst>
              <a:gd name="adj1" fmla="val 25000"/>
              <a:gd name="adj2" fmla="val 25000"/>
              <a:gd name="adj3" fmla="val 25000"/>
              <a:gd name="adj4" fmla="val 4954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000" b="1" dirty="0">
                <a:solidFill>
                  <a:schemeClr val="accent2"/>
                </a:solidFill>
              </a:rPr>
              <a:t>DISSEMINATION &amp; EXPLOITATION</a:t>
            </a:r>
          </a:p>
        </p:txBody>
      </p:sp>
      <p:sp>
        <p:nvSpPr>
          <p:cNvPr id="36" name="Down Arrow Callout 35"/>
          <p:cNvSpPr/>
          <p:nvPr/>
        </p:nvSpPr>
        <p:spPr>
          <a:xfrm>
            <a:off x="1044887" y="3586349"/>
            <a:ext cx="1234991" cy="746122"/>
          </a:xfrm>
          <a:prstGeom prst="downArrowCallout">
            <a:avLst>
              <a:gd name="adj1" fmla="val 26559"/>
              <a:gd name="adj2" fmla="val 25000"/>
              <a:gd name="adj3" fmla="val 25000"/>
              <a:gd name="adj4" fmla="val 5207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BE" sz="1000" b="1" dirty="0">
                <a:solidFill>
                  <a:schemeClr val="accent2"/>
                </a:solidFill>
              </a:rPr>
              <a:t>INPUTS</a:t>
            </a:r>
          </a:p>
        </p:txBody>
      </p:sp>
      <p:sp>
        <p:nvSpPr>
          <p:cNvPr id="37" name="Down Arrow Callout 36"/>
          <p:cNvSpPr/>
          <p:nvPr/>
        </p:nvSpPr>
        <p:spPr>
          <a:xfrm>
            <a:off x="9186496" y="2671862"/>
            <a:ext cx="2452871" cy="905525"/>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impact : </a:t>
            </a:r>
            <a:r>
              <a:rPr lang="en-GB" sz="1200" b="0" dirty="0">
                <a:solidFill>
                  <a:schemeClr val="bg1"/>
                </a:solidFill>
                <a:ea typeface="Verdana" panose="020B0604030504040204" pitchFamily="34" charset="0"/>
                <a:cs typeface="Verdana" panose="020B0604030504040204" pitchFamily="34" charset="0"/>
              </a:rPr>
              <a:t>“</a:t>
            </a:r>
            <a:r>
              <a:rPr lang="en-GB" sz="1200" b="0" dirty="0"/>
              <a:t>S</a:t>
            </a:r>
            <a:r>
              <a:rPr lang="en-US" sz="1200" b="0" dirty="0" err="1"/>
              <a:t>eamless</a:t>
            </a:r>
            <a:r>
              <a:rPr lang="en-US" sz="1200" b="0" dirty="0"/>
              <a:t>, smart, inclusive and sustainable mobility services”</a:t>
            </a:r>
            <a:endParaRPr lang="en-GB" sz="1200" b="0" dirty="0"/>
          </a:p>
        </p:txBody>
      </p:sp>
      <p:sp>
        <p:nvSpPr>
          <p:cNvPr id="38" name="Down Arrow Callout 37"/>
          <p:cNvSpPr/>
          <p:nvPr/>
        </p:nvSpPr>
        <p:spPr>
          <a:xfrm>
            <a:off x="6196327" y="2671862"/>
            <a:ext cx="2929386" cy="923751"/>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a:t>
            </a:r>
            <a:r>
              <a:rPr lang="fr-BE" sz="1200" b="0" dirty="0" err="1"/>
              <a:t>outcome</a:t>
            </a:r>
            <a:r>
              <a:rPr lang="fr-BE" sz="1200" b="0" dirty="0"/>
              <a:t>:  </a:t>
            </a:r>
            <a:r>
              <a:rPr lang="en-GB" sz="1200" b="0" dirty="0">
                <a:solidFill>
                  <a:schemeClr val="bg1"/>
                </a:solidFill>
                <a:ea typeface="Verdana" panose="020B0604030504040204" pitchFamily="34" charset="0"/>
                <a:cs typeface="Verdana" panose="020B0604030504040204" pitchFamily="34" charset="0"/>
              </a:rPr>
              <a:t>“</a:t>
            </a:r>
            <a:r>
              <a:rPr lang="en-US" sz="1200" b="0" dirty="0"/>
              <a:t>Innovative accessibility and logistics solutions applied by the European Transport sector”</a:t>
            </a:r>
            <a:endParaRPr lang="en-GB" sz="1200" b="0" dirty="0"/>
          </a:p>
        </p:txBody>
      </p:sp>
      <p:sp>
        <p:nvSpPr>
          <p:cNvPr id="45" name="Text Placeholder 2"/>
          <p:cNvSpPr txBox="1">
            <a:spLocks/>
          </p:cNvSpPr>
          <p:nvPr/>
        </p:nvSpPr>
        <p:spPr>
          <a:xfrm>
            <a:off x="6196327" y="4142232"/>
            <a:ext cx="5498850" cy="232459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endParaRPr lang="en-US" dirty="0">
              <a:solidFill>
                <a:srgbClr val="404A52"/>
              </a:solidFill>
            </a:endParaRPr>
          </a:p>
        </p:txBody>
      </p:sp>
      <p:grpSp>
        <p:nvGrpSpPr>
          <p:cNvPr id="60" name="Group 59"/>
          <p:cNvGrpSpPr/>
          <p:nvPr/>
        </p:nvGrpSpPr>
        <p:grpSpPr>
          <a:xfrm>
            <a:off x="878423" y="266624"/>
            <a:ext cx="864000" cy="864000"/>
            <a:chOff x="1069009" y="3735593"/>
            <a:chExt cx="864000" cy="864000"/>
          </a:xfrm>
        </p:grpSpPr>
        <p:sp>
          <p:nvSpPr>
            <p:cNvPr id="61" name="Oval 60"/>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Tree>
    <p:extLst>
      <p:ext uri="{BB962C8B-B14F-4D97-AF65-F5344CB8AC3E}">
        <p14:creationId xmlns:p14="http://schemas.microsoft.com/office/powerpoint/2010/main" val="1145867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68000"/>
            <a:ext cx="10894996" cy="473104"/>
          </a:xfrm>
        </p:spPr>
        <p:txBody>
          <a:bodyPr/>
          <a:lstStyle/>
          <a:p>
            <a:r>
              <a:rPr lang="en-US" sz="2000" dirty="0">
                <a:solidFill>
                  <a:schemeClr val="tx2"/>
                </a:solidFill>
                <a:latin typeface="+mn-lt"/>
                <a:ea typeface="+mn-ea"/>
                <a:cs typeface="+mn-cs"/>
              </a:rPr>
              <a:t>Link between policy priorities and project results </a:t>
            </a:r>
            <a:endParaRPr lang="fr-BE" sz="2000" dirty="0">
              <a:solidFill>
                <a:schemeClr val="tx2"/>
              </a:solidFill>
              <a:latin typeface="+mn-lt"/>
              <a:ea typeface="+mn-ea"/>
              <a:cs typeface="+mn-cs"/>
            </a:endParaRPr>
          </a:p>
        </p:txBody>
      </p:sp>
      <p:sp>
        <p:nvSpPr>
          <p:cNvPr id="4" name="Down Arrow 3"/>
          <p:cNvSpPr/>
          <p:nvPr/>
        </p:nvSpPr>
        <p:spPr>
          <a:xfrm>
            <a:off x="1198240" y="1701965"/>
            <a:ext cx="561677" cy="2808312"/>
          </a:xfrm>
          <a:prstGeom prst="downArrow">
            <a:avLst/>
          </a:prstGeom>
          <a:solidFill>
            <a:srgbClr val="00206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STRATEGIC PLAN</a:t>
            </a:r>
          </a:p>
        </p:txBody>
      </p:sp>
      <p:graphicFrame>
        <p:nvGraphicFramePr>
          <p:cNvPr id="6" name="Table 5"/>
          <p:cNvGraphicFramePr>
            <a:graphicFrameLocks noGrp="1"/>
          </p:cNvGraphicFramePr>
          <p:nvPr>
            <p:extLst>
              <p:ext uri="{D42A27DB-BD31-4B8C-83A1-F6EECF244321}">
                <p14:modId xmlns:p14="http://schemas.microsoft.com/office/powerpoint/2010/main" val="2144564483"/>
              </p:ext>
            </p:extLst>
          </p:nvPr>
        </p:nvGraphicFramePr>
        <p:xfrm>
          <a:off x="1919275" y="1269917"/>
          <a:ext cx="8645558" cy="5472000"/>
        </p:xfrm>
        <a:graphic>
          <a:graphicData uri="http://schemas.openxmlformats.org/drawingml/2006/table">
            <a:tbl>
              <a:tblPr firstRow="1" bandRow="1">
                <a:tableStyleId>{912C8C85-51F0-491E-9774-3900AFEF0FD7}</a:tableStyleId>
              </a:tblPr>
              <a:tblGrid>
                <a:gridCol w="1769270">
                  <a:extLst>
                    <a:ext uri="{9D8B030D-6E8A-4147-A177-3AD203B41FA5}">
                      <a16:colId xmlns:a16="http://schemas.microsoft.com/office/drawing/2014/main" val="649667616"/>
                    </a:ext>
                  </a:extLst>
                </a:gridCol>
                <a:gridCol w="6876288">
                  <a:extLst>
                    <a:ext uri="{9D8B030D-6E8A-4147-A177-3AD203B41FA5}">
                      <a16:colId xmlns:a16="http://schemas.microsoft.com/office/drawing/2014/main" val="2188482916"/>
                    </a:ext>
                  </a:extLst>
                </a:gridCol>
              </a:tblGrid>
              <a:tr h="720000">
                <a:tc>
                  <a:txBody>
                    <a:bodyPr/>
                    <a:lstStyle/>
                    <a:p>
                      <a:pPr marL="0" algn="l" defTabSz="914400" rtl="0" eaLnBrk="1" latinLnBrk="0" hangingPunct="1">
                        <a:spcBef>
                          <a:spcPts val="0"/>
                        </a:spcBef>
                      </a:pPr>
                      <a:r>
                        <a:rPr lang="en-GB" sz="1200" b="1" kern="1200" baseline="0" dirty="0">
                          <a:solidFill>
                            <a:schemeClr val="tx1"/>
                          </a:solidFill>
                          <a:latin typeface="+mn-lt"/>
                          <a:ea typeface="+mn-ea"/>
                          <a:cs typeface="+mn-cs"/>
                        </a:rPr>
                        <a:t>EU POLICY PRIORITIES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r>
                        <a:rPr lang="fr-BE" sz="1200" b="0" baseline="0" dirty="0" err="1">
                          <a:solidFill>
                            <a:schemeClr val="tx1"/>
                          </a:solidFill>
                        </a:rPr>
                        <a:t>Overall</a:t>
                      </a:r>
                      <a:r>
                        <a:rPr lang="fr-BE" sz="1200" b="0" baseline="0" dirty="0">
                          <a:solidFill>
                            <a:schemeClr val="tx1"/>
                          </a:solidFill>
                        </a:rPr>
                        <a:t> </a:t>
                      </a:r>
                      <a:r>
                        <a:rPr lang="fr-BE" sz="1200" b="0" baseline="0" dirty="0" err="1">
                          <a:solidFill>
                            <a:schemeClr val="tx1"/>
                          </a:solidFill>
                        </a:rPr>
                        <a:t>priorities</a:t>
                      </a:r>
                      <a:r>
                        <a:rPr lang="fr-BE" sz="1200" b="0" baseline="0" dirty="0">
                          <a:solidFill>
                            <a:schemeClr val="tx1"/>
                          </a:solidFill>
                        </a:rPr>
                        <a:t> of the </a:t>
                      </a:r>
                      <a:r>
                        <a:rPr lang="fr-BE" sz="1200" b="0" baseline="0" dirty="0" err="1">
                          <a:solidFill>
                            <a:schemeClr val="tx1"/>
                          </a:solidFill>
                        </a:rPr>
                        <a:t>European</a:t>
                      </a:r>
                      <a:r>
                        <a:rPr lang="fr-BE" sz="1200" b="0" baseline="0" dirty="0">
                          <a:solidFill>
                            <a:schemeClr val="tx1"/>
                          </a:solidFill>
                        </a:rPr>
                        <a:t> Union (Green Deal, Fit for the Digital Age,…)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72567818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KEY STRATEGIC ORIENTATIONS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Set of strategic objectives within the EC policy priorities where R&amp;I </a:t>
                      </a:r>
                      <a:r>
                        <a:rPr lang="en-IE" sz="1200" noProof="0" dirty="0">
                          <a:solidFill>
                            <a:schemeClr val="tx1"/>
                          </a:solidFill>
                        </a:rPr>
                        <a:t>investments are expected</a:t>
                      </a:r>
                      <a:r>
                        <a:rPr lang="en-IE" sz="1200" baseline="0" noProof="0" dirty="0">
                          <a:solidFill>
                            <a:schemeClr val="tx1"/>
                          </a:solidFill>
                        </a:rPr>
                        <a:t> </a:t>
                      </a:r>
                      <a:r>
                        <a:rPr lang="en-IE" sz="1200" noProof="0" dirty="0">
                          <a:solidFill>
                            <a:schemeClr val="tx1"/>
                          </a:solidFill>
                        </a:rPr>
                        <a:t>to make</a:t>
                      </a:r>
                      <a:r>
                        <a:rPr lang="en-IE" sz="1200" baseline="0" noProof="0" dirty="0">
                          <a:solidFill>
                            <a:schemeClr val="tx1"/>
                          </a:solidFill>
                        </a:rPr>
                        <a:t> a difference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235793045"/>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IMPACT AREAS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Group of expected impacts highlighting the most important transformation to be fostered through R&amp;I </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14509279"/>
                  </a:ext>
                </a:extLst>
              </a:tr>
              <a:tr h="1080000">
                <a:tc>
                  <a:txBody>
                    <a:bodyPr/>
                    <a:lstStyle/>
                    <a:p>
                      <a:pPr marL="0" algn="l" defTabSz="914400" rtl="0" eaLnBrk="1" latinLnBrk="0" hangingPunct="1"/>
                      <a:r>
                        <a:rPr lang="en-IE" sz="1200" b="1" kern="1200" baseline="0" noProof="0" dirty="0">
                          <a:solidFill>
                            <a:schemeClr val="tx1"/>
                          </a:solidFill>
                          <a:latin typeface="+mn-lt"/>
                          <a:ea typeface="+mn-ea"/>
                          <a:cs typeface="+mn-cs"/>
                        </a:rPr>
                        <a:t>EXPECTED IMPACTS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IE" sz="1200" b="1" i="0" kern="1200" baseline="0" noProof="0" dirty="0">
                          <a:solidFill>
                            <a:schemeClr val="tx1"/>
                          </a:solidFill>
                          <a:latin typeface="+mn-lt"/>
                          <a:ea typeface="+mn-ea"/>
                          <a:cs typeface="+mn-cs"/>
                        </a:rPr>
                        <a:t>      = DESTINATIONS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latin typeface="+mn-lt"/>
                          <a:ea typeface="+mn-ea"/>
                          <a:cs typeface="+mn-cs"/>
                        </a:rPr>
                        <a:t>Wider long term effects on society (including the environment), the economy and science, enabled by the outcomes of R&amp;I investments (long term). It refers to the specific contribution of the project to the work </a:t>
                      </a:r>
                      <a:r>
                        <a:rPr lang="en-US" sz="1200" kern="1200" baseline="0" noProof="0" dirty="0" err="1">
                          <a:solidFill>
                            <a:schemeClr val="tx1"/>
                          </a:solidFill>
                          <a:latin typeface="+mn-lt"/>
                          <a:ea typeface="+mn-ea"/>
                          <a:cs typeface="+mn-cs"/>
                        </a:rPr>
                        <a:t>programme</a:t>
                      </a:r>
                      <a:r>
                        <a:rPr lang="en-US" sz="1200" kern="1200" baseline="0" noProof="0" dirty="0">
                          <a:solidFill>
                            <a:schemeClr val="tx1"/>
                          </a:solidFill>
                          <a:latin typeface="+mn-lt"/>
                          <a:ea typeface="+mn-ea"/>
                          <a:cs typeface="+mn-cs"/>
                        </a:rPr>
                        <a:t> expected impacts described in the destination. Impacts generally occur some time after the end of the project. </a:t>
                      </a:r>
                      <a:endParaRPr lang="en-IE" sz="1200" b="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extLst>
                  <a:ext uri="{0D108BD9-81ED-4DB2-BD59-A6C34878D82A}">
                    <a16:rowId xmlns:a16="http://schemas.microsoft.com/office/drawing/2014/main" val="2258554009"/>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EXPECTED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          = TOPICS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noProof="0" dirty="0">
                          <a:solidFill>
                            <a:schemeClr val="tx1"/>
                          </a:solidFill>
                          <a:latin typeface="+mn-lt"/>
                          <a:ea typeface="+mn-ea"/>
                          <a:cs typeface="+mn-cs"/>
                        </a:rPr>
                        <a:t>The expected effects, over the medium term, of projects supported under a given topic. The results of a project should contribute to these outcomes, fostered in particular by the dissemination and exploitation measures. This may include the uptake, diffusion, deployment, and/or use of the project’s results by direct target groups. Outcomes generally occur during or shortly after the end of the project.</a:t>
                      </a:r>
                      <a:endParaRPr lang="en-IE" sz="80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extLst>
                  <a:ext uri="{0D108BD9-81ED-4DB2-BD59-A6C34878D82A}">
                    <a16:rowId xmlns:a16="http://schemas.microsoft.com/office/drawing/2014/main" val="2952842653"/>
                  </a:ext>
                </a:extLst>
              </a:tr>
              <a:tr h="1152000">
                <a:tc>
                  <a:txBody>
                    <a:bodyPr/>
                    <a:lstStyle/>
                    <a:p>
                      <a:pPr marL="0" algn="l" defTabSz="914400" rtl="0" eaLnBrk="1" latinLnBrk="0" hangingPunct="1"/>
                      <a:r>
                        <a:rPr lang="fr-BE" sz="1200" b="1" kern="1200" baseline="0" dirty="0">
                          <a:solidFill>
                            <a:schemeClr val="tx1"/>
                          </a:solidFill>
                          <a:latin typeface="+mn-lt"/>
                          <a:ea typeface="+mn-ea"/>
                          <a:cs typeface="+mn-cs"/>
                        </a:rPr>
                        <a:t>PROJECT RESULTS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i="0" kern="1200" baseline="0" dirty="0">
                          <a:solidFill>
                            <a:schemeClr val="tx1"/>
                          </a:solidFill>
                          <a:latin typeface="+mn-lt"/>
                          <a:ea typeface="+mn-ea"/>
                          <a:cs typeface="+mn-cs"/>
                        </a:rPr>
                        <a:t>What is generated during the project implementation. This may include, for example, know-how, innovative solutions, algorithms, proof of feasibility, new business models, policy recommendations, guidelines, prototypes, demonstrators, databases and datasets, trained researchers, new infrastructures, networks, etc. Most project results (inventions, scientific works, etc.) are ‘Intellectual Property’, which may, if appropriate, be protected by formal ‘Intellectual Property Rights’</a:t>
                      </a:r>
                      <a:endParaRPr lang="en-US" sz="800" i="1" kern="1200" baseline="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4420386"/>
                  </a:ext>
                </a:extLst>
              </a:tr>
            </a:tbl>
          </a:graphicData>
        </a:graphic>
      </p:graphicFrame>
      <p:sp>
        <p:nvSpPr>
          <p:cNvPr id="7" name="Down Arrow 6"/>
          <p:cNvSpPr/>
          <p:nvPr/>
        </p:nvSpPr>
        <p:spPr>
          <a:xfrm>
            <a:off x="1407219" y="3430157"/>
            <a:ext cx="561677" cy="2160240"/>
          </a:xfrm>
          <a:prstGeom prst="downArrow">
            <a:avLst/>
          </a:prstGeom>
          <a:solidFill>
            <a:srgbClr val="00800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WORK PROGRAMME</a:t>
            </a:r>
          </a:p>
        </p:txBody>
      </p:sp>
      <p:sp>
        <p:nvSpPr>
          <p:cNvPr id="8" name="Down Arrow 7"/>
          <p:cNvSpPr/>
          <p:nvPr/>
        </p:nvSpPr>
        <p:spPr>
          <a:xfrm rot="10800000">
            <a:off x="10684120" y="3430156"/>
            <a:ext cx="561677" cy="3299819"/>
          </a:xfrm>
          <a:prstGeom prst="downArrow">
            <a:avLst/>
          </a:prstGeom>
          <a:solidFill>
            <a:schemeClr val="bg2">
              <a:lumMod val="25000"/>
            </a:schemeClr>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PROJECT PROPOSALS</a:t>
            </a:r>
          </a:p>
        </p:txBody>
      </p:sp>
      <p:sp>
        <p:nvSpPr>
          <p:cNvPr id="9" name="TextBox 8"/>
          <p:cNvSpPr txBox="1"/>
          <p:nvPr/>
        </p:nvSpPr>
        <p:spPr>
          <a:xfrm>
            <a:off x="838200" y="1125901"/>
            <a:ext cx="400110" cy="3384376"/>
          </a:xfrm>
          <a:prstGeom prst="rect">
            <a:avLst/>
          </a:prstGeom>
          <a:noFill/>
        </p:spPr>
        <p:txBody>
          <a:bodyPr vert="vert270" wrap="square" rtlCol="0">
            <a:spAutoFit/>
          </a:bodyPr>
          <a:lstStyle/>
          <a:p>
            <a:pPr algn="ctr"/>
            <a:r>
              <a:rPr lang="en-IE" sz="1400" b="1" dirty="0">
                <a:solidFill>
                  <a:schemeClr val="bg1">
                    <a:lumMod val="50000"/>
                  </a:schemeClr>
                </a:solidFill>
              </a:rPr>
              <a:t>Strategic Planning and Programming (EC)</a:t>
            </a:r>
          </a:p>
        </p:txBody>
      </p:sp>
      <p:sp>
        <p:nvSpPr>
          <p:cNvPr id="10" name="TextBox 9"/>
          <p:cNvSpPr txBox="1"/>
          <p:nvPr/>
        </p:nvSpPr>
        <p:spPr>
          <a:xfrm>
            <a:off x="11166212" y="3885833"/>
            <a:ext cx="400110" cy="2982468"/>
          </a:xfrm>
          <a:prstGeom prst="rect">
            <a:avLst/>
          </a:prstGeom>
          <a:noFill/>
        </p:spPr>
        <p:txBody>
          <a:bodyPr vert="vert" wrap="square" rtlCol="0">
            <a:spAutoFit/>
          </a:bodyPr>
          <a:lstStyle/>
          <a:p>
            <a:pPr algn="ctr"/>
            <a:r>
              <a:rPr lang="en-IE" sz="1400" b="1" dirty="0">
                <a:solidFill>
                  <a:schemeClr val="bg1">
                    <a:lumMod val="50000"/>
                  </a:schemeClr>
                </a:solidFill>
              </a:rPr>
              <a:t>Application process (researchers)</a:t>
            </a:r>
          </a:p>
        </p:txBody>
      </p:sp>
    </p:spTree>
    <p:extLst>
      <p:ext uri="{BB962C8B-B14F-4D97-AF65-F5344CB8AC3E}">
        <p14:creationId xmlns:p14="http://schemas.microsoft.com/office/powerpoint/2010/main" val="3222097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88" y="570233"/>
            <a:ext cx="9544812" cy="473104"/>
          </a:xfrm>
        </p:spPr>
        <p:txBody>
          <a:bodyPr anchor="t" anchorCtr="0">
            <a:normAutofit fontScale="90000"/>
          </a:bodyPr>
          <a:lstStyle/>
          <a:p>
            <a:r>
              <a:rPr lang="en-GB" dirty="0"/>
              <a:t>Measures to maximise </a:t>
            </a:r>
            <a:r>
              <a:rPr lang="en-GB" dirty="0" smtClean="0"/>
              <a:t>impact</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smtClean="0">
                <a:solidFill>
                  <a:srgbClr val="404A52"/>
                </a:solidFill>
              </a:rPr>
              <a:t>To include a draft plan in proposal is </a:t>
            </a:r>
            <a:r>
              <a:rPr lang="en-US" dirty="0">
                <a:solidFill>
                  <a:srgbClr val="404A52"/>
                </a:solidFill>
              </a:rPr>
              <a:t>an admissibility condition, unless the work programme topic explicitly states otherwise</a:t>
            </a:r>
            <a:r>
              <a:rPr lang="en-US" dirty="0" smtClean="0">
                <a:solidFill>
                  <a:srgbClr val="404A52"/>
                </a:solidFill>
              </a:rPr>
              <a:t>. </a:t>
            </a:r>
            <a:endParaRPr lang="en-US" dirty="0">
              <a:solidFill>
                <a:srgbClr val="404A52"/>
              </a:solidFill>
            </a:endParaRP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 </a:t>
            </a:r>
            <a:r>
              <a:rPr lang="en-US" sz="2000" b="1" kern="0" spc="-30" dirty="0" smtClean="0">
                <a:solidFill>
                  <a:schemeClr val="bg1"/>
                </a:solidFill>
                <a:cs typeface="Arial" panose="020B0604020202020204" pitchFamily="34" charset="0"/>
              </a:rPr>
              <a:t>All </a:t>
            </a:r>
            <a:r>
              <a:rPr lang="en-US" sz="2000" b="1" kern="0" spc="-30" dirty="0">
                <a:solidFill>
                  <a:schemeClr val="bg1"/>
                </a:solidFill>
                <a:cs typeface="Arial" panose="020B0604020202020204" pitchFamily="34" charset="0"/>
              </a:rPr>
              <a:t>measures should be </a:t>
            </a:r>
            <a:r>
              <a:rPr lang="en-US" sz="2000" b="1" kern="0" spc="-30" dirty="0">
                <a:solidFill>
                  <a:schemeClr val="accent2"/>
                </a:solidFill>
                <a:cs typeface="Arial" panose="020B0604020202020204" pitchFamily="34" charset="0"/>
              </a:rPr>
              <a:t>proportionate</a:t>
            </a:r>
            <a:r>
              <a:rPr lang="en-US" sz="2000" b="1" kern="0" spc="-30" dirty="0">
                <a:solidFill>
                  <a:schemeClr val="bg1"/>
                </a:solidFill>
                <a:cs typeface="Arial" panose="020B0604020202020204" pitchFamily="34" charset="0"/>
              </a:rPr>
              <a:t> to the scale of the project, and should contain </a:t>
            </a:r>
            <a:r>
              <a:rPr lang="en-US" sz="2000" b="1" kern="0" spc="-30" dirty="0">
                <a:solidFill>
                  <a:schemeClr val="accent2"/>
                </a:solidFill>
                <a:cs typeface="Arial" panose="020B0604020202020204" pitchFamily="34" charset="0"/>
              </a:rPr>
              <a:t>concrete actions </a:t>
            </a:r>
            <a:r>
              <a:rPr lang="en-US" sz="2000" b="1" kern="0" spc="-30" dirty="0">
                <a:solidFill>
                  <a:schemeClr val="bg1"/>
                </a:solidFill>
                <a:cs typeface="Arial" panose="020B0604020202020204" pitchFamily="34" charset="0"/>
              </a:rPr>
              <a:t>to be implemented both </a:t>
            </a:r>
            <a:r>
              <a:rPr lang="en-US" sz="2000" b="1" kern="0" spc="-30" dirty="0">
                <a:solidFill>
                  <a:schemeClr val="accent2"/>
                </a:solidFill>
                <a:cs typeface="Arial" panose="020B0604020202020204" pitchFamily="34" charset="0"/>
              </a:rPr>
              <a:t>during and after </a:t>
            </a:r>
            <a:r>
              <a:rPr lang="en-US" sz="2000" b="1" kern="0" spc="-30" dirty="0">
                <a:solidFill>
                  <a:schemeClr val="bg1"/>
                </a:solidFill>
                <a:cs typeface="Arial" panose="020B0604020202020204" pitchFamily="34" charset="0"/>
              </a:rPr>
              <a:t>the end of the project</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492133"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Dissemination</a:t>
            </a:r>
            <a:r>
              <a:rPr lang="fr-BE" sz="2000" b="1" dirty="0">
                <a:solidFill>
                  <a:schemeClr val="bg1"/>
                </a:solidFill>
                <a:latin typeface="+mj-lt"/>
                <a:ea typeface="Verdana" panose="020B0604030504040204" pitchFamily="34" charset="0"/>
                <a:cs typeface="Verdana" panose="020B0604030504040204" pitchFamily="34" charset="0"/>
              </a:rPr>
              <a:t>, exploitation and communication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smtClean="0">
                <a:solidFill>
                  <a:schemeClr val="tx1"/>
                </a:solidFill>
                <a:cs typeface="Arial" panose="020B0604020202020204" pitchFamily="34" charset="0"/>
              </a:rPr>
              <a:t>Elements of the D&amp;E&amp;C plan</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Planned measures </a:t>
            </a:r>
            <a:r>
              <a:rPr lang="en-US" sz="1400" b="0" dirty="0">
                <a:solidFill>
                  <a:schemeClr val="tx1"/>
                </a:solidFill>
                <a:cs typeface="Arial" panose="020B0604020202020204" pitchFamily="34" charset="0"/>
              </a:rPr>
              <a:t>to </a:t>
            </a:r>
            <a:r>
              <a:rPr lang="en-US" sz="1400" b="0" dirty="0" err="1">
                <a:solidFill>
                  <a:schemeClr val="tx1"/>
                </a:solidFill>
                <a:cs typeface="Arial" panose="020B0604020202020204" pitchFamily="34" charset="0"/>
              </a:rPr>
              <a:t>maximise</a:t>
            </a:r>
            <a:r>
              <a:rPr lang="en-US" sz="1400" b="0" dirty="0">
                <a:solidFill>
                  <a:schemeClr val="tx1"/>
                </a:solidFill>
                <a:cs typeface="Arial" panose="020B0604020202020204" pitchFamily="34" charset="0"/>
              </a:rPr>
              <a:t> the impact of </a:t>
            </a:r>
            <a:r>
              <a:rPr lang="en-US" sz="1400" b="0" dirty="0" smtClean="0">
                <a:solidFill>
                  <a:schemeClr val="tx1"/>
                </a:solidFill>
                <a:cs typeface="Arial" panose="020B0604020202020204" pitchFamily="34" charset="0"/>
              </a:rPr>
              <a:t>projects</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Target </a:t>
            </a:r>
            <a:r>
              <a:rPr lang="en-US" sz="1400" dirty="0" smtClean="0">
                <a:solidFill>
                  <a:schemeClr val="accent2"/>
                </a:solidFill>
                <a:cs typeface="Arial" panose="020B0604020202020204" pitchFamily="34" charset="0"/>
              </a:rPr>
              <a:t>groups </a:t>
            </a:r>
            <a:r>
              <a:rPr lang="en-US" sz="1400" b="0" dirty="0">
                <a:solidFill>
                  <a:schemeClr val="tx1"/>
                </a:solidFill>
                <a:cs typeface="Arial" panose="020B0604020202020204" pitchFamily="34" charset="0"/>
              </a:rPr>
              <a:t>(e.g. scientific community, end users, financial actors, public at large</a:t>
            </a:r>
            <a:r>
              <a:rPr lang="en-US" sz="1400" b="0" dirty="0" smtClean="0">
                <a:solidFill>
                  <a:schemeClr val="tx1"/>
                </a:solidFill>
                <a:cs typeface="Arial" panose="020B0604020202020204" pitchFamily="34" charset="0"/>
              </a:rPr>
              <a:t>) and </a:t>
            </a:r>
            <a:r>
              <a:rPr lang="en-US" sz="1400" dirty="0" smtClean="0">
                <a:solidFill>
                  <a:schemeClr val="accent2"/>
                </a:solidFill>
                <a:cs typeface="Arial" panose="020B0604020202020204" pitchFamily="34" charset="0"/>
              </a:rPr>
              <a:t>proposed channels </a:t>
            </a:r>
            <a:r>
              <a:rPr lang="en-US" sz="1400" b="0" dirty="0" smtClean="0">
                <a:solidFill>
                  <a:schemeClr val="tx1"/>
                </a:solidFill>
                <a:cs typeface="Arial" panose="020B0604020202020204" pitchFamily="34" charset="0"/>
              </a:rPr>
              <a:t>to interact</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Communication measures </a:t>
            </a:r>
            <a:r>
              <a:rPr lang="en-US" sz="1400" b="0" dirty="0">
                <a:solidFill>
                  <a:schemeClr val="tx1"/>
                </a:solidFill>
                <a:cs typeface="Arial" panose="020B0604020202020204" pitchFamily="34" charset="0"/>
              </a:rPr>
              <a:t>for promoting the project and its findings throughout the full lifespan of the </a:t>
            </a:r>
            <a:r>
              <a:rPr lang="en-US" sz="1400" b="0" dirty="0" smtClean="0">
                <a:solidFill>
                  <a:schemeClr val="tx1"/>
                </a:solidFill>
                <a:cs typeface="Arial" panose="020B0604020202020204" pitchFamily="34" charset="0"/>
              </a:rPr>
              <a:t>project</a:t>
            </a:r>
          </a:p>
          <a:p>
            <a:pPr marL="342900" indent="-342900">
              <a:buClr>
                <a:schemeClr val="accent2"/>
              </a:buClr>
              <a:buFont typeface="Arial" panose="020B0604020202020204" pitchFamily="34" charset="0"/>
              <a:buChar char="●"/>
            </a:pPr>
            <a:r>
              <a:rPr lang="en-US" sz="1400" dirty="0" smtClean="0">
                <a:solidFill>
                  <a:schemeClr val="accent2"/>
                </a:solidFill>
                <a:cs typeface="Arial" panose="020B0604020202020204" pitchFamily="34" charset="0"/>
              </a:rPr>
              <a:t>Policy </a:t>
            </a:r>
            <a:r>
              <a:rPr lang="en-US" sz="1400" dirty="0">
                <a:solidFill>
                  <a:schemeClr val="accent2"/>
                </a:solidFill>
                <a:cs typeface="Arial" panose="020B0604020202020204" pitchFamily="34" charset="0"/>
              </a:rPr>
              <a:t>feedback </a:t>
            </a:r>
            <a:r>
              <a:rPr lang="en-US" sz="1400" b="0" dirty="0">
                <a:solidFill>
                  <a:schemeClr val="tx1"/>
                </a:solidFill>
                <a:cs typeface="Arial" panose="020B0604020202020204" pitchFamily="34" charset="0"/>
              </a:rPr>
              <a:t>measures to contribute to policy shaping and supporting the implementation of new policy initiatives and </a:t>
            </a:r>
            <a:r>
              <a:rPr lang="en-US" sz="1400" b="0" dirty="0" smtClean="0">
                <a:solidFill>
                  <a:schemeClr val="tx1"/>
                </a:solidFill>
                <a:cs typeface="Arial" panose="020B0604020202020204" pitchFamily="34" charset="0"/>
              </a:rPr>
              <a:t>decisions</a:t>
            </a:r>
          </a:p>
          <a:p>
            <a:pPr marL="342900"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Follow-up </a:t>
            </a:r>
            <a:r>
              <a:rPr lang="en-US" sz="1400" b="0" dirty="0">
                <a:solidFill>
                  <a:schemeClr val="tx1"/>
                </a:solidFill>
                <a:cs typeface="Arial" panose="020B0604020202020204" pitchFamily="34" charset="0"/>
              </a:rPr>
              <a:t>plan to foster </a:t>
            </a:r>
            <a:r>
              <a:rPr lang="en-US" sz="1400" dirty="0">
                <a:solidFill>
                  <a:schemeClr val="accent2"/>
                </a:solidFill>
                <a:cs typeface="Arial" panose="020B0604020202020204" pitchFamily="34" charset="0"/>
              </a:rPr>
              <a:t>exploitation/uptake</a:t>
            </a:r>
            <a:r>
              <a:rPr lang="en-US" sz="1400" b="0" dirty="0">
                <a:solidFill>
                  <a:schemeClr val="tx1"/>
                </a:solidFill>
                <a:cs typeface="Arial" panose="020B0604020202020204" pitchFamily="34" charset="0"/>
              </a:rPr>
              <a:t> of the results</a:t>
            </a:r>
          </a:p>
          <a:p>
            <a:pPr marL="630238" lvl="2" indent="-342900">
              <a:buClr>
                <a:schemeClr val="accent2"/>
              </a:buClr>
              <a:buFont typeface="Arial" panose="020B0604020202020204" pitchFamily="34" charset="0"/>
              <a:buChar char="●"/>
            </a:pPr>
            <a:r>
              <a:rPr lang="en-US" sz="1400" b="0" dirty="0" smtClean="0">
                <a:solidFill>
                  <a:schemeClr val="tx1"/>
                </a:solidFill>
                <a:cs typeface="Arial" panose="020B0604020202020204" pitchFamily="34" charset="0"/>
              </a:rPr>
              <a:t>Comprehensive </a:t>
            </a:r>
            <a:r>
              <a:rPr lang="en-US" sz="1400" b="0" dirty="0">
                <a:solidFill>
                  <a:schemeClr val="tx1"/>
                </a:solidFill>
                <a:cs typeface="Arial" panose="020B0604020202020204" pitchFamily="34" charset="0"/>
              </a:rPr>
              <a:t>and feasible strategy for the </a:t>
            </a:r>
            <a:r>
              <a:rPr lang="en-US" sz="1400" b="1" dirty="0">
                <a:solidFill>
                  <a:schemeClr val="accent2"/>
                </a:solidFill>
                <a:cs typeface="Arial" panose="020B0604020202020204" pitchFamily="34" charset="0"/>
              </a:rPr>
              <a:t>management of the intellectual property </a:t>
            </a:r>
            <a:r>
              <a:rPr lang="en-US" sz="1400" b="0" dirty="0" smtClean="0">
                <a:solidFill>
                  <a:schemeClr val="tx1"/>
                </a:solidFill>
                <a:cs typeface="Arial" panose="020B0604020202020204" pitchFamily="34" charset="0"/>
              </a:rPr>
              <a:t>(the </a:t>
            </a:r>
            <a:r>
              <a:rPr lang="en-US" sz="1400" b="0" dirty="0">
                <a:solidFill>
                  <a:schemeClr val="tx1"/>
                </a:solidFill>
                <a:cs typeface="Arial" panose="020B0604020202020204" pitchFamily="34" charset="0"/>
              </a:rPr>
              <a:t>provision of a results ownership list is mandatory at the end of the </a:t>
            </a:r>
            <a:r>
              <a:rPr lang="en-US" sz="1400" b="0" dirty="0" smtClean="0">
                <a:solidFill>
                  <a:schemeClr val="tx1"/>
                </a:solidFill>
                <a:cs typeface="Arial" panose="020B0604020202020204" pitchFamily="34" charset="0"/>
              </a:rPr>
              <a:t>project)</a:t>
            </a:r>
          </a:p>
          <a:p>
            <a:pPr marL="630238" lvl="2"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If exploitation is expected primarily in non-associated third countries, </a:t>
            </a:r>
            <a:r>
              <a:rPr lang="en-US" sz="1400" b="0" dirty="0" smtClean="0">
                <a:solidFill>
                  <a:schemeClr val="tx1"/>
                </a:solidFill>
                <a:cs typeface="Arial" panose="020B0604020202020204" pitchFamily="34" charset="0"/>
              </a:rPr>
              <a:t>give </a:t>
            </a:r>
            <a:r>
              <a:rPr lang="en-US" sz="1400" b="0" dirty="0">
                <a:solidFill>
                  <a:schemeClr val="tx1"/>
                </a:solidFill>
                <a:cs typeface="Arial" panose="020B0604020202020204" pitchFamily="34" charset="0"/>
              </a:rPr>
              <a:t>a convincing justification that this is still in the Union’s interest.</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smtClean="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smtClean="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grpSp>
        <p:nvGrpSpPr>
          <p:cNvPr id="9" name="Group 8"/>
          <p:cNvGrpSpPr/>
          <p:nvPr/>
        </p:nvGrpSpPr>
        <p:grpSpPr>
          <a:xfrm>
            <a:off x="838200" y="374785"/>
            <a:ext cx="864000" cy="864000"/>
            <a:chOff x="8939436" y="4807760"/>
            <a:chExt cx="864000" cy="864000"/>
          </a:xfrm>
        </p:grpSpPr>
        <p:sp>
          <p:nvSpPr>
            <p:cNvPr id="11" name="Oval 10"/>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564180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smtClean="0"/>
              <a:t>Do no significant harm principle (DNSH)</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66925">
              <a:spcAft>
                <a:spcPts val="1200"/>
              </a:spcAft>
              <a:buClr>
                <a:schemeClr val="tx1"/>
              </a:buClr>
            </a:pPr>
            <a:r>
              <a:rPr lang="en-US" dirty="0">
                <a:solidFill>
                  <a:srgbClr val="404A52"/>
                </a:solidFill>
              </a:rPr>
              <a:t>In line with the European Green Deal objectives, </a:t>
            </a:r>
            <a:r>
              <a:rPr lang="en-US" dirty="0" smtClean="0">
                <a:solidFill>
                  <a:srgbClr val="404A52"/>
                </a:solidFill>
              </a:rPr>
              <a:t>the </a:t>
            </a:r>
            <a:r>
              <a:rPr lang="en-US" dirty="0">
                <a:solidFill>
                  <a:srgbClr val="404A52"/>
                </a:solidFill>
              </a:rPr>
              <a:t>research and innovation activities should not </a:t>
            </a:r>
            <a:r>
              <a:rPr lang="en-US" dirty="0" smtClean="0">
                <a:solidFill>
                  <a:srgbClr val="404A52"/>
                </a:solidFill>
              </a:rPr>
              <a:t>make </a:t>
            </a:r>
            <a:r>
              <a:rPr lang="en-US" dirty="0">
                <a:solidFill>
                  <a:srgbClr val="404A52"/>
                </a:solidFill>
              </a:rPr>
              <a:t>a significant harm to any of the six environmental </a:t>
            </a:r>
            <a:r>
              <a:rPr lang="en-US" dirty="0" smtClean="0">
                <a:solidFill>
                  <a:srgbClr val="404A52"/>
                </a:solidFill>
              </a:rPr>
              <a:t>objectives </a:t>
            </a:r>
            <a:r>
              <a:rPr lang="en-US" dirty="0">
                <a:solidFill>
                  <a:srgbClr val="404A52"/>
                </a:solidFill>
              </a:rPr>
              <a:t>(EU Taxonomy Regulation)</a:t>
            </a:r>
          </a:p>
        </p:txBody>
      </p:sp>
      <p:sp>
        <p:nvSpPr>
          <p:cNvPr id="5" name="TextBox 4"/>
          <p:cNvSpPr txBox="1"/>
          <p:nvPr/>
        </p:nvSpPr>
        <p:spPr>
          <a:xfrm>
            <a:off x="838200" y="2779558"/>
            <a:ext cx="10515600" cy="772107"/>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b="1" kern="0" spc="-30" dirty="0" smtClean="0">
                <a:solidFill>
                  <a:schemeClr val="bg1"/>
                </a:solidFill>
                <a:cs typeface="Arial" panose="020B0604020202020204" pitchFamily="34" charset="0"/>
              </a:rPr>
              <a:t>The </a:t>
            </a:r>
            <a:r>
              <a:rPr lang="en-US" b="1" kern="0" spc="-30" dirty="0">
                <a:solidFill>
                  <a:schemeClr val="accent2"/>
                </a:solidFill>
                <a:cs typeface="Arial" panose="020B0604020202020204" pitchFamily="34" charset="0"/>
              </a:rPr>
              <a:t>DNSH principle </a:t>
            </a:r>
            <a:r>
              <a:rPr lang="en-US" b="1" kern="0" spc="-30" dirty="0">
                <a:solidFill>
                  <a:schemeClr val="bg1"/>
                </a:solidFill>
                <a:cs typeface="Arial" panose="020B0604020202020204" pitchFamily="34" charset="0"/>
              </a:rPr>
              <a:t>needs to be taken into consideration </a:t>
            </a:r>
            <a:r>
              <a:rPr lang="en-US" b="1" kern="0" spc="-30" dirty="0" smtClean="0">
                <a:solidFill>
                  <a:schemeClr val="bg1"/>
                </a:solidFill>
                <a:cs typeface="Arial" panose="020B0604020202020204" pitchFamily="34" charset="0"/>
              </a:rPr>
              <a:t>in the </a:t>
            </a:r>
            <a:r>
              <a:rPr lang="en-US" b="1" kern="0" spc="-30" dirty="0" smtClean="0">
                <a:solidFill>
                  <a:schemeClr val="accent2"/>
                </a:solidFill>
                <a:cs typeface="Arial" panose="020B0604020202020204" pitchFamily="34" charset="0"/>
              </a:rPr>
              <a:t>scientific</a:t>
            </a:r>
            <a:r>
              <a:rPr lang="en-US" b="1" kern="0" spc="-30" dirty="0" smtClean="0">
                <a:solidFill>
                  <a:schemeClr val="bg1"/>
                </a:solidFill>
                <a:cs typeface="Arial" panose="020B0604020202020204" pitchFamily="34" charset="0"/>
              </a:rPr>
              <a:t> </a:t>
            </a:r>
            <a:r>
              <a:rPr lang="en-US" b="1" kern="0" spc="-30" dirty="0" smtClean="0">
                <a:solidFill>
                  <a:schemeClr val="accent2"/>
                </a:solidFill>
                <a:cs typeface="Arial" panose="020B0604020202020204" pitchFamily="34" charset="0"/>
              </a:rPr>
              <a:t>methodology</a:t>
            </a:r>
            <a:r>
              <a:rPr lang="en-US" b="1" kern="0" spc="-30" dirty="0" smtClean="0">
                <a:solidFill>
                  <a:schemeClr val="bg1"/>
                </a:solidFill>
                <a:cs typeface="Arial" panose="020B0604020202020204" pitchFamily="34" charset="0"/>
              </a:rPr>
              <a:t> </a:t>
            </a:r>
            <a:r>
              <a:rPr lang="en-US" b="1" kern="0" spc="-30" dirty="0">
                <a:solidFill>
                  <a:schemeClr val="bg1"/>
                </a:solidFill>
                <a:cs typeface="Arial" panose="020B0604020202020204" pitchFamily="34" charset="0"/>
              </a:rPr>
              <a:t>and </a:t>
            </a:r>
            <a:r>
              <a:rPr lang="en-US" b="1" kern="0" spc="-30" dirty="0">
                <a:solidFill>
                  <a:schemeClr val="accent2"/>
                </a:solidFill>
                <a:cs typeface="Arial" panose="020B0604020202020204" pitchFamily="34" charset="0"/>
              </a:rPr>
              <a:t>impact</a:t>
            </a:r>
            <a:r>
              <a:rPr lang="en-US" b="1" kern="0" spc="-30" dirty="0">
                <a:solidFill>
                  <a:schemeClr val="bg1"/>
                </a:solidFill>
                <a:cs typeface="Arial" panose="020B0604020202020204" pitchFamily="34" charset="0"/>
              </a:rPr>
              <a:t> of the project. However, compliance is not mandatory unless explicitly stated</a:t>
            </a:r>
            <a:r>
              <a:rPr lang="en-US" b="1" kern="0" spc="-30" dirty="0" smtClean="0">
                <a:solidFill>
                  <a:schemeClr val="bg1"/>
                </a:solidFill>
                <a:cs typeface="Arial" panose="020B0604020202020204" pitchFamily="34" charset="0"/>
              </a:rPr>
              <a:t>.</a:t>
            </a:r>
            <a:endParaRPr lang="en-US" b="1" kern="0" spc="-3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1870341"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smtClean="0">
                <a:solidFill>
                  <a:schemeClr val="bg1"/>
                </a:solidFill>
                <a:latin typeface="+mj-lt"/>
                <a:ea typeface="Verdana" panose="020B0604030504040204" pitchFamily="34" charset="0"/>
                <a:cs typeface="Verdana" panose="020B0604030504040204" pitchFamily="34" charset="0"/>
              </a:rPr>
              <a:t>European Green Deal</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8" name="Rectangle 17"/>
          <p:cNvSpPr/>
          <p:nvPr/>
        </p:nvSpPr>
        <p:spPr>
          <a:xfrm>
            <a:off x="7033800" y="4422606"/>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Climate change adaptation</a:t>
            </a:r>
          </a:p>
        </p:txBody>
      </p:sp>
      <p:sp>
        <p:nvSpPr>
          <p:cNvPr id="19" name="Rectangle 18"/>
          <p:cNvSpPr/>
          <p:nvPr/>
        </p:nvSpPr>
        <p:spPr>
          <a:xfrm>
            <a:off x="7041723" y="5082030"/>
            <a:ext cx="4320000"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a:solidFill>
                  <a:schemeClr val="tx1"/>
                </a:solidFill>
              </a:rPr>
              <a:t>Transition to a circular economy</a:t>
            </a:r>
          </a:p>
        </p:txBody>
      </p:sp>
      <p:sp>
        <p:nvSpPr>
          <p:cNvPr id="20" name="Rectangle 19"/>
          <p:cNvSpPr/>
          <p:nvPr/>
        </p:nvSpPr>
        <p:spPr>
          <a:xfrm>
            <a:off x="1569971" y="5185649"/>
            <a:ext cx="4408983"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a:solidFill>
                  <a:schemeClr val="tx1"/>
                </a:solidFill>
              </a:rPr>
              <a:t>Sustainable use &amp; protection of  water &amp; marine resources</a:t>
            </a:r>
          </a:p>
        </p:txBody>
      </p:sp>
      <p:sp>
        <p:nvSpPr>
          <p:cNvPr id="21" name="Rectangle 20"/>
          <p:cNvSpPr/>
          <p:nvPr/>
        </p:nvSpPr>
        <p:spPr>
          <a:xfrm>
            <a:off x="1569972" y="4444595"/>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Climate change mitigation</a:t>
            </a:r>
          </a:p>
        </p:txBody>
      </p:sp>
      <p:sp>
        <p:nvSpPr>
          <p:cNvPr id="22" name="Rectangle 21"/>
          <p:cNvSpPr/>
          <p:nvPr/>
        </p:nvSpPr>
        <p:spPr>
          <a:xfrm>
            <a:off x="7041723" y="5932316"/>
            <a:ext cx="4496784"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a:solidFill>
                  <a:schemeClr val="tx1"/>
                </a:solidFill>
              </a:rPr>
              <a:t>Protection and </a:t>
            </a:r>
            <a:r>
              <a:rPr lang="en-US" b="1" dirty="0" smtClean="0">
                <a:solidFill>
                  <a:schemeClr val="tx1"/>
                </a:solidFill>
              </a:rPr>
              <a:t>restoration of </a:t>
            </a:r>
            <a:r>
              <a:rPr lang="en-US" b="1" dirty="0">
                <a:solidFill>
                  <a:schemeClr val="tx1"/>
                </a:solidFill>
              </a:rPr>
              <a:t>biodiversity &amp; ecosystems</a:t>
            </a:r>
          </a:p>
        </p:txBody>
      </p:sp>
      <p:sp>
        <p:nvSpPr>
          <p:cNvPr id="23" name="Rectangle 22"/>
          <p:cNvSpPr/>
          <p:nvPr/>
        </p:nvSpPr>
        <p:spPr>
          <a:xfrm>
            <a:off x="1569972" y="5921883"/>
            <a:ext cx="4320000"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Pollution prevention &amp; control</a:t>
            </a:r>
          </a:p>
        </p:txBody>
      </p:sp>
      <p:grpSp>
        <p:nvGrpSpPr>
          <p:cNvPr id="24" name="Group 23"/>
          <p:cNvGrpSpPr/>
          <p:nvPr/>
        </p:nvGrpSpPr>
        <p:grpSpPr>
          <a:xfrm>
            <a:off x="838861" y="4326456"/>
            <a:ext cx="668278" cy="668278"/>
            <a:chOff x="7833898" y="4807760"/>
            <a:chExt cx="864263" cy="864000"/>
          </a:xfrm>
        </p:grpSpPr>
        <p:sp>
          <p:nvSpPr>
            <p:cNvPr id="25" name="Oval 24"/>
            <p:cNvSpPr/>
            <p:nvPr/>
          </p:nvSpPr>
          <p:spPr>
            <a:xfrm>
              <a:off x="7834029"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898" y="4809284"/>
              <a:ext cx="864263" cy="860952"/>
            </a:xfrm>
            <a:prstGeom prst="rect">
              <a:avLst/>
            </a:prstGeom>
          </p:spPr>
        </p:pic>
      </p:grpSp>
      <p:grpSp>
        <p:nvGrpSpPr>
          <p:cNvPr id="27" name="Group 26"/>
          <p:cNvGrpSpPr/>
          <p:nvPr/>
        </p:nvGrpSpPr>
        <p:grpSpPr>
          <a:xfrm>
            <a:off x="838200" y="5064108"/>
            <a:ext cx="669600" cy="669600"/>
            <a:chOff x="4409515" y="1558376"/>
            <a:chExt cx="864000" cy="864000"/>
          </a:xfrm>
        </p:grpSpPr>
        <p:sp>
          <p:nvSpPr>
            <p:cNvPr id="28" name="Oval 27"/>
            <p:cNvSpPr/>
            <p:nvPr/>
          </p:nvSpPr>
          <p:spPr>
            <a:xfrm>
              <a:off x="4409515"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4031" y="1654928"/>
              <a:ext cx="674968" cy="672382"/>
            </a:xfrm>
            <a:prstGeom prst="rect">
              <a:avLst/>
            </a:prstGeom>
          </p:spPr>
        </p:pic>
      </p:grpSp>
      <p:grpSp>
        <p:nvGrpSpPr>
          <p:cNvPr id="30" name="Group 29"/>
          <p:cNvGrpSpPr/>
          <p:nvPr/>
        </p:nvGrpSpPr>
        <p:grpSpPr>
          <a:xfrm>
            <a:off x="6184476" y="4305847"/>
            <a:ext cx="669600" cy="669600"/>
            <a:chOff x="5597465" y="3720615"/>
            <a:chExt cx="864000" cy="864000"/>
          </a:xfrm>
        </p:grpSpPr>
        <p:sp>
          <p:nvSpPr>
            <p:cNvPr id="31" name="Oval 30"/>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grpSp>
        <p:nvGrpSpPr>
          <p:cNvPr id="33" name="Group 32"/>
          <p:cNvGrpSpPr/>
          <p:nvPr/>
        </p:nvGrpSpPr>
        <p:grpSpPr>
          <a:xfrm>
            <a:off x="838200" y="5803083"/>
            <a:ext cx="669600" cy="669600"/>
            <a:chOff x="1013173" y="2641504"/>
            <a:chExt cx="864000" cy="864000"/>
          </a:xfrm>
        </p:grpSpPr>
        <p:sp>
          <p:nvSpPr>
            <p:cNvPr id="34" name="Oval 33"/>
            <p:cNvSpPr/>
            <p:nvPr/>
          </p:nvSpPr>
          <p:spPr>
            <a:xfrm>
              <a:off x="1013173"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549" y="2741459"/>
              <a:ext cx="687719" cy="687719"/>
            </a:xfrm>
            <a:prstGeom prst="rect">
              <a:avLst/>
            </a:prstGeom>
          </p:spPr>
        </p:pic>
      </p:grpSp>
      <p:grpSp>
        <p:nvGrpSpPr>
          <p:cNvPr id="4" name="Group 3"/>
          <p:cNvGrpSpPr/>
          <p:nvPr/>
        </p:nvGrpSpPr>
        <p:grpSpPr>
          <a:xfrm>
            <a:off x="6184476" y="5061028"/>
            <a:ext cx="669600" cy="669600"/>
            <a:chOff x="6673743" y="4807760"/>
            <a:chExt cx="864000" cy="864000"/>
          </a:xfrm>
        </p:grpSpPr>
        <p:sp>
          <p:nvSpPr>
            <p:cNvPr id="39" name="Oval 38"/>
            <p:cNvSpPr/>
            <p:nvPr/>
          </p:nvSpPr>
          <p:spPr>
            <a:xfrm>
              <a:off x="6673743" y="4807760"/>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p:cNvGrpSpPr/>
            <p:nvPr/>
          </p:nvGrpSpPr>
          <p:grpSpPr>
            <a:xfrm>
              <a:off x="6735549" y="4851370"/>
              <a:ext cx="795530" cy="820390"/>
              <a:chOff x="6735549" y="4851370"/>
              <a:chExt cx="795530" cy="820390"/>
            </a:xfrm>
          </p:grpSpPr>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5549" y="4879278"/>
                <a:ext cx="795530" cy="792482"/>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l="14791" t="8152" r="14795" b="148"/>
              <a:stretch/>
            </p:blipFill>
            <p:spPr>
              <a:xfrm>
                <a:off x="6803301" y="4851370"/>
                <a:ext cx="631210" cy="818866"/>
              </a:xfrm>
              <a:prstGeom prst="rect">
                <a:avLst/>
              </a:prstGeom>
            </p:spPr>
          </p:pic>
        </p:grpSp>
      </p:grpSp>
      <p:grpSp>
        <p:nvGrpSpPr>
          <p:cNvPr id="43" name="Group 42"/>
          <p:cNvGrpSpPr/>
          <p:nvPr/>
        </p:nvGrpSpPr>
        <p:grpSpPr>
          <a:xfrm>
            <a:off x="6184476" y="5812239"/>
            <a:ext cx="669600" cy="669600"/>
            <a:chOff x="4476543" y="4813894"/>
            <a:chExt cx="864000" cy="864000"/>
          </a:xfrm>
        </p:grpSpPr>
        <p:sp>
          <p:nvSpPr>
            <p:cNvPr id="44" name="Oval 43"/>
            <p:cNvSpPr/>
            <p:nvPr/>
          </p:nvSpPr>
          <p:spPr>
            <a:xfrm>
              <a:off x="4476543" y="481389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0778" y="4879278"/>
              <a:ext cx="795530" cy="792482"/>
            </a:xfrm>
            <a:prstGeom prst="rect">
              <a:avLst/>
            </a:prstGeom>
          </p:spPr>
        </p:pic>
      </p:grpSp>
      <p:sp>
        <p:nvSpPr>
          <p:cNvPr id="7" name="TextBox 6"/>
          <p:cNvSpPr txBox="1"/>
          <p:nvPr/>
        </p:nvSpPr>
        <p:spPr>
          <a:xfrm>
            <a:off x="838200" y="3705093"/>
            <a:ext cx="9752991" cy="400110"/>
          </a:xfrm>
          <a:prstGeom prst="rect">
            <a:avLst/>
          </a:prstGeom>
          <a:noFill/>
        </p:spPr>
        <p:txBody>
          <a:bodyPr wrap="none" rtlCol="0">
            <a:spAutoFit/>
          </a:bodyPr>
          <a:lstStyle/>
          <a:p>
            <a:r>
              <a:rPr lang="en-US" sz="2000" b="1" dirty="0">
                <a:solidFill>
                  <a:schemeClr val="tx2"/>
                </a:solidFill>
              </a:rPr>
              <a:t>The </a:t>
            </a:r>
            <a:r>
              <a:rPr lang="en-US" sz="2000" b="1" dirty="0" smtClean="0">
                <a:solidFill>
                  <a:schemeClr val="tx2"/>
                </a:solidFill>
              </a:rPr>
              <a:t>six </a:t>
            </a:r>
            <a:r>
              <a:rPr lang="en-US" sz="2000" b="1" dirty="0">
                <a:solidFill>
                  <a:schemeClr val="tx2"/>
                </a:solidFill>
              </a:rPr>
              <a:t>environmental objectives to which no significant harm should be </a:t>
            </a:r>
            <a:r>
              <a:rPr lang="en-US" sz="2000" b="1" dirty="0" smtClean="0">
                <a:solidFill>
                  <a:schemeClr val="tx2"/>
                </a:solidFill>
              </a:rPr>
              <a:t>done:</a:t>
            </a:r>
            <a:endParaRPr lang="fr-BE" sz="2000" b="1" dirty="0">
              <a:solidFill>
                <a:schemeClr val="tx2"/>
              </a:solidFill>
            </a:endParaRPr>
          </a:p>
        </p:txBody>
      </p:sp>
      <p:grpSp>
        <p:nvGrpSpPr>
          <p:cNvPr id="48" name="Group 47"/>
          <p:cNvGrpSpPr/>
          <p:nvPr/>
        </p:nvGrpSpPr>
        <p:grpSpPr>
          <a:xfrm>
            <a:off x="806282" y="268450"/>
            <a:ext cx="864000" cy="864000"/>
            <a:chOff x="6673743" y="1558376"/>
            <a:chExt cx="864000" cy="864000"/>
          </a:xfrm>
        </p:grpSpPr>
        <p:sp>
          <p:nvSpPr>
            <p:cNvPr id="49" name="Oval 48"/>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spTree>
    <p:extLst>
      <p:ext uri="{BB962C8B-B14F-4D97-AF65-F5344CB8AC3E}">
        <p14:creationId xmlns:p14="http://schemas.microsoft.com/office/powerpoint/2010/main" val="1936280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is new in the submission process?</a:t>
            </a:r>
            <a:endParaRPr lang="en-GB" dirty="0"/>
          </a:p>
        </p:txBody>
      </p:sp>
      <p:sp>
        <p:nvSpPr>
          <p:cNvPr id="3" name="Subtitle 2"/>
          <p:cNvSpPr>
            <a:spLocks noGrp="1"/>
          </p:cNvSpPr>
          <p:nvPr>
            <p:ph type="subTitle" idx="1"/>
          </p:nvPr>
        </p:nvSpPr>
        <p:spPr/>
        <p:txBody>
          <a:bodyPr/>
          <a:lstStyle/>
          <a:p>
            <a:r>
              <a:rPr lang="en-GB" dirty="0" smtClean="0"/>
              <a:t>Horizon Europe</a:t>
            </a:r>
            <a:endParaRPr lang="en-GB" dirty="0"/>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smtClean="0"/>
              <a:t>Artificial intelligence</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Due diligence is required regarding the trustworthiness of all AI-based systems/ techniques used or developed in projects funded under </a:t>
            </a:r>
            <a:r>
              <a:rPr lang="en-US" dirty="0" smtClean="0">
                <a:solidFill>
                  <a:srgbClr val="404A52"/>
                </a:solidFill>
              </a:rPr>
              <a:t>Horizon Europe.</a:t>
            </a:r>
            <a:endParaRPr lang="en-US" dirty="0">
              <a:solidFill>
                <a:srgbClr val="404A52"/>
              </a:solidFill>
            </a:endParaRPr>
          </a:p>
        </p:txBody>
      </p:sp>
      <p:sp>
        <p:nvSpPr>
          <p:cNvPr id="5" name="TextBox 4"/>
          <p:cNvSpPr txBox="1"/>
          <p:nvPr/>
        </p:nvSpPr>
        <p:spPr>
          <a:xfrm>
            <a:off x="838200" y="2850437"/>
            <a:ext cx="10515600" cy="135688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Under Horizon Europe, the </a:t>
            </a:r>
            <a:r>
              <a:rPr lang="en-US" sz="2000" b="1" kern="0" spc="-30" dirty="0">
                <a:solidFill>
                  <a:schemeClr val="accent2"/>
                </a:solidFill>
                <a:cs typeface="Arial" panose="020B0604020202020204" pitchFamily="34" charset="0"/>
              </a:rPr>
              <a:t>technical robustness</a:t>
            </a:r>
            <a:r>
              <a:rPr lang="en-US" sz="2000" b="1" kern="0" spc="-30" dirty="0">
                <a:solidFill>
                  <a:schemeClr val="bg1"/>
                </a:solidFill>
                <a:cs typeface="Arial" panose="020B0604020202020204" pitchFamily="34" charset="0"/>
              </a:rPr>
              <a:t>* of the proposed AI based systems must be evaluated under the </a:t>
            </a:r>
            <a:r>
              <a:rPr lang="en-US" sz="2000" b="1" kern="0" spc="-30" dirty="0">
                <a:solidFill>
                  <a:schemeClr val="accent2"/>
                </a:solidFill>
                <a:cs typeface="Arial" panose="020B0604020202020204" pitchFamily="34" charset="0"/>
              </a:rPr>
              <a:t>excellence</a:t>
            </a:r>
            <a:r>
              <a:rPr lang="en-US" sz="2000" b="1" kern="0" spc="-30" dirty="0">
                <a:solidFill>
                  <a:schemeClr val="bg1"/>
                </a:solidFill>
                <a:cs typeface="Arial" panose="020B0604020202020204" pitchFamily="34" charset="0"/>
              </a:rPr>
              <a:t> criterion</a:t>
            </a:r>
            <a:r>
              <a:rPr lang="en-US" sz="2000" b="1" kern="0" spc="-30" dirty="0" smtClean="0">
                <a:solidFill>
                  <a:schemeClr val="bg1"/>
                </a:solidFill>
                <a:cs typeface="Arial" panose="020B0604020202020204" pitchFamily="34" charset="0"/>
              </a:rPr>
              <a:t>.</a:t>
            </a:r>
          </a:p>
          <a:p>
            <a:pPr>
              <a:spcAft>
                <a:spcPts val="1200"/>
              </a:spcAft>
              <a:buClr>
                <a:srgbClr val="FBC400"/>
              </a:buClr>
            </a:pPr>
            <a:r>
              <a:rPr lang="en-US" sz="1200" b="1" kern="0" spc="-30" dirty="0">
                <a:solidFill>
                  <a:schemeClr val="bg1"/>
                </a:solidFill>
                <a:cs typeface="Arial" panose="020B0604020202020204" pitchFamily="34" charset="0"/>
              </a:rPr>
              <a:t>(*) </a:t>
            </a:r>
            <a:r>
              <a:rPr lang="en-US" sz="1200" b="1" kern="0" spc="-30" dirty="0" smtClean="0">
                <a:solidFill>
                  <a:schemeClr val="bg1"/>
                </a:solidFill>
                <a:cs typeface="Arial" panose="020B0604020202020204" pitchFamily="34" charset="0"/>
              </a:rPr>
              <a:t>Technical </a:t>
            </a:r>
            <a:r>
              <a:rPr lang="en-US" sz="1200" b="1" kern="0" spc="-30" dirty="0">
                <a:solidFill>
                  <a:schemeClr val="bg1"/>
                </a:solidFill>
                <a:cs typeface="Arial" panose="020B0604020202020204" pitchFamily="34" charset="0"/>
              </a:rPr>
              <a:t>robustness refers to technical aspects of AI systems and development, including resilience to attack and security, fullback plan and general safety, accuracy, reliability and </a:t>
            </a:r>
            <a:r>
              <a:rPr lang="en-US" sz="1200" b="1" kern="0" spc="-30" dirty="0" smtClean="0">
                <a:solidFill>
                  <a:schemeClr val="bg1"/>
                </a:solidFill>
                <a:cs typeface="Arial" panose="020B0604020202020204" pitchFamily="34" charset="0"/>
              </a:rPr>
              <a:t>reproducibility.</a:t>
            </a:r>
            <a:endParaRPr lang="en-US" sz="2000" b="1" kern="0" spc="-3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Trustworthy</a:t>
            </a:r>
            <a:r>
              <a:rPr lang="fr-BE" sz="2000" b="1" dirty="0">
                <a:solidFill>
                  <a:schemeClr val="bg1"/>
                </a:solidFill>
                <a:latin typeface="+mj-lt"/>
                <a:ea typeface="Verdana" panose="020B0604030504040204" pitchFamily="34" charset="0"/>
                <a:cs typeface="Verdana" panose="020B0604030504040204" pitchFamily="34" charset="0"/>
              </a:rPr>
              <a:t> </a:t>
            </a:r>
            <a:r>
              <a:rPr lang="fr-BE" sz="2000" b="1" dirty="0" err="1">
                <a:solidFill>
                  <a:schemeClr val="bg1"/>
                </a:solidFill>
                <a:latin typeface="+mj-lt"/>
                <a:ea typeface="Verdana" panose="020B0604030504040204" pitchFamily="34" charset="0"/>
                <a:cs typeface="Verdana" panose="020B0604030504040204" pitchFamily="34" charset="0"/>
              </a:rPr>
              <a:t>Artificial</a:t>
            </a:r>
            <a:r>
              <a:rPr lang="fr-BE" sz="2000" b="1" dirty="0">
                <a:solidFill>
                  <a:schemeClr val="bg1"/>
                </a:solidFill>
                <a:latin typeface="+mj-lt"/>
                <a:ea typeface="Verdana" panose="020B0604030504040204" pitchFamily="34" charset="0"/>
                <a:cs typeface="Verdana" panose="020B0604030504040204" pitchFamily="34" charset="0"/>
              </a:rPr>
              <a:t> Intelligence </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72435" y="4465755"/>
            <a:ext cx="10515600" cy="206306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sz="1400" b="0" dirty="0" smtClean="0">
                <a:solidFill>
                  <a:schemeClr val="tx1"/>
                </a:solidFill>
                <a:cs typeface="Arial" panose="020B0604020202020204" pitchFamily="34" charset="0"/>
              </a:rPr>
              <a:t>AI-based </a:t>
            </a:r>
            <a:r>
              <a:rPr lang="en-US" sz="1400" b="0" dirty="0">
                <a:solidFill>
                  <a:schemeClr val="tx1"/>
                </a:solidFill>
                <a:cs typeface="Arial" panose="020B0604020202020204" pitchFamily="34" charset="0"/>
              </a:rPr>
              <a:t>systems or techniques should be, or be developed to </a:t>
            </a:r>
            <a:r>
              <a:rPr lang="en-US" sz="1400" b="0" dirty="0" smtClean="0">
                <a:solidFill>
                  <a:schemeClr val="tx1"/>
                </a:solidFill>
                <a:cs typeface="Arial" panose="020B0604020202020204" pitchFamily="34" charset="0"/>
              </a:rPr>
              <a:t>become:</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Technically robust</a:t>
            </a:r>
            <a:r>
              <a:rPr lang="en-US" sz="1400" b="0" dirty="0">
                <a:solidFill>
                  <a:schemeClr val="tx1"/>
                </a:solidFill>
                <a:cs typeface="Arial" panose="020B0604020202020204" pitchFamily="34" charset="0"/>
              </a:rPr>
              <a:t>, </a:t>
            </a:r>
            <a:r>
              <a:rPr lang="en-US" sz="1400" dirty="0">
                <a:solidFill>
                  <a:schemeClr val="accent2"/>
                </a:solidFill>
                <a:cs typeface="Arial" panose="020B0604020202020204" pitchFamily="34" charset="0"/>
              </a:rPr>
              <a:t>accurate and reproducible</a:t>
            </a:r>
            <a:r>
              <a:rPr lang="en-US" sz="1400" b="0" dirty="0">
                <a:solidFill>
                  <a:schemeClr val="tx1"/>
                </a:solidFill>
                <a:cs typeface="Arial" panose="020B0604020202020204" pitchFamily="34" charset="0"/>
              </a:rPr>
              <a:t>, and able to deal with and inform about possible failures, inaccuracies and errors, proportionate to the assessed risk posed by the AI-based system or technique.</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Socially robust</a:t>
            </a:r>
            <a:r>
              <a:rPr lang="en-US" sz="1400" b="0" dirty="0">
                <a:solidFill>
                  <a:schemeClr val="tx1"/>
                </a:solidFill>
                <a:cs typeface="Arial" panose="020B0604020202020204" pitchFamily="34" charset="0"/>
              </a:rPr>
              <a:t>, in that they duly consider the context and environment in which they operate.</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Reliable and function as intended</a:t>
            </a:r>
            <a:r>
              <a:rPr lang="en-US" sz="1400" b="0" dirty="0">
                <a:solidFill>
                  <a:schemeClr val="tx1"/>
                </a:solidFill>
                <a:cs typeface="Arial" panose="020B0604020202020204" pitchFamily="34" charset="0"/>
              </a:rPr>
              <a:t>, minimizing unintentional and unexpected harm, preventing unacceptable harm and safeguarding the physical and mental integrity of humans.</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Able to provide a suitable explanation of its </a:t>
            </a:r>
            <a:r>
              <a:rPr lang="en-US" sz="1400" dirty="0">
                <a:solidFill>
                  <a:schemeClr val="accent2"/>
                </a:solidFill>
                <a:cs typeface="Arial" panose="020B0604020202020204" pitchFamily="34" charset="0"/>
              </a:rPr>
              <a:t>decision-making process</a:t>
            </a:r>
            <a:r>
              <a:rPr lang="en-US" sz="1400" b="0" dirty="0">
                <a:solidFill>
                  <a:schemeClr val="tx1"/>
                </a:solidFill>
                <a:cs typeface="Arial" panose="020B0604020202020204" pitchFamily="34" charset="0"/>
              </a:rPr>
              <a:t>, whenever an AI-based system can have a significant impact on people’s lives</a:t>
            </a:r>
            <a:r>
              <a:rPr lang="en-US" sz="1400" b="0" dirty="0" smtClean="0">
                <a:solidFill>
                  <a:schemeClr val="tx1"/>
                </a:solidFill>
                <a:cs typeface="Arial" panose="020B0604020202020204" pitchFamily="34" charset="0"/>
              </a:rPr>
              <a:t>.</a:t>
            </a:r>
            <a:endParaRPr lang="en-US" b="0" dirty="0">
              <a:solidFill>
                <a:schemeClr val="tx1"/>
              </a:solidFill>
              <a:cs typeface="Arial" panose="020B0604020202020204" pitchFamily="34" charset="0"/>
            </a:endParaRPr>
          </a:p>
        </p:txBody>
      </p:sp>
      <p:grpSp>
        <p:nvGrpSpPr>
          <p:cNvPr id="9" name="Group 8"/>
          <p:cNvGrpSpPr/>
          <p:nvPr/>
        </p:nvGrpSpPr>
        <p:grpSpPr>
          <a:xfrm>
            <a:off x="838200" y="272552"/>
            <a:ext cx="864000" cy="864000"/>
            <a:chOff x="10070085" y="2641504"/>
            <a:chExt cx="864000" cy="864000"/>
          </a:xfrm>
        </p:grpSpPr>
        <p:sp>
          <p:nvSpPr>
            <p:cNvPr id="11" name="Oval 10"/>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spTree>
    <p:extLst>
      <p:ext uri="{BB962C8B-B14F-4D97-AF65-F5344CB8AC3E}">
        <p14:creationId xmlns:p14="http://schemas.microsoft.com/office/powerpoint/2010/main" val="2933053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005313" y="2156604"/>
            <a:ext cx="3648974" cy="2932982"/>
          </a:xfrm>
        </p:spPr>
        <p:txBody>
          <a:bodyPr/>
          <a:lstStyle/>
          <a:p>
            <a:pPr algn="ctr"/>
            <a:r>
              <a:rPr lang="en-US" b="1" dirty="0">
                <a:solidFill>
                  <a:schemeClr val="accent2"/>
                </a:solidFill>
              </a:rPr>
              <a:t>The best way to learn is by doing</a:t>
            </a:r>
            <a:endParaRPr lang="en-GB" b="1" dirty="0" smtClean="0">
              <a:solidFill>
                <a:schemeClr val="accent2"/>
              </a:solidFill>
            </a:endParaRPr>
          </a:p>
          <a:p>
            <a:endParaRPr lang="en-GB" dirty="0"/>
          </a:p>
          <a:p>
            <a:pPr algn="ctr"/>
            <a:r>
              <a:rPr lang="en-GB" dirty="0" smtClean="0"/>
              <a:t>You can register in the EU experts database at any time.</a:t>
            </a:r>
          </a:p>
          <a:p>
            <a:pPr algn="ctr"/>
            <a:r>
              <a:rPr lang="en-GB" dirty="0" smtClean="0"/>
              <a:t>Click </a:t>
            </a:r>
            <a:r>
              <a:rPr lang="en-GB" dirty="0" smtClean="0">
                <a:hlinkClick r:id="rId2"/>
              </a:rPr>
              <a:t>here</a:t>
            </a:r>
            <a:r>
              <a:rPr lang="en-GB" dirty="0" smtClean="0"/>
              <a:t> to register!</a:t>
            </a:r>
          </a:p>
          <a:p>
            <a:endParaRPr lang="en-GB" dirty="0"/>
          </a:p>
          <a:p>
            <a:endParaRPr lang="fr-BE" dirty="0"/>
          </a:p>
        </p:txBody>
      </p:sp>
      <p:sp>
        <p:nvSpPr>
          <p:cNvPr id="3" name="Title 2"/>
          <p:cNvSpPr>
            <a:spLocks noGrp="1"/>
          </p:cNvSpPr>
          <p:nvPr>
            <p:ph type="title"/>
          </p:nvPr>
        </p:nvSpPr>
        <p:spPr>
          <a:xfrm>
            <a:off x="1736434" y="468000"/>
            <a:ext cx="9617365" cy="473104"/>
          </a:xfrm>
        </p:spPr>
        <p:txBody>
          <a:bodyPr/>
          <a:lstStyle/>
          <a:p>
            <a:r>
              <a:rPr lang="en-GB" dirty="0" smtClean="0"/>
              <a:t>… one final point</a:t>
            </a:r>
            <a:endParaRPr lang="fr-BE" dirty="0"/>
          </a:p>
        </p:txBody>
      </p:sp>
      <p:grpSp>
        <p:nvGrpSpPr>
          <p:cNvPr id="10" name="Group 9"/>
          <p:cNvGrpSpPr/>
          <p:nvPr/>
        </p:nvGrpSpPr>
        <p:grpSpPr>
          <a:xfrm>
            <a:off x="872434" y="272552"/>
            <a:ext cx="864000" cy="864000"/>
            <a:chOff x="5541629" y="1558376"/>
            <a:chExt cx="864000" cy="864000"/>
          </a:xfrm>
        </p:grpSpPr>
        <p:sp>
          <p:nvSpPr>
            <p:cNvPr id="11" name="Oval 10"/>
            <p:cNvSpPr/>
            <p:nvPr/>
          </p:nvSpPr>
          <p:spPr>
            <a:xfrm>
              <a:off x="5541629"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864" y="1592611"/>
              <a:ext cx="795530" cy="795530"/>
            </a:xfrm>
            <a:prstGeom prst="rect">
              <a:avLst/>
            </a:prstGeom>
          </p:spPr>
        </p:pic>
      </p:grpSp>
      <p:grpSp>
        <p:nvGrpSpPr>
          <p:cNvPr id="13" name="Group 12"/>
          <p:cNvGrpSpPr/>
          <p:nvPr/>
        </p:nvGrpSpPr>
        <p:grpSpPr>
          <a:xfrm>
            <a:off x="906669" y="1502847"/>
            <a:ext cx="6569136" cy="4478465"/>
            <a:chOff x="416880" y="1825625"/>
            <a:chExt cx="6569136" cy="4478465"/>
          </a:xfrm>
        </p:grpSpPr>
        <p:pic>
          <p:nvPicPr>
            <p:cNvPr id="14" name="Picture 13"/>
            <p:cNvPicPr>
              <a:picLocks noChangeAspect="1"/>
            </p:cNvPicPr>
            <p:nvPr/>
          </p:nvPicPr>
          <p:blipFill>
            <a:blip r:embed="rId4"/>
            <a:stretch>
              <a:fillRect/>
            </a:stretch>
          </p:blipFill>
          <p:spPr>
            <a:xfrm>
              <a:off x="416880" y="1825625"/>
              <a:ext cx="6569136" cy="4478465"/>
            </a:xfrm>
            <a:prstGeom prst="rect">
              <a:avLst/>
            </a:prstGeom>
          </p:spPr>
        </p:pic>
        <p:sp>
          <p:nvSpPr>
            <p:cNvPr id="15" name="Oval 14"/>
            <p:cNvSpPr/>
            <p:nvPr/>
          </p:nvSpPr>
          <p:spPr>
            <a:xfrm flipV="1">
              <a:off x="2561356" y="5892610"/>
              <a:ext cx="2047219" cy="4114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388317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668" y="1790558"/>
            <a:ext cx="4787660" cy="2865490"/>
          </a:xfrm>
        </p:spPr>
        <p:txBody>
          <a:bodyPr/>
          <a:lstStyle/>
          <a:p>
            <a:r>
              <a:rPr lang="en-GB" dirty="0" smtClean="0"/>
              <a:t>Any questions?</a:t>
            </a:r>
            <a:br>
              <a:rPr lang="en-GB" dirty="0" smtClean="0"/>
            </a:br>
            <a:r>
              <a:rPr lang="en-GB" dirty="0"/>
              <a:t/>
            </a:r>
            <a:br>
              <a:rPr lang="en-GB" dirty="0"/>
            </a:br>
            <a:r>
              <a:rPr lang="en-GB" dirty="0" smtClean="0"/>
              <a:t>Please enter your questions in </a:t>
            </a:r>
            <a:r>
              <a:rPr lang="en-GB" dirty="0" err="1" smtClean="0"/>
              <a:t>slido</a:t>
            </a:r>
            <a:r>
              <a:rPr lang="en-GB" dirty="0" smtClean="0"/>
              <a:t/>
            </a:r>
            <a:br>
              <a:rPr lang="en-GB" dirty="0" smtClean="0"/>
            </a:br>
            <a:r>
              <a:rPr lang="en-GB" dirty="0" smtClean="0"/>
              <a:t/>
            </a:r>
            <a:br>
              <a:rPr lang="en-GB" dirty="0" smtClean="0"/>
            </a:br>
            <a:r>
              <a:rPr lang="en-IE" sz="2000" u="sng" dirty="0" smtClean="0">
                <a:hlinkClick r:id="rId2"/>
              </a:rPr>
              <a:t>https</a:t>
            </a:r>
            <a:r>
              <a:rPr lang="en-IE" sz="2000" u="sng" dirty="0">
                <a:hlinkClick r:id="rId2"/>
              </a:rPr>
              <a:t>://</a:t>
            </a:r>
            <a:r>
              <a:rPr lang="en-IE" sz="2000" u="sng" dirty="0" smtClean="0">
                <a:hlinkClick r:id="rId2"/>
              </a:rPr>
              <a:t>app.sli.do/event/h8eseiw4</a:t>
            </a:r>
            <a:endParaRPr lang="fr-BE" dirty="0"/>
          </a:p>
        </p:txBody>
      </p:sp>
      <p:pic>
        <p:nvPicPr>
          <p:cNvPr id="5" name="Picture 4"/>
          <p:cNvPicPr>
            <a:picLocks noChangeAspect="1"/>
          </p:cNvPicPr>
          <p:nvPr/>
        </p:nvPicPr>
        <p:blipFill>
          <a:blip r:embed="rId3"/>
          <a:stretch>
            <a:fillRect/>
          </a:stretch>
        </p:blipFill>
        <p:spPr>
          <a:xfrm>
            <a:off x="7805648" y="1945834"/>
            <a:ext cx="2343150" cy="2352675"/>
          </a:xfrm>
          <a:prstGeom prst="rect">
            <a:avLst/>
          </a:prstGeom>
        </p:spPr>
      </p:pic>
      <p:pic>
        <p:nvPicPr>
          <p:cNvPr id="3" name="Picture 2"/>
          <p:cNvPicPr>
            <a:picLocks noChangeAspect="1"/>
          </p:cNvPicPr>
          <p:nvPr/>
        </p:nvPicPr>
        <p:blipFill>
          <a:blip r:embed="rId4"/>
          <a:stretch>
            <a:fillRect/>
          </a:stretch>
        </p:blipFill>
        <p:spPr>
          <a:xfrm>
            <a:off x="1360932" y="1049274"/>
            <a:ext cx="3124200" cy="571500"/>
          </a:xfrm>
          <a:prstGeom prst="rect">
            <a:avLst/>
          </a:prstGeom>
        </p:spPr>
      </p:pic>
      <p:pic>
        <p:nvPicPr>
          <p:cNvPr id="4" name="Picture 3"/>
          <p:cNvPicPr>
            <a:picLocks noChangeAspect="1"/>
          </p:cNvPicPr>
          <p:nvPr/>
        </p:nvPicPr>
        <p:blipFill>
          <a:blip r:embed="rId4"/>
          <a:stretch>
            <a:fillRect/>
          </a:stretch>
        </p:blipFill>
        <p:spPr>
          <a:xfrm>
            <a:off x="7805648" y="5118354"/>
            <a:ext cx="3124200" cy="571500"/>
          </a:xfrm>
          <a:prstGeom prst="rect">
            <a:avLst/>
          </a:prstGeom>
        </p:spPr>
      </p:pic>
      <p:pic>
        <p:nvPicPr>
          <p:cNvPr id="6" name="Picture 5"/>
          <p:cNvPicPr>
            <a:picLocks noChangeAspect="1"/>
          </p:cNvPicPr>
          <p:nvPr/>
        </p:nvPicPr>
        <p:blipFill>
          <a:blip r:embed="rId5"/>
          <a:stretch>
            <a:fillRect/>
          </a:stretch>
        </p:blipFill>
        <p:spPr>
          <a:xfrm>
            <a:off x="1360932" y="430149"/>
            <a:ext cx="2085975" cy="619125"/>
          </a:xfrm>
          <a:prstGeom prst="rect">
            <a:avLst/>
          </a:prstGeom>
        </p:spPr>
      </p:pic>
      <p:pic>
        <p:nvPicPr>
          <p:cNvPr id="7" name="Picture 6"/>
          <p:cNvPicPr>
            <a:picLocks noChangeAspect="1"/>
          </p:cNvPicPr>
          <p:nvPr/>
        </p:nvPicPr>
        <p:blipFill>
          <a:blip r:embed="rId5"/>
          <a:stretch>
            <a:fillRect/>
          </a:stretch>
        </p:blipFill>
        <p:spPr>
          <a:xfrm>
            <a:off x="8843873" y="5689854"/>
            <a:ext cx="2085975" cy="309563"/>
          </a:xfrm>
          <a:prstGeom prst="rect">
            <a:avLst/>
          </a:prstGeom>
        </p:spPr>
      </p:pic>
    </p:spTree>
    <p:extLst>
      <p:ext uri="{BB962C8B-B14F-4D97-AF65-F5344CB8AC3E}">
        <p14:creationId xmlns:p14="http://schemas.microsoft.com/office/powerpoint/2010/main" val="947005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smtClean="0">
                <a:solidFill>
                  <a:schemeClr val="accent4"/>
                </a:solidFill>
              </a:rPr>
              <a:t>Thank you!</a:t>
            </a:r>
          </a:p>
          <a:p>
            <a:pPr algn="ct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kern="0" dirty="0" smtClean="0"/>
              <a:t/>
            </a:r>
            <a:br>
              <a:rPr lang="en-GB" kern="0" dirty="0" smtClean="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smtClean="0">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smtClean="0">
              <a:solidFill>
                <a:schemeClr val="accent3"/>
              </a:solidFill>
            </a:endParaRPr>
          </a:p>
        </p:txBody>
      </p:sp>
    </p:spTree>
    <p:extLst>
      <p:ext uri="{BB962C8B-B14F-4D97-AF65-F5344CB8AC3E}">
        <p14:creationId xmlns:p14="http://schemas.microsoft.com/office/powerpoint/2010/main" val="1658662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24" y="482860"/>
            <a:ext cx="9680275" cy="564543"/>
          </a:xfrm>
        </p:spPr>
        <p:txBody>
          <a:bodyPr/>
          <a:lstStyle/>
          <a:p>
            <a:r>
              <a:rPr lang="en-GB" sz="3600" dirty="0" smtClean="0"/>
              <a:t>Admissibility</a:t>
            </a:r>
            <a:endParaRPr lang="en-GB" sz="3600" dirty="0"/>
          </a:p>
        </p:txBody>
      </p:sp>
      <p:sp>
        <p:nvSpPr>
          <p:cNvPr id="6" name="Text Placeholder 2"/>
          <p:cNvSpPr txBox="1">
            <a:spLocks/>
          </p:cNvSpPr>
          <p:nvPr/>
        </p:nvSpPr>
        <p:spPr>
          <a:xfrm>
            <a:off x="843759" y="3461976"/>
            <a:ext cx="10515600" cy="303026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dirty="0" smtClean="0">
              <a:solidFill>
                <a:schemeClr val="tx2"/>
              </a:solidFill>
            </a:endParaRPr>
          </a:p>
          <a:p>
            <a:pPr lvl="1"/>
            <a:r>
              <a:rPr lang="en-US" sz="2000" dirty="0" smtClean="0">
                <a:solidFill>
                  <a:schemeClr val="tx2"/>
                </a:solidFill>
              </a:rPr>
              <a:t>Proposal page limit</a:t>
            </a:r>
            <a:endParaRPr lang="en-GB" sz="2000" b="1" dirty="0" smtClean="0">
              <a:solidFill>
                <a:schemeClr val="tx2"/>
              </a:solidFill>
            </a:endParaRPr>
          </a:p>
          <a:p>
            <a:pPr lvl="1"/>
            <a:r>
              <a:rPr lang="en-US" sz="2000" b="0" dirty="0" smtClean="0">
                <a:solidFill>
                  <a:schemeClr val="tx1"/>
                </a:solidFill>
              </a:rPr>
              <a:t>Substantial </a:t>
            </a:r>
            <a:r>
              <a:rPr lang="en-US" sz="2000" b="0" dirty="0">
                <a:solidFill>
                  <a:schemeClr val="tx1"/>
                </a:solidFill>
              </a:rPr>
              <a:t>reduction in maximum </a:t>
            </a:r>
            <a:r>
              <a:rPr lang="en-US" sz="2000" b="0" dirty="0" smtClean="0">
                <a:solidFill>
                  <a:schemeClr val="tx1"/>
                </a:solidFill>
              </a:rPr>
              <a:t>length:</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RIAs and IAs type of actions: limit </a:t>
            </a:r>
            <a:r>
              <a:rPr lang="en-US" sz="2000" b="0" dirty="0">
                <a:solidFill>
                  <a:schemeClr val="tx1"/>
                </a:solidFill>
              </a:rPr>
              <a:t>for a full application is </a:t>
            </a:r>
            <a:r>
              <a:rPr lang="en-US" sz="2000" dirty="0"/>
              <a:t>45 pages </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CSAs: limit is </a:t>
            </a:r>
            <a:r>
              <a:rPr lang="en-US" sz="2000" dirty="0"/>
              <a:t>30 pages</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First stage proposals: limit is </a:t>
            </a:r>
            <a:r>
              <a:rPr lang="en-US" sz="2000" dirty="0"/>
              <a:t>10 </a:t>
            </a:r>
            <a:r>
              <a:rPr lang="en-US" sz="2000" dirty="0" smtClean="0"/>
              <a:t>pages</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EIC Pathfinder: limit is </a:t>
            </a:r>
            <a:r>
              <a:rPr lang="en-US" sz="2000" dirty="0"/>
              <a:t>17 pages</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Exceptions, if any, would be specified in the call text.</a:t>
            </a:r>
            <a:endParaRPr lang="en-GB" sz="2000" b="0" dirty="0" smtClean="0">
              <a:solidFill>
                <a:schemeClr val="tx1"/>
              </a:solidFill>
            </a:endParaRPr>
          </a:p>
          <a:p>
            <a:pPr lvl="1">
              <a:buClr>
                <a:schemeClr val="accent2"/>
              </a:buClr>
            </a:pPr>
            <a:endParaRPr lang="fr-BE" sz="2000" b="0" dirty="0" smtClean="0">
              <a:solidFill>
                <a:schemeClr val="tx1"/>
              </a:solidFill>
            </a:endParaRPr>
          </a:p>
        </p:txBody>
      </p:sp>
      <p:grpSp>
        <p:nvGrpSpPr>
          <p:cNvPr id="7" name="Group 6"/>
          <p:cNvGrpSpPr/>
          <p:nvPr/>
        </p:nvGrpSpPr>
        <p:grpSpPr>
          <a:xfrm>
            <a:off x="809524" y="333131"/>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sp>
        <p:nvSpPr>
          <p:cNvPr id="14" name="Text Placeholder 2"/>
          <p:cNvSpPr txBox="1">
            <a:spLocks/>
          </p:cNvSpPr>
          <p:nvPr/>
        </p:nvSpPr>
        <p:spPr>
          <a:xfrm>
            <a:off x="838199" y="1312625"/>
            <a:ext cx="10515600" cy="234544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Same general admissibility conditions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submitted before the call deadline, </a:t>
            </a:r>
            <a:r>
              <a:rPr lang="en-US" sz="2000" dirty="0"/>
              <a:t>electronically</a:t>
            </a:r>
            <a:r>
              <a:rPr lang="en-US" sz="2000" b="0" dirty="0">
                <a:solidFill>
                  <a:schemeClr val="tx1"/>
                </a:solidFill>
              </a:rPr>
              <a:t> via the Funding &amp; Tenders Portal</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a:t>
            </a:r>
            <a:r>
              <a:rPr lang="en-US" sz="2000" dirty="0"/>
              <a:t>complete, readable, accessible and printable</a:t>
            </a:r>
            <a:r>
              <a:rPr lang="en-US" sz="2000" b="0" dirty="0">
                <a:solidFill>
                  <a:schemeClr val="tx1"/>
                </a:solidFill>
              </a:rPr>
              <a:t>, and include a </a:t>
            </a:r>
            <a:r>
              <a:rPr lang="en-US" sz="2000" dirty="0"/>
              <a:t>plan for the exploitation and dissemination of results</a:t>
            </a:r>
            <a:r>
              <a:rPr lang="en-US" sz="2000" b="0" dirty="0">
                <a:solidFill>
                  <a:schemeClr val="tx1"/>
                </a:solidFill>
              </a:rPr>
              <a:t>, unless provided otherwise in the specific call conditions.</a:t>
            </a:r>
            <a:endParaRPr lang="en-US" sz="2000" dirty="0">
              <a:solidFill>
                <a:schemeClr val="tx2"/>
              </a:solidFill>
            </a:endParaRPr>
          </a:p>
          <a:p>
            <a:pPr lvl="1"/>
            <a:endParaRPr lang="fr-BE" sz="2000" b="0" dirty="0">
              <a:solidFill>
                <a:schemeClr val="tx1"/>
              </a:solidFill>
            </a:endParaRPr>
          </a:p>
        </p:txBody>
      </p:sp>
    </p:spTree>
    <p:extLst>
      <p:ext uri="{BB962C8B-B14F-4D97-AF65-F5344CB8AC3E}">
        <p14:creationId xmlns:p14="http://schemas.microsoft.com/office/powerpoint/2010/main" val="247334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34" y="482860"/>
            <a:ext cx="9617365" cy="564543"/>
          </a:xfrm>
        </p:spPr>
        <p:txBody>
          <a:bodyPr/>
          <a:lstStyle/>
          <a:p>
            <a:r>
              <a:rPr lang="en-GB" sz="3600" dirty="0" smtClean="0"/>
              <a:t>Eligibility</a:t>
            </a:r>
            <a:endParaRPr lang="en-GB" sz="3600" dirty="0"/>
          </a:p>
        </p:txBody>
      </p:sp>
      <p:sp>
        <p:nvSpPr>
          <p:cNvPr id="6" name="Text Placeholder 2"/>
          <p:cNvSpPr txBox="1">
            <a:spLocks/>
          </p:cNvSpPr>
          <p:nvPr/>
        </p:nvSpPr>
        <p:spPr>
          <a:xfrm>
            <a:off x="838199" y="1962360"/>
            <a:ext cx="10515600" cy="388190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Consortium composition (collaborative projects)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at least one independent legal entity established in a Member State, and</a:t>
            </a:r>
          </a:p>
          <a:p>
            <a:pPr marL="342900" lvl="1" indent="-342900">
              <a:buClr>
                <a:schemeClr val="accent2"/>
              </a:buClr>
              <a:buFont typeface="Arial" panose="020B0604020202020204" pitchFamily="34" charset="0"/>
              <a:buChar char="●"/>
            </a:pPr>
            <a:r>
              <a:rPr lang="en-US" sz="2000" b="0" dirty="0">
                <a:solidFill>
                  <a:schemeClr val="tx1"/>
                </a:solidFill>
              </a:rPr>
              <a:t>at least two other independent legal entities each established either in a different Member State or an Associated Country.</a:t>
            </a:r>
          </a:p>
          <a:p>
            <a:pPr lvl="1"/>
            <a:endParaRPr lang="en-US" sz="2000" dirty="0" smtClean="0">
              <a:solidFill>
                <a:schemeClr val="tx2"/>
              </a:solidFill>
            </a:endParaRPr>
          </a:p>
          <a:p>
            <a:pPr lvl="1"/>
            <a:endParaRPr lang="en-US" sz="2000" dirty="0">
              <a:solidFill>
                <a:schemeClr val="tx2"/>
              </a:solidFill>
            </a:endParaRPr>
          </a:p>
          <a:p>
            <a:pPr lvl="1"/>
            <a:r>
              <a:rPr lang="en-US" sz="2000" dirty="0" smtClean="0">
                <a:solidFill>
                  <a:schemeClr val="tx2"/>
                </a:solidFill>
              </a:rPr>
              <a:t>Gender </a:t>
            </a:r>
            <a:r>
              <a:rPr lang="en-US" sz="2000" dirty="0">
                <a:solidFill>
                  <a:schemeClr val="tx2"/>
                </a:solidFill>
              </a:rPr>
              <a:t>Equality Plan (applicable only from 2022 </a:t>
            </a:r>
            <a:r>
              <a:rPr lang="en-US" sz="2000" dirty="0" smtClean="0">
                <a:solidFill>
                  <a:schemeClr val="tx2"/>
                </a:solidFill>
              </a:rPr>
              <a:t>on)</a:t>
            </a:r>
            <a:endParaRPr lang="en-GB" sz="2000" b="1" dirty="0" smtClean="0">
              <a:solidFill>
                <a:schemeClr val="tx2"/>
              </a:solidFill>
            </a:endParaRPr>
          </a:p>
          <a:p>
            <a:pPr lvl="1"/>
            <a:r>
              <a:rPr lang="en-US" sz="2000" b="0" dirty="0" smtClean="0">
                <a:solidFill>
                  <a:schemeClr val="tx1"/>
                </a:solidFill>
              </a:rPr>
              <a:t>Participants </a:t>
            </a:r>
            <a:r>
              <a:rPr lang="en-US" sz="2000" b="0" dirty="0">
                <a:solidFill>
                  <a:schemeClr val="tx1"/>
                </a:solidFill>
              </a:rPr>
              <a:t>that are public bodies, research </a:t>
            </a:r>
            <a:r>
              <a:rPr lang="en-US" sz="2000" b="0" dirty="0" err="1">
                <a:solidFill>
                  <a:schemeClr val="tx1"/>
                </a:solidFill>
              </a:rPr>
              <a:t>organisations</a:t>
            </a:r>
            <a:r>
              <a:rPr lang="en-US" sz="2000" b="0" dirty="0">
                <a:solidFill>
                  <a:schemeClr val="tx1"/>
                </a:solidFill>
              </a:rPr>
              <a:t> or higher education establishments </a:t>
            </a:r>
            <a:r>
              <a:rPr lang="en-US" sz="2000" b="0" dirty="0" smtClean="0">
                <a:solidFill>
                  <a:schemeClr val="tx1"/>
                </a:solidFill>
              </a:rPr>
              <a:t>from Members States and </a:t>
            </a:r>
            <a:r>
              <a:rPr lang="en-US" sz="2000" b="0" smtClean="0">
                <a:solidFill>
                  <a:schemeClr val="tx1"/>
                </a:solidFill>
              </a:rPr>
              <a:t>Associated countries </a:t>
            </a:r>
            <a:r>
              <a:rPr lang="en-US" sz="2000" smtClean="0"/>
              <a:t>must </a:t>
            </a:r>
            <a:r>
              <a:rPr lang="en-US" sz="2000" dirty="0"/>
              <a:t>have a gender equality plan</a:t>
            </a:r>
            <a:r>
              <a:rPr lang="en-US" sz="2000" b="0" dirty="0">
                <a:solidFill>
                  <a:schemeClr val="tx1"/>
                </a:solidFill>
              </a:rPr>
              <a:t>, covering minimum process-related requirements</a:t>
            </a:r>
            <a:r>
              <a:rPr lang="en-US" sz="2000" b="0" dirty="0" smtClean="0">
                <a:solidFill>
                  <a:schemeClr val="tx1"/>
                </a:solidFill>
              </a:rPr>
              <a:t>.</a:t>
            </a:r>
          </a:p>
          <a:p>
            <a:pPr marL="342900" lvl="1" indent="-342900">
              <a:spcBef>
                <a:spcPts val="600"/>
              </a:spcBef>
              <a:buClr>
                <a:schemeClr val="accent2"/>
              </a:buClr>
              <a:buFont typeface="Arial" panose="020B0604020202020204" pitchFamily="34" charset="0"/>
              <a:buChar char="●"/>
            </a:pPr>
            <a:r>
              <a:rPr lang="en-US" sz="2000" b="0" dirty="0" smtClean="0">
                <a:solidFill>
                  <a:schemeClr val="tx1"/>
                </a:solidFill>
              </a:rPr>
              <a:t>A </a:t>
            </a:r>
            <a:r>
              <a:rPr lang="en-US" sz="2000" b="0" dirty="0">
                <a:solidFill>
                  <a:schemeClr val="tx1"/>
                </a:solidFill>
              </a:rPr>
              <a:t>self-declaration will be requested at proposal stage (for all </a:t>
            </a:r>
            <a:r>
              <a:rPr lang="en-US" sz="2000" b="0" dirty="0" smtClean="0">
                <a:solidFill>
                  <a:schemeClr val="tx1"/>
                </a:solidFill>
              </a:rPr>
              <a:t>types </a:t>
            </a:r>
            <a:r>
              <a:rPr lang="en-US" sz="2000" b="0" dirty="0">
                <a:solidFill>
                  <a:schemeClr val="tx1"/>
                </a:solidFill>
              </a:rPr>
              <a:t>of </a:t>
            </a:r>
            <a:r>
              <a:rPr lang="en-US" sz="2000" b="0" dirty="0" smtClean="0">
                <a:solidFill>
                  <a:schemeClr val="tx1"/>
                </a:solidFill>
              </a:rPr>
              <a:t>participants).</a:t>
            </a:r>
          </a:p>
          <a:p>
            <a:pPr marL="342900" lvl="1" indent="-342900">
              <a:buClr>
                <a:schemeClr val="accent2"/>
              </a:buClr>
              <a:buFont typeface="Arial" panose="020B0604020202020204" pitchFamily="34" charset="0"/>
              <a:buChar char="●"/>
            </a:pPr>
            <a:r>
              <a:rPr lang="en-US" sz="2000" b="0" dirty="0" smtClean="0">
                <a:solidFill>
                  <a:schemeClr val="tx1"/>
                </a:solidFill>
              </a:rPr>
              <a:t>Included </a:t>
            </a:r>
            <a:r>
              <a:rPr lang="en-US" sz="2000" b="0" dirty="0">
                <a:solidFill>
                  <a:schemeClr val="tx1"/>
                </a:solidFill>
              </a:rPr>
              <a:t>in the entity validation process (based on self-declaration)</a:t>
            </a:r>
            <a:endParaRPr lang="fr-BE" sz="2000" b="0" dirty="0" smtClean="0">
              <a:solidFill>
                <a:schemeClr val="tx1"/>
              </a:solidFill>
            </a:endParaRPr>
          </a:p>
          <a:p>
            <a:pPr lvl="1">
              <a:buClr>
                <a:schemeClr val="accent2"/>
              </a:buClr>
            </a:pPr>
            <a:endParaRPr lang="en-GB" sz="2000" b="0" dirty="0">
              <a:solidFill>
                <a:schemeClr val="tx1"/>
              </a:solidFill>
            </a:endParaRPr>
          </a:p>
          <a:p>
            <a:pPr lvl="1">
              <a:buClr>
                <a:schemeClr val="accent2"/>
              </a:buClr>
            </a:pPr>
            <a:endParaRPr lang="fr-BE" sz="2000" b="0" dirty="0" smtClean="0">
              <a:solidFill>
                <a:schemeClr val="tx1"/>
              </a:solidFill>
            </a:endParaRPr>
          </a:p>
        </p:txBody>
      </p:sp>
      <p:grpSp>
        <p:nvGrpSpPr>
          <p:cNvPr id="17" name="Group 16"/>
          <p:cNvGrpSpPr/>
          <p:nvPr/>
        </p:nvGrpSpPr>
        <p:grpSpPr>
          <a:xfrm>
            <a:off x="838199" y="333131"/>
            <a:ext cx="864000" cy="864000"/>
            <a:chOff x="5597465" y="3720615"/>
            <a:chExt cx="864000" cy="864000"/>
          </a:xfrm>
        </p:grpSpPr>
        <p:sp>
          <p:nvSpPr>
            <p:cNvPr id="18" name="Oval 17"/>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spTree>
    <p:extLst>
      <p:ext uri="{BB962C8B-B14F-4D97-AF65-F5344CB8AC3E}">
        <p14:creationId xmlns:p14="http://schemas.microsoft.com/office/powerpoint/2010/main" val="3217266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2820844"/>
            <a:ext cx="3240000" cy="308465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EU countries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Member </a:t>
            </a:r>
            <a:r>
              <a:rPr lang="en-US" sz="2000" b="0" dirty="0">
                <a:solidFill>
                  <a:schemeClr val="tx1"/>
                </a:solidFill>
              </a:rPr>
              <a:t>States (MS) </a:t>
            </a:r>
            <a:r>
              <a:rPr lang="en-US" sz="2000" b="0" dirty="0" smtClean="0">
                <a:solidFill>
                  <a:schemeClr val="tx1"/>
                </a:solidFill>
              </a:rPr>
              <a:t>including </a:t>
            </a:r>
            <a:r>
              <a:rPr lang="en-US" sz="2000" b="0" dirty="0">
                <a:solidFill>
                  <a:schemeClr val="tx1"/>
                </a:solidFill>
              </a:rPr>
              <a:t>their outermost </a:t>
            </a:r>
            <a:r>
              <a:rPr lang="en-US" sz="2000" b="0" dirty="0" smtClean="0">
                <a:solidFill>
                  <a:schemeClr val="tx1"/>
                </a:solidFill>
              </a:rPr>
              <a:t>regions</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Overseas Countries and Territories (OCTs) linked to the MS</a:t>
            </a:r>
            <a:r>
              <a:rPr lang="en-US" sz="2000" b="0" dirty="0" smtClean="0">
                <a:solidFill>
                  <a:schemeClr val="tx1"/>
                </a:solidFill>
              </a:rPr>
              <a:t>.</a:t>
            </a:r>
            <a:endParaRPr lang="en-US" sz="2000" b="0" dirty="0">
              <a:solidFill>
                <a:schemeClr val="tx1"/>
              </a:solidFill>
            </a:endParaRPr>
          </a:p>
        </p:txBody>
      </p:sp>
      <p:sp>
        <p:nvSpPr>
          <p:cNvPr id="5" name="Text Placeholder 2"/>
          <p:cNvSpPr txBox="1">
            <a:spLocks/>
          </p:cNvSpPr>
          <p:nvPr/>
        </p:nvSpPr>
        <p:spPr>
          <a:xfrm>
            <a:off x="4476000" y="2820844"/>
            <a:ext cx="3240000" cy="364853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Non-EU countries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Countries </a:t>
            </a:r>
            <a:r>
              <a:rPr lang="en-US" sz="2000" b="0" dirty="0">
                <a:solidFill>
                  <a:schemeClr val="tx1"/>
                </a:solidFill>
              </a:rPr>
              <a:t>associated to Horizon </a:t>
            </a:r>
            <a:r>
              <a:rPr lang="en-US" sz="2000" b="0" dirty="0" smtClean="0">
                <a:solidFill>
                  <a:schemeClr val="tx1"/>
                </a:solidFill>
              </a:rPr>
              <a:t>Europe (AC)</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Low and middle income countries: See </a:t>
            </a:r>
            <a:r>
              <a:rPr lang="en-US" sz="2000" b="0" dirty="0">
                <a:solidFill>
                  <a:schemeClr val="tx1"/>
                </a:solidFill>
                <a:hlinkClick r:id="rId2"/>
              </a:rPr>
              <a:t>HE Programme Guide</a:t>
            </a:r>
            <a:r>
              <a:rPr lang="en-US" sz="2000" b="0" dirty="0">
                <a:solidFill>
                  <a:schemeClr val="tx1"/>
                </a:solidFill>
              </a:rPr>
              <a:t>. </a:t>
            </a:r>
            <a:endParaRPr lang="en-US" sz="2000" b="0" dirty="0" smtClean="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Other countries </a:t>
            </a:r>
            <a:r>
              <a:rPr lang="en-US" sz="2000" b="0" dirty="0" smtClean="0">
                <a:solidFill>
                  <a:schemeClr val="tx1"/>
                </a:solidFill>
              </a:rPr>
              <a:t>when announced in </a:t>
            </a:r>
            <a:r>
              <a:rPr lang="en-US" sz="2000" b="0" dirty="0">
                <a:solidFill>
                  <a:schemeClr val="tx1"/>
                </a:solidFill>
              </a:rPr>
              <a:t>the </a:t>
            </a:r>
            <a:r>
              <a:rPr lang="en-US" sz="2000" b="0" dirty="0" smtClean="0">
                <a:solidFill>
                  <a:schemeClr val="tx1"/>
                </a:solidFill>
              </a:rPr>
              <a:t>call or exceptionally if their </a:t>
            </a:r>
            <a:r>
              <a:rPr lang="en-US" sz="2000" b="0" dirty="0">
                <a:solidFill>
                  <a:schemeClr val="tx1"/>
                </a:solidFill>
              </a:rPr>
              <a:t>participation is </a:t>
            </a:r>
            <a:r>
              <a:rPr lang="en-US" sz="2000" b="0" dirty="0" smtClean="0">
                <a:solidFill>
                  <a:schemeClr val="tx1"/>
                </a:solidFill>
              </a:rPr>
              <a:t>essential</a:t>
            </a:r>
            <a:endParaRPr lang="fr-BE" sz="2000" b="0" dirty="0">
              <a:solidFill>
                <a:schemeClr val="tx1"/>
              </a:solidFill>
            </a:endParaRPr>
          </a:p>
        </p:txBody>
      </p:sp>
      <p:sp>
        <p:nvSpPr>
          <p:cNvPr id="6" name="Text Placeholder 2"/>
          <p:cNvSpPr txBox="1">
            <a:spLocks/>
          </p:cNvSpPr>
          <p:nvPr/>
        </p:nvSpPr>
        <p:spPr>
          <a:xfrm>
            <a:off x="8137495" y="2820844"/>
            <a:ext cx="4078200" cy="399905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smtClean="0"/>
              <a:t>Specific cases</a:t>
            </a:r>
            <a:endParaRPr lang="en-GB" sz="2000" cap="all" dirty="0"/>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Affiliated </a:t>
            </a:r>
            <a:r>
              <a:rPr lang="en-US" sz="2000" b="0" dirty="0" smtClean="0">
                <a:solidFill>
                  <a:schemeClr val="tx1"/>
                </a:solidFill>
              </a:rPr>
              <a:t>entities established in countries </a:t>
            </a:r>
            <a:r>
              <a:rPr lang="en-US" sz="2000" b="0" dirty="0">
                <a:solidFill>
                  <a:schemeClr val="tx1"/>
                </a:solidFill>
              </a:rPr>
              <a:t>eligible for funding</a:t>
            </a:r>
            <a:r>
              <a:rPr lang="en-US" sz="2000" b="0" dirty="0" smtClean="0">
                <a:solidFill>
                  <a:schemeClr val="tx1"/>
                </a:solidFill>
              </a:rPr>
              <a:t>.</a:t>
            </a:r>
            <a:endParaRPr lang="en-US" sz="2000" b="0" dirty="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EU </a:t>
            </a:r>
            <a:r>
              <a:rPr lang="en-US" sz="2000" b="0" dirty="0" smtClean="0">
                <a:solidFill>
                  <a:schemeClr val="tx1"/>
                </a:solidFill>
              </a:rPr>
              <a:t>bodies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International </a:t>
            </a:r>
            <a:r>
              <a:rPr lang="en-US" sz="2000" b="0" dirty="0" err="1" smtClean="0">
                <a:solidFill>
                  <a:schemeClr val="tx1"/>
                </a:solidFill>
              </a:rPr>
              <a:t>organisations</a:t>
            </a:r>
            <a:r>
              <a:rPr lang="en-US" sz="2000" b="0" dirty="0" smtClean="0">
                <a:solidFill>
                  <a:schemeClr val="tx1"/>
                </a:solidFill>
              </a:rPr>
              <a:t> (IO):  </a:t>
            </a:r>
            <a:endParaRPr lang="en-US" sz="2000" b="0" dirty="0">
              <a:solidFill>
                <a:schemeClr val="tx1"/>
              </a:solidFill>
            </a:endParaRPr>
          </a:p>
          <a:p>
            <a:pPr marL="625475" lvl="2" indent="-342900">
              <a:spcBef>
                <a:spcPts val="1200"/>
              </a:spcBef>
              <a:buClr>
                <a:schemeClr val="accent2"/>
              </a:buClr>
              <a:buFont typeface="Arial" panose="020B0604020202020204" pitchFamily="34" charset="0"/>
              <a:buChar char="●"/>
            </a:pPr>
            <a:r>
              <a:rPr lang="en-US" sz="1400" b="0" dirty="0">
                <a:solidFill>
                  <a:schemeClr val="tx1"/>
                </a:solidFill>
              </a:rPr>
              <a:t>International European research </a:t>
            </a:r>
            <a:r>
              <a:rPr lang="en-US" sz="1400" b="0" dirty="0" err="1">
                <a:solidFill>
                  <a:schemeClr val="tx1"/>
                </a:solidFill>
              </a:rPr>
              <a:t>organisations</a:t>
            </a:r>
            <a:r>
              <a:rPr lang="en-US" sz="1400" b="0" dirty="0">
                <a:solidFill>
                  <a:schemeClr val="tx1"/>
                </a:solidFill>
              </a:rPr>
              <a:t> are eligible </a:t>
            </a:r>
            <a:r>
              <a:rPr lang="en-US" sz="1400" b="0" dirty="0" smtClean="0">
                <a:solidFill>
                  <a:schemeClr val="tx1"/>
                </a:solidFill>
              </a:rPr>
              <a:t>for  </a:t>
            </a:r>
            <a:r>
              <a:rPr lang="en-US" sz="1400" b="0" dirty="0">
                <a:solidFill>
                  <a:schemeClr val="tx1"/>
                </a:solidFill>
              </a:rPr>
              <a:t>funding</a:t>
            </a:r>
            <a:r>
              <a:rPr lang="en-US" sz="1400" b="0" dirty="0" smtClean="0">
                <a:solidFill>
                  <a:schemeClr val="tx1"/>
                </a:solidFill>
              </a:rPr>
              <a:t>.</a:t>
            </a:r>
          </a:p>
          <a:p>
            <a:pPr marL="625475" lvl="2" indent="-342900">
              <a:spcBef>
                <a:spcPts val="1200"/>
              </a:spcBef>
              <a:buClr>
                <a:schemeClr val="accent2"/>
              </a:buClr>
              <a:buFont typeface="Arial" panose="020B0604020202020204" pitchFamily="34" charset="0"/>
              <a:buChar char="●"/>
            </a:pPr>
            <a:r>
              <a:rPr lang="en-US" sz="1400" dirty="0" smtClean="0"/>
              <a:t>Other IO are </a:t>
            </a:r>
            <a:r>
              <a:rPr lang="en-US" sz="1400" dirty="0"/>
              <a:t>not </a:t>
            </a:r>
            <a:r>
              <a:rPr lang="en-US" sz="1400" dirty="0" smtClean="0"/>
              <a:t>eligible (only exceptionally if participation is essential)</a:t>
            </a:r>
          </a:p>
          <a:p>
            <a:pPr marL="625475" lvl="2" indent="-342900">
              <a:spcBef>
                <a:spcPts val="1200"/>
              </a:spcBef>
              <a:buClr>
                <a:schemeClr val="accent2"/>
              </a:buClr>
              <a:buFont typeface="Arial" panose="020B0604020202020204" pitchFamily="34" charset="0"/>
              <a:buChar char="●"/>
            </a:pPr>
            <a:r>
              <a:rPr lang="en-US" sz="1400" dirty="0" smtClean="0"/>
              <a:t>IO </a:t>
            </a:r>
            <a:r>
              <a:rPr lang="en-US" sz="1400" dirty="0"/>
              <a:t>in a </a:t>
            </a:r>
            <a:r>
              <a:rPr lang="en-US" sz="1400" dirty="0" smtClean="0"/>
              <a:t>MS or AC are </a:t>
            </a:r>
            <a:r>
              <a:rPr lang="en-US" sz="1400" dirty="0"/>
              <a:t>eligible </a:t>
            </a:r>
            <a:r>
              <a:rPr lang="en-US" sz="1400" dirty="0" smtClean="0"/>
              <a:t>for funding </a:t>
            </a:r>
            <a:r>
              <a:rPr lang="en-US" sz="1400" dirty="0"/>
              <a:t>for Training and mobility actions and when </a:t>
            </a:r>
            <a:r>
              <a:rPr lang="en-US" sz="1400" dirty="0" smtClean="0"/>
              <a:t>announced in the call </a:t>
            </a:r>
            <a:r>
              <a:rPr lang="en-US" sz="1400" dirty="0"/>
              <a:t>conditions</a:t>
            </a:r>
            <a:endParaRPr lang="fr-BE" sz="1400" dirty="0"/>
          </a:p>
          <a:p>
            <a:pPr marL="625475" lvl="2" indent="-342900">
              <a:spcBef>
                <a:spcPts val="1200"/>
              </a:spcBef>
              <a:buClr>
                <a:schemeClr val="accent2"/>
              </a:buClr>
              <a:buFont typeface="Arial" panose="020B0604020202020204" pitchFamily="34" charset="0"/>
              <a:buChar char="●"/>
            </a:pPr>
            <a:endParaRPr lang="en-US" sz="1400" b="0" dirty="0">
              <a:solidFill>
                <a:schemeClr val="tx1"/>
              </a:solidFill>
            </a:endParaRPr>
          </a:p>
        </p:txBody>
      </p:sp>
      <p:cxnSp>
        <p:nvCxnSpPr>
          <p:cNvPr id="7" name="Straight Connector 6"/>
          <p:cNvCxnSpPr/>
          <p:nvPr/>
        </p:nvCxnSpPr>
        <p:spPr>
          <a:xfrm>
            <a:off x="4294327" y="2996105"/>
            <a:ext cx="12497"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2996105"/>
            <a:ext cx="1101"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000" y="1694019"/>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smtClean="0">
                <a:solidFill>
                  <a:schemeClr val="tx2"/>
                </a:solidFill>
                <a:latin typeface="+mn-lt"/>
                <a:ea typeface="+mn-ea"/>
                <a:cs typeface="+mn-cs"/>
              </a:rPr>
              <a:t>Who is eligible for funding?</a:t>
            </a:r>
            <a:endParaRPr lang="en-GB" sz="3200" dirty="0">
              <a:solidFill>
                <a:schemeClr val="tx2"/>
              </a:solidFill>
              <a:latin typeface="+mn-lt"/>
              <a:ea typeface="+mn-ea"/>
              <a:cs typeface="+mn-cs"/>
            </a:endParaRPr>
          </a:p>
        </p:txBody>
      </p:sp>
      <p:grpSp>
        <p:nvGrpSpPr>
          <p:cNvPr id="11" name="Group 10"/>
          <p:cNvGrpSpPr/>
          <p:nvPr/>
        </p:nvGrpSpPr>
        <p:grpSpPr>
          <a:xfrm>
            <a:off x="9744595" y="1748019"/>
            <a:ext cx="864000" cy="864000"/>
            <a:chOff x="2201123" y="3724632"/>
            <a:chExt cx="864000" cy="864000"/>
          </a:xfrm>
        </p:grpSpPr>
        <p:sp>
          <p:nvSpPr>
            <p:cNvPr id="13" name="Oval 12"/>
            <p:cNvSpPr/>
            <p:nvPr/>
          </p:nvSpPr>
          <p:spPr>
            <a:xfrm>
              <a:off x="220112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425" y="3809934"/>
              <a:ext cx="693397" cy="693397"/>
            </a:xfrm>
            <a:prstGeom prst="rect">
              <a:avLst/>
            </a:prstGeom>
          </p:spPr>
        </p:pic>
      </p:grpSp>
      <p:grpSp>
        <p:nvGrpSpPr>
          <p:cNvPr id="15" name="Group 14"/>
          <p:cNvGrpSpPr/>
          <p:nvPr/>
        </p:nvGrpSpPr>
        <p:grpSpPr>
          <a:xfrm>
            <a:off x="2026200" y="1748019"/>
            <a:ext cx="864000" cy="864000"/>
            <a:chOff x="4409515" y="2641504"/>
            <a:chExt cx="864000" cy="864000"/>
          </a:xfrm>
        </p:grpSpPr>
        <p:sp>
          <p:nvSpPr>
            <p:cNvPr id="16" name="Oval 1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182652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4101005"/>
            <a:ext cx="10515600" cy="22266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dirty="0">
                <a:solidFill>
                  <a:schemeClr val="tx2"/>
                </a:solidFill>
              </a:rPr>
              <a:t>Specific situation of UK</a:t>
            </a:r>
          </a:p>
          <a:p>
            <a:pPr marL="342900" lvl="1" indent="-342900">
              <a:spcBef>
                <a:spcPts val="1200"/>
              </a:spcBef>
              <a:buClr>
                <a:schemeClr val="accent2"/>
              </a:buClr>
              <a:buFont typeface="Arial" panose="020B0604020202020204" pitchFamily="34" charset="0"/>
              <a:buChar char="●"/>
            </a:pPr>
            <a:r>
              <a:rPr lang="en-US" sz="2000" b="0" dirty="0" smtClean="0">
                <a:solidFill>
                  <a:schemeClr val="tx1"/>
                </a:solidFill>
              </a:rPr>
              <a:t>The </a:t>
            </a:r>
            <a:r>
              <a:rPr lang="en-US" sz="2000" b="0" dirty="0">
                <a:solidFill>
                  <a:schemeClr val="tx1"/>
                </a:solidFill>
              </a:rPr>
              <a:t>UK is expected to soon become an associated country to </a:t>
            </a:r>
            <a:r>
              <a:rPr lang="en-US" sz="2000" b="0" dirty="0" smtClean="0">
                <a:solidFill>
                  <a:schemeClr val="tx1"/>
                </a:solidFill>
              </a:rPr>
              <a:t>Horizon </a:t>
            </a:r>
            <a:r>
              <a:rPr lang="en-US" sz="2000" b="0" dirty="0">
                <a:solidFill>
                  <a:schemeClr val="tx1"/>
                </a:solidFill>
              </a:rPr>
              <a:t>Europe. </a:t>
            </a:r>
            <a:r>
              <a:rPr lang="en-US" sz="2000" b="0" dirty="0" smtClean="0">
                <a:solidFill>
                  <a:schemeClr val="tx1"/>
                </a:solidFill>
              </a:rPr>
              <a:t>UK </a:t>
            </a:r>
            <a:r>
              <a:rPr lang="en-US" sz="2000" b="0" dirty="0">
                <a:solidFill>
                  <a:schemeClr val="tx1"/>
                </a:solidFill>
              </a:rPr>
              <a:t>entities </a:t>
            </a:r>
            <a:r>
              <a:rPr lang="en-US" sz="2000" b="0" dirty="0" smtClean="0">
                <a:solidFill>
                  <a:schemeClr val="tx1"/>
                </a:solidFill>
              </a:rPr>
              <a:t>can take </a:t>
            </a:r>
            <a:r>
              <a:rPr lang="en-US" sz="2000" b="0" dirty="0">
                <a:solidFill>
                  <a:schemeClr val="tx1"/>
                </a:solidFill>
              </a:rPr>
              <a:t>part in the first calls for proposals of Horizon Europe</a:t>
            </a:r>
            <a:endParaRPr lang="en-US" sz="2000" b="0" dirty="0" smtClean="0">
              <a:solidFill>
                <a:schemeClr val="tx1"/>
              </a:solidFill>
            </a:endParaRP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UK is associating to the full Horizon Europe programme with the only exception of the EIC Fund (which is the loan/equity instrument of the </a:t>
            </a:r>
            <a:r>
              <a:rPr lang="en-US" sz="2000" b="0" dirty="0" smtClean="0">
                <a:solidFill>
                  <a:schemeClr val="tx1"/>
                </a:solidFill>
              </a:rPr>
              <a:t>EIC).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240" y="2026950"/>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smtClean="0">
                <a:solidFill>
                  <a:schemeClr val="tx2"/>
                </a:solidFill>
                <a:latin typeface="+mn-lt"/>
                <a:ea typeface="+mn-ea"/>
                <a:cs typeface="+mn-cs"/>
              </a:rPr>
              <a:t>Associated Countries</a:t>
            </a:r>
            <a:endParaRPr lang="en-GB" sz="3200" dirty="0">
              <a:solidFill>
                <a:schemeClr val="tx2"/>
              </a:solidFill>
              <a:latin typeface="+mn-lt"/>
              <a:ea typeface="+mn-ea"/>
              <a:cs typeface="+mn-cs"/>
            </a:endParaRPr>
          </a:p>
        </p:txBody>
      </p:sp>
      <p:sp>
        <p:nvSpPr>
          <p:cNvPr id="18" name="Text Placeholder 2"/>
          <p:cNvSpPr txBox="1">
            <a:spLocks/>
          </p:cNvSpPr>
          <p:nvPr/>
        </p:nvSpPr>
        <p:spPr>
          <a:xfrm>
            <a:off x="838200" y="1368151"/>
            <a:ext cx="10515600" cy="2289598"/>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7175">
              <a:spcAft>
                <a:spcPts val="1200"/>
              </a:spcAft>
              <a:buClr>
                <a:schemeClr val="tx1"/>
              </a:buClr>
            </a:pPr>
            <a:r>
              <a:rPr lang="en-US" dirty="0">
                <a:solidFill>
                  <a:srgbClr val="404A52"/>
                </a:solidFill>
              </a:rPr>
              <a:t>For the purposes of the eligibility conditions, applicants established in Horizon 2020 Associated Countries or in other third countries negotiating association to Horizon Europe will be treated as entities established in an Associated Country, if the Horizon Europe association agreement with the third country concerned applies at the time of signature of the grant agreement.</a:t>
            </a:r>
          </a:p>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245523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736434" y="482860"/>
            <a:ext cx="9617365" cy="564543"/>
          </a:xfrm>
        </p:spPr>
        <p:txBody>
          <a:bodyPr/>
          <a:lstStyle/>
          <a:p>
            <a:r>
              <a:rPr lang="en-GB" dirty="0"/>
              <a:t>Activities eligible for funding</a:t>
            </a:r>
          </a:p>
        </p:txBody>
      </p:sp>
      <p:grpSp>
        <p:nvGrpSpPr>
          <p:cNvPr id="19" name="Group 18"/>
          <p:cNvGrpSpPr/>
          <p:nvPr/>
        </p:nvGrpSpPr>
        <p:grpSpPr>
          <a:xfrm>
            <a:off x="838200" y="333131"/>
            <a:ext cx="864000" cy="864000"/>
            <a:chOff x="8937971" y="3722100"/>
            <a:chExt cx="864000" cy="864000"/>
          </a:xfrm>
        </p:grpSpPr>
        <p:sp>
          <p:nvSpPr>
            <p:cNvPr id="20" name="Oval 19"/>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sp>
        <p:nvSpPr>
          <p:cNvPr id="23" name="Text Placeholder 2"/>
          <p:cNvSpPr txBox="1">
            <a:spLocks/>
          </p:cNvSpPr>
          <p:nvPr/>
        </p:nvSpPr>
        <p:spPr>
          <a:xfrm>
            <a:off x="838199" y="2075366"/>
            <a:ext cx="10515600" cy="4109303"/>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Eligible activities are the ones described in the call conditions</a:t>
            </a:r>
          </a:p>
          <a:p>
            <a:pPr lvl="1">
              <a:spcBef>
                <a:spcPts val="600"/>
              </a:spcBef>
              <a:buClr>
                <a:schemeClr val="accent2"/>
              </a:buClr>
            </a:pPr>
            <a:r>
              <a:rPr lang="en-US" sz="2000" b="0" dirty="0" smtClean="0">
                <a:solidFill>
                  <a:schemeClr val="tx1"/>
                </a:solidFill>
              </a:rPr>
              <a:t>Activities must </a:t>
            </a:r>
            <a:r>
              <a:rPr lang="en-US" sz="2000" dirty="0" smtClean="0"/>
              <a:t>focus </a:t>
            </a:r>
            <a:r>
              <a:rPr lang="en-US" sz="2000" dirty="0"/>
              <a:t>exclusively on civil applications </a:t>
            </a:r>
            <a:r>
              <a:rPr lang="en-US" sz="2000" b="0" dirty="0">
                <a:solidFill>
                  <a:schemeClr val="tx1"/>
                </a:solidFill>
              </a:rPr>
              <a:t>and </a:t>
            </a:r>
            <a:r>
              <a:rPr lang="en-US" sz="2000" u="sng" dirty="0"/>
              <a:t>must not</a:t>
            </a:r>
            <a:r>
              <a:rPr lang="en-US" sz="2000" b="0" dirty="0">
                <a:solidFill>
                  <a:schemeClr val="tx1"/>
                </a:solidFill>
              </a:rPr>
              <a:t>: </a:t>
            </a:r>
            <a:endParaRPr lang="en-US" sz="2000" b="0" dirty="0" smtClean="0">
              <a:solidFill>
                <a:schemeClr val="tx1"/>
              </a:solidFill>
            </a:endParaRPr>
          </a:p>
          <a:p>
            <a:pPr lvl="1">
              <a:spcBef>
                <a:spcPts val="600"/>
              </a:spcBef>
              <a:buClr>
                <a:schemeClr val="accent2"/>
              </a:buClr>
            </a:pPr>
            <a:endParaRPr lang="en-US" sz="2000" b="0" dirty="0">
              <a:solidFill>
                <a:schemeClr val="tx1"/>
              </a:solidFill>
            </a:endParaRPr>
          </a:p>
          <a:p>
            <a:pPr marL="1257300" lvl="2" indent="-342900">
              <a:spcBef>
                <a:spcPts val="600"/>
              </a:spcBef>
              <a:buClr>
                <a:schemeClr val="accent2"/>
              </a:buClr>
              <a:buFont typeface="Arial" panose="020B0604020202020204" pitchFamily="34" charset="0"/>
              <a:buChar char="●"/>
            </a:pPr>
            <a:r>
              <a:rPr lang="en-US" b="0" dirty="0" smtClean="0">
                <a:solidFill>
                  <a:schemeClr val="tx1"/>
                </a:solidFill>
              </a:rPr>
              <a:t>aim </a:t>
            </a:r>
            <a:r>
              <a:rPr lang="en-US" b="0" dirty="0">
                <a:solidFill>
                  <a:schemeClr val="tx1"/>
                </a:solidFill>
              </a:rPr>
              <a:t>at human cloning for reproductive purposes; </a:t>
            </a:r>
          </a:p>
          <a:p>
            <a:pPr marL="1257300" lvl="2" indent="-342900">
              <a:spcBef>
                <a:spcPts val="600"/>
              </a:spcBef>
              <a:buClr>
                <a:schemeClr val="accent2"/>
              </a:buClr>
              <a:buFont typeface="Arial" panose="020B0604020202020204" pitchFamily="34" charset="0"/>
              <a:buChar char="●"/>
            </a:pPr>
            <a:r>
              <a:rPr lang="en-US" b="0" dirty="0" smtClean="0">
                <a:solidFill>
                  <a:schemeClr val="tx1"/>
                </a:solidFill>
              </a:rPr>
              <a:t>intend </a:t>
            </a:r>
            <a:r>
              <a:rPr lang="en-US" b="0" dirty="0">
                <a:solidFill>
                  <a:schemeClr val="tx1"/>
                </a:solidFill>
              </a:rPr>
              <a:t>to modify the genetic heritage of human beings which could make such changes heritable (except for research relating to cancer treatment of the gonads, which may be financed);</a:t>
            </a:r>
          </a:p>
          <a:p>
            <a:pPr marL="1257300" lvl="2" indent="-342900">
              <a:spcBef>
                <a:spcPts val="600"/>
              </a:spcBef>
              <a:buClr>
                <a:schemeClr val="accent2"/>
              </a:buClr>
              <a:buFont typeface="Arial" panose="020B0604020202020204" pitchFamily="34" charset="0"/>
              <a:buChar char="●"/>
            </a:pPr>
            <a:r>
              <a:rPr lang="en-US" b="0" dirty="0" smtClean="0">
                <a:solidFill>
                  <a:schemeClr val="tx1"/>
                </a:solidFill>
              </a:rPr>
              <a:t>intend </a:t>
            </a:r>
            <a:r>
              <a:rPr lang="en-US" b="0" dirty="0">
                <a:solidFill>
                  <a:schemeClr val="tx1"/>
                </a:solidFill>
              </a:rPr>
              <a:t>to create human embryos solely for the purpose of research, or for the purpose of stem cell procurement, including by means </a:t>
            </a:r>
            <a:r>
              <a:rPr lang="en-US" dirty="0"/>
              <a:t>of somatic cell nuclear </a:t>
            </a:r>
            <a:r>
              <a:rPr lang="en-US" dirty="0" smtClean="0"/>
              <a:t>transfer;</a:t>
            </a:r>
          </a:p>
          <a:p>
            <a:pPr marL="1257300" lvl="2" indent="-342900">
              <a:spcBef>
                <a:spcPts val="600"/>
              </a:spcBef>
              <a:buClr>
                <a:schemeClr val="accent2"/>
              </a:buClr>
              <a:buFont typeface="Arial" panose="020B0604020202020204" pitchFamily="34" charset="0"/>
              <a:buChar char="●"/>
            </a:pPr>
            <a:r>
              <a:rPr lang="en-US" dirty="0"/>
              <a:t>l</a:t>
            </a:r>
            <a:r>
              <a:rPr lang="en-US" b="0" dirty="0" smtClean="0">
                <a:solidFill>
                  <a:schemeClr val="tx1"/>
                </a:solidFill>
              </a:rPr>
              <a:t>ead to the destruction of human embryos.</a:t>
            </a:r>
            <a:endParaRPr lang="en-US" b="0" dirty="0">
              <a:solidFill>
                <a:schemeClr val="tx1"/>
              </a:solidFill>
            </a:endParaRPr>
          </a:p>
          <a:p>
            <a:pPr lvl="1"/>
            <a:endParaRPr lang="fr-BE" sz="1200" b="0" dirty="0" smtClean="0">
              <a:solidFill>
                <a:schemeClr val="tx1"/>
              </a:solidFill>
            </a:endParaRPr>
          </a:p>
        </p:txBody>
      </p:sp>
    </p:spTree>
    <p:extLst>
      <p:ext uri="{BB962C8B-B14F-4D97-AF65-F5344CB8AC3E}">
        <p14:creationId xmlns:p14="http://schemas.microsoft.com/office/powerpoint/2010/main" val="186741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827220" y="1053622"/>
            <a:ext cx="1392284" cy="1392284"/>
          </a:xfrm>
          <a:prstGeom prst="ellipse">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smtClean="0"/>
              <a:t>Research and innovation action (RIA)</a:t>
            </a:r>
            <a:endParaRPr lang="en-GB" sz="1200" dirty="0"/>
          </a:p>
        </p:txBody>
      </p:sp>
      <p:sp>
        <p:nvSpPr>
          <p:cNvPr id="13" name="Oval 12"/>
          <p:cNvSpPr/>
          <p:nvPr/>
        </p:nvSpPr>
        <p:spPr>
          <a:xfrm>
            <a:off x="827220" y="2327021"/>
            <a:ext cx="1392284" cy="1392284"/>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smtClean="0"/>
              <a:t>Innovation action (IA)</a:t>
            </a:r>
            <a:endParaRPr lang="en-GB" sz="1200" dirty="0"/>
          </a:p>
        </p:txBody>
      </p:sp>
      <p:sp>
        <p:nvSpPr>
          <p:cNvPr id="14" name="Oval 13"/>
          <p:cNvSpPr/>
          <p:nvPr/>
        </p:nvSpPr>
        <p:spPr>
          <a:xfrm>
            <a:off x="827220" y="3600420"/>
            <a:ext cx="1392284" cy="1392284"/>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smtClean="0"/>
              <a:t>Coordination and support actions (CSA)</a:t>
            </a:r>
            <a:endParaRPr lang="en-GB" sz="1200" dirty="0"/>
          </a:p>
        </p:txBody>
      </p:sp>
      <p:sp>
        <p:nvSpPr>
          <p:cNvPr id="12" name="Oval 11"/>
          <p:cNvSpPr/>
          <p:nvPr/>
        </p:nvSpPr>
        <p:spPr>
          <a:xfrm>
            <a:off x="827220" y="4873819"/>
            <a:ext cx="1392284" cy="1392284"/>
          </a:xfrm>
          <a:prstGeom prst="ellipse">
            <a:avLst/>
          </a:prstGeom>
          <a:solidFill>
            <a:schemeClr val="accent3"/>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Programme co-fund actions (</a:t>
            </a:r>
            <a:r>
              <a:rPr lang="en-GB" sz="1200" dirty="0" err="1"/>
              <a:t>CoFund</a:t>
            </a:r>
            <a:r>
              <a:rPr lang="en-GB" sz="1200" dirty="0"/>
              <a:t>)</a:t>
            </a:r>
          </a:p>
        </p:txBody>
      </p:sp>
      <p:sp>
        <p:nvSpPr>
          <p:cNvPr id="18" name="Oval 17"/>
          <p:cNvSpPr/>
          <p:nvPr/>
        </p:nvSpPr>
        <p:spPr>
          <a:xfrm>
            <a:off x="6492803" y="1053622"/>
            <a:ext cx="1392284" cy="1392284"/>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a:t>Innovation and market deployment actions (IMDA)</a:t>
            </a:r>
            <a:endParaRPr lang="en-GB" sz="1200" dirty="0"/>
          </a:p>
        </p:txBody>
      </p:sp>
      <p:sp>
        <p:nvSpPr>
          <p:cNvPr id="16" name="Title 1"/>
          <p:cNvSpPr>
            <a:spLocks noGrp="1"/>
          </p:cNvSpPr>
          <p:nvPr>
            <p:ph type="title"/>
          </p:nvPr>
        </p:nvSpPr>
        <p:spPr>
          <a:xfrm>
            <a:off x="800633" y="413849"/>
            <a:ext cx="9617365" cy="405661"/>
          </a:xfrm>
        </p:spPr>
        <p:txBody>
          <a:bodyPr/>
          <a:lstStyle/>
          <a:p>
            <a:r>
              <a:rPr lang="en-GB" sz="2000" dirty="0">
                <a:solidFill>
                  <a:schemeClr val="tx2"/>
                </a:solidFill>
                <a:latin typeface="+mn-lt"/>
                <a:ea typeface="+mn-ea"/>
                <a:cs typeface="+mn-cs"/>
              </a:rPr>
              <a:t>Activities eligible for </a:t>
            </a:r>
            <a:r>
              <a:rPr lang="en-GB" sz="2000" dirty="0" smtClean="0">
                <a:solidFill>
                  <a:schemeClr val="tx2"/>
                </a:solidFill>
                <a:latin typeface="+mn-lt"/>
                <a:ea typeface="+mn-ea"/>
                <a:cs typeface="+mn-cs"/>
              </a:rPr>
              <a:t>funding – Type of actions</a:t>
            </a:r>
            <a:endParaRPr lang="en-GB" sz="2000" dirty="0">
              <a:solidFill>
                <a:schemeClr val="tx2"/>
              </a:solidFill>
              <a:latin typeface="+mn-lt"/>
              <a:ea typeface="+mn-ea"/>
              <a:cs typeface="+mn-cs"/>
            </a:endParaRPr>
          </a:p>
        </p:txBody>
      </p:sp>
      <p:sp>
        <p:nvSpPr>
          <p:cNvPr id="5" name="TextBox 4"/>
          <p:cNvSpPr txBox="1"/>
          <p:nvPr/>
        </p:nvSpPr>
        <p:spPr>
          <a:xfrm>
            <a:off x="2428644" y="1253430"/>
            <a:ext cx="2866610" cy="830997"/>
          </a:xfrm>
          <a:prstGeom prst="rect">
            <a:avLst/>
          </a:prstGeom>
          <a:noFill/>
        </p:spPr>
        <p:txBody>
          <a:bodyPr wrap="square" rtlCol="0">
            <a:spAutoFit/>
          </a:bodyPr>
          <a:lstStyle/>
          <a:p>
            <a:r>
              <a:rPr lang="en-GB" sz="1200" dirty="0" smtClean="0"/>
              <a:t>Activities to </a:t>
            </a:r>
            <a:r>
              <a:rPr lang="en-GB" sz="1200" dirty="0"/>
              <a:t>establish new knowledge or to explore the feasibility of a new or improved technology, product, process, service or </a:t>
            </a:r>
            <a:r>
              <a:rPr lang="en-GB" sz="1200" dirty="0" smtClean="0"/>
              <a:t>solution.</a:t>
            </a:r>
            <a:endParaRPr lang="fr-BE" sz="1200" dirty="0"/>
          </a:p>
        </p:txBody>
      </p:sp>
      <p:cxnSp>
        <p:nvCxnSpPr>
          <p:cNvPr id="24" name="Straight Connector 23"/>
          <p:cNvCxnSpPr/>
          <p:nvPr/>
        </p:nvCxnSpPr>
        <p:spPr>
          <a:xfrm flipH="1" flipV="1">
            <a:off x="2532082" y="2328366"/>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33980" y="2608210"/>
            <a:ext cx="2861274" cy="830997"/>
          </a:xfrm>
          <a:prstGeom prst="rect">
            <a:avLst/>
          </a:prstGeom>
          <a:noFill/>
        </p:spPr>
        <p:txBody>
          <a:bodyPr wrap="square" rtlCol="0">
            <a:spAutoFit/>
          </a:bodyPr>
          <a:lstStyle/>
          <a:p>
            <a:r>
              <a:rPr lang="en-US" sz="1200" dirty="0"/>
              <a:t>Activities </a:t>
            </a:r>
            <a:r>
              <a:rPr lang="en-US" sz="1200" dirty="0" smtClean="0"/>
              <a:t>to </a:t>
            </a:r>
            <a:r>
              <a:rPr lang="en-US" sz="1200" dirty="0"/>
              <a:t>produce plans and arrangements or designs for new, altered or improved products, processes or services.</a:t>
            </a:r>
            <a:endParaRPr lang="fr-BE" sz="1200" dirty="0"/>
          </a:p>
        </p:txBody>
      </p:sp>
      <p:sp>
        <p:nvSpPr>
          <p:cNvPr id="27" name="TextBox 26"/>
          <p:cNvSpPr txBox="1"/>
          <p:nvPr/>
        </p:nvSpPr>
        <p:spPr>
          <a:xfrm>
            <a:off x="2428644" y="3881063"/>
            <a:ext cx="3095778" cy="830997"/>
          </a:xfrm>
          <a:prstGeom prst="rect">
            <a:avLst/>
          </a:prstGeom>
          <a:noFill/>
        </p:spPr>
        <p:txBody>
          <a:bodyPr wrap="square" rtlCol="0">
            <a:spAutoFit/>
          </a:bodyPr>
          <a:lstStyle/>
          <a:p>
            <a:r>
              <a:rPr lang="en-US" sz="1200" dirty="0"/>
              <a:t>Activities that contribute to the objectives of Horizon Europe. This excludes R&amp;I activities, except </a:t>
            </a:r>
            <a:r>
              <a:rPr lang="en-US" sz="1200" dirty="0" smtClean="0"/>
              <a:t>for ‘Widening </a:t>
            </a:r>
            <a:r>
              <a:rPr lang="en-US" sz="1200" dirty="0"/>
              <a:t>participation and spreading excellence’</a:t>
            </a:r>
            <a:endParaRPr lang="fr-BE" sz="1200" dirty="0"/>
          </a:p>
        </p:txBody>
      </p:sp>
      <p:sp>
        <p:nvSpPr>
          <p:cNvPr id="29" name="TextBox 28"/>
          <p:cNvSpPr txBox="1"/>
          <p:nvPr/>
        </p:nvSpPr>
        <p:spPr>
          <a:xfrm>
            <a:off x="2428644" y="5154462"/>
            <a:ext cx="3013974" cy="830997"/>
          </a:xfrm>
          <a:prstGeom prst="rect">
            <a:avLst/>
          </a:prstGeom>
          <a:noFill/>
        </p:spPr>
        <p:txBody>
          <a:bodyPr wrap="square" rtlCol="0">
            <a:spAutoFit/>
          </a:bodyPr>
          <a:lstStyle/>
          <a:p>
            <a:r>
              <a:rPr lang="en-US" sz="1200" dirty="0"/>
              <a:t>A programme of activities established or implemented by legal entities managing or funding R&amp;I programmes, other than EU funding bodies.</a:t>
            </a:r>
            <a:endParaRPr lang="fr-BE" sz="1200" dirty="0"/>
          </a:p>
        </p:txBody>
      </p:sp>
      <p:cxnSp>
        <p:nvCxnSpPr>
          <p:cNvPr id="30" name="Straight Connector 29"/>
          <p:cNvCxnSpPr/>
          <p:nvPr/>
        </p:nvCxnSpPr>
        <p:spPr>
          <a:xfrm>
            <a:off x="7056187" y="4639352"/>
            <a:ext cx="0" cy="138499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208958" y="1290079"/>
            <a:ext cx="3166178" cy="646331"/>
          </a:xfrm>
          <a:prstGeom prst="rect">
            <a:avLst/>
          </a:prstGeom>
          <a:noFill/>
        </p:spPr>
        <p:txBody>
          <a:bodyPr wrap="square" rtlCol="0">
            <a:spAutoFit/>
          </a:bodyPr>
          <a:lstStyle/>
          <a:p>
            <a:r>
              <a:rPr lang="en-US" sz="1200" dirty="0"/>
              <a:t>Activities that embed an innovation action and other activities necessary to deploy an innovation on the market</a:t>
            </a:r>
            <a:r>
              <a:rPr lang="en-US" sz="1200" dirty="0" smtClean="0"/>
              <a:t>. (EIC) </a:t>
            </a:r>
            <a:endParaRPr lang="fr-BE" sz="1200" dirty="0"/>
          </a:p>
        </p:txBody>
      </p:sp>
      <p:sp>
        <p:nvSpPr>
          <p:cNvPr id="34" name="TextBox 33"/>
          <p:cNvSpPr txBox="1"/>
          <p:nvPr/>
        </p:nvSpPr>
        <p:spPr>
          <a:xfrm>
            <a:off x="8208958" y="2513599"/>
            <a:ext cx="3239330" cy="1015663"/>
          </a:xfrm>
          <a:prstGeom prst="rect">
            <a:avLst/>
          </a:prstGeom>
          <a:noFill/>
        </p:spPr>
        <p:txBody>
          <a:bodyPr wrap="square" rtlCol="0">
            <a:spAutoFit/>
          </a:bodyPr>
          <a:lstStyle/>
          <a:p>
            <a:r>
              <a:rPr lang="en-US" sz="1200" dirty="0"/>
              <a:t>Activities that aim to improve the skills, knowledge and career prospects of researchers, based on mobility between countries and, if relevant, between sectors or disciplines</a:t>
            </a:r>
            <a:r>
              <a:rPr lang="en-US" sz="1200" dirty="0" smtClean="0"/>
              <a:t>. (MSCA)</a:t>
            </a:r>
            <a:endParaRPr lang="fr-BE" sz="1200" dirty="0"/>
          </a:p>
        </p:txBody>
      </p:sp>
      <p:sp>
        <p:nvSpPr>
          <p:cNvPr id="36" name="TextBox 35"/>
          <p:cNvSpPr txBox="1"/>
          <p:nvPr/>
        </p:nvSpPr>
        <p:spPr>
          <a:xfrm>
            <a:off x="8208958" y="3881063"/>
            <a:ext cx="3378984" cy="830997"/>
          </a:xfrm>
          <a:prstGeom prst="rect">
            <a:avLst/>
          </a:prstGeom>
          <a:noFill/>
        </p:spPr>
        <p:txBody>
          <a:bodyPr wrap="square" rtlCol="0">
            <a:spAutoFit/>
          </a:bodyPr>
          <a:lstStyle/>
          <a:p>
            <a:r>
              <a:rPr lang="en-US" sz="1200" dirty="0" smtClean="0"/>
              <a:t>Activities that aim to help a buyers’ group to strengthen the public procurement of research, development, </a:t>
            </a:r>
            <a:r>
              <a:rPr lang="en-US" sz="1200" dirty="0"/>
              <a:t>validation and, possibly, the first deployment of new solutions</a:t>
            </a:r>
            <a:endParaRPr lang="fr-BE" sz="1200" dirty="0"/>
          </a:p>
        </p:txBody>
      </p:sp>
      <p:sp>
        <p:nvSpPr>
          <p:cNvPr id="37" name="Oval 36"/>
          <p:cNvSpPr/>
          <p:nvPr/>
        </p:nvSpPr>
        <p:spPr>
          <a:xfrm>
            <a:off x="6471087" y="4873818"/>
            <a:ext cx="1392284" cy="139228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Public procurement of innovative solutions actions (PPI) </a:t>
            </a:r>
          </a:p>
        </p:txBody>
      </p:sp>
      <p:cxnSp>
        <p:nvCxnSpPr>
          <p:cNvPr id="38" name="Straight Connector 37"/>
          <p:cNvCxnSpPr/>
          <p:nvPr/>
        </p:nvCxnSpPr>
        <p:spPr>
          <a:xfrm flipH="1" flipV="1">
            <a:off x="2521657" y="3574810"/>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521656" y="487381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8309542" y="230624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492803" y="2325289"/>
            <a:ext cx="1392284" cy="1392284"/>
          </a:xfrm>
          <a:prstGeom prst="ellipse">
            <a:avLst/>
          </a:prstGeom>
          <a:solidFill>
            <a:schemeClr val="accent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a:t>Training and mobility actions (TMA)</a:t>
            </a:r>
            <a:endParaRPr lang="en-GB" sz="1200" dirty="0"/>
          </a:p>
        </p:txBody>
      </p:sp>
      <p:sp>
        <p:nvSpPr>
          <p:cNvPr id="42" name="Oval 41"/>
          <p:cNvSpPr/>
          <p:nvPr/>
        </p:nvSpPr>
        <p:spPr>
          <a:xfrm>
            <a:off x="6492803" y="3596956"/>
            <a:ext cx="1392284" cy="1392284"/>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Pre-commercial procurement actions/ (PCP) </a:t>
            </a:r>
          </a:p>
        </p:txBody>
      </p:sp>
      <p:sp>
        <p:nvSpPr>
          <p:cNvPr id="43" name="Oval 42"/>
          <p:cNvSpPr/>
          <p:nvPr/>
        </p:nvSpPr>
        <p:spPr>
          <a:xfrm>
            <a:off x="6492803" y="4868623"/>
            <a:ext cx="1392284" cy="139228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Public procurement of innovative solutions actions (PPI) </a:t>
            </a:r>
          </a:p>
        </p:txBody>
      </p:sp>
      <p:cxnSp>
        <p:nvCxnSpPr>
          <p:cNvPr id="44" name="Straight Connector 43"/>
          <p:cNvCxnSpPr/>
          <p:nvPr/>
        </p:nvCxnSpPr>
        <p:spPr>
          <a:xfrm flipH="1" flipV="1">
            <a:off x="8309541" y="3584330"/>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309541" y="489285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08958" y="5149266"/>
            <a:ext cx="3051600" cy="646331"/>
          </a:xfrm>
          <a:prstGeom prst="rect">
            <a:avLst/>
          </a:prstGeom>
          <a:noFill/>
        </p:spPr>
        <p:txBody>
          <a:bodyPr wrap="square" rtlCol="0">
            <a:spAutoFit/>
          </a:bodyPr>
          <a:lstStyle/>
          <a:p>
            <a:r>
              <a:rPr lang="en-US" sz="1200" dirty="0"/>
              <a:t>Activities that aim to </a:t>
            </a:r>
            <a:r>
              <a:rPr lang="en-US" sz="1200" dirty="0" smtClean="0"/>
              <a:t>strengthen </a:t>
            </a:r>
            <a:r>
              <a:rPr lang="en-US" sz="1200" dirty="0"/>
              <a:t>the ability of a </a:t>
            </a:r>
            <a:r>
              <a:rPr lang="en-US" sz="1200" dirty="0" smtClean="0"/>
              <a:t>buyers</a:t>
            </a:r>
            <a:r>
              <a:rPr lang="en-US" sz="1200" dirty="0"/>
              <a:t>’ group to </a:t>
            </a:r>
            <a:r>
              <a:rPr lang="en-US" sz="1200" dirty="0" smtClean="0"/>
              <a:t>deploy </a:t>
            </a:r>
            <a:r>
              <a:rPr lang="en-US" sz="1200" dirty="0"/>
              <a:t>innovative solutions early  </a:t>
            </a:r>
            <a:endParaRPr lang="fr-BE" sz="1200" dirty="0"/>
          </a:p>
        </p:txBody>
      </p:sp>
    </p:spTree>
    <p:extLst>
      <p:ext uri="{BB962C8B-B14F-4D97-AF65-F5344CB8AC3E}">
        <p14:creationId xmlns:p14="http://schemas.microsoft.com/office/powerpoint/2010/main" val="2976340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2E5D0D-A79B-418D-A07D-9F3951B9B6D6}">
  <ds:schemaRefs>
    <ds:schemaRef ds:uri="http://purl.org/dc/terms/"/>
    <ds:schemaRef ds:uri="http://schemas.microsoft.com/office/2006/documentManagement/types"/>
    <ds:schemaRef ds:uri="http://schemas.microsoft.com/office/infopath/2007/PartnerControls"/>
    <ds:schemaRef ds:uri="http://purl.org/dc/dcmitype/"/>
    <ds:schemaRef ds:uri="aa4db51b-e8a9-4026-8a86-c53de6a39483"/>
    <ds:schemaRef ds:uri="http://purl.org/dc/elements/1.1/"/>
    <ds:schemaRef ds:uri="http://schemas.microsoft.com/office/2006/metadata/propertie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3.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45B8BD-4C30-4ADA-AFA3-77F973675DC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4550</TotalTime>
  <Words>3664</Words>
  <Application>Microsoft Office PowerPoint</Application>
  <PresentationFormat>Widescreen</PresentationFormat>
  <Paragraphs>324</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Calibri</vt:lpstr>
      <vt:lpstr>EC Square Sans Pro</vt:lpstr>
      <vt:lpstr>EC Square Sans Pro Light</vt:lpstr>
      <vt:lpstr>Symbol</vt:lpstr>
      <vt:lpstr>Verdana</vt:lpstr>
      <vt:lpstr>Wingdings</vt:lpstr>
      <vt:lpstr>Office Theme</vt:lpstr>
      <vt:lpstr>PowerPoint Presentation</vt:lpstr>
      <vt:lpstr>About Horizon Europe</vt:lpstr>
      <vt:lpstr>What is new in the submission process?</vt:lpstr>
      <vt:lpstr>Admissibility</vt:lpstr>
      <vt:lpstr>Eligibility</vt:lpstr>
      <vt:lpstr>Who is eligible for funding?</vt:lpstr>
      <vt:lpstr>Associated Countries</vt:lpstr>
      <vt:lpstr>Activities eligible for funding</vt:lpstr>
      <vt:lpstr>Activities eligible for funding – Type of actions</vt:lpstr>
      <vt:lpstr>Maximum funding rates</vt:lpstr>
      <vt:lpstr>Application form (proposal template)</vt:lpstr>
      <vt:lpstr>PowerPoint Presentation</vt:lpstr>
      <vt:lpstr>What is new in the evaluation process?</vt:lpstr>
      <vt:lpstr>Evaluation (award) criteria</vt:lpstr>
      <vt:lpstr>Evaluation criteria (RIAs and IAs)</vt:lpstr>
      <vt:lpstr>Standard evaluation process</vt:lpstr>
      <vt:lpstr>PowerPoint Presentation</vt:lpstr>
      <vt:lpstr>PowerPoint Presentation</vt:lpstr>
      <vt:lpstr>Ethics review</vt:lpstr>
      <vt:lpstr>Security scrutiny</vt:lpstr>
      <vt:lpstr>Points to consider when writing a proposal in HE</vt:lpstr>
      <vt:lpstr>Key principles</vt:lpstr>
      <vt:lpstr>Policy and horizontal considerations</vt:lpstr>
      <vt:lpstr>Open Science across the programme</vt:lpstr>
      <vt:lpstr>Gender dimension in R&amp;I content</vt:lpstr>
      <vt:lpstr>Describing the impact of your proposal </vt:lpstr>
      <vt:lpstr>Link between policy priorities and project results </vt:lpstr>
      <vt:lpstr>Measures to maximise impact</vt:lpstr>
      <vt:lpstr>Do no significant harm principle (DNSH)</vt:lpstr>
      <vt:lpstr>Artificial intelligence</vt:lpstr>
      <vt:lpstr>… one final point</vt:lpstr>
      <vt:lpstr>Any questions?  Please enter your questions in slido  https://app.sli.do/event/h8eseiw4</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Emma Pirilä</cp:lastModifiedBy>
  <cp:revision>198</cp:revision>
  <dcterms:created xsi:type="dcterms:W3CDTF">2020-12-04T09:35:19Z</dcterms:created>
  <dcterms:modified xsi:type="dcterms:W3CDTF">2021-03-29T08:53:51Z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ies>
</file>