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4" r:id="rId5"/>
  </p:sldMasterIdLst>
  <p:notesMasterIdLst>
    <p:notesMasterId r:id="rId49"/>
  </p:notesMasterIdLst>
  <p:handoutMasterIdLst>
    <p:handoutMasterId r:id="rId50"/>
  </p:handoutMasterIdLst>
  <p:sldIdLst>
    <p:sldId id="316" r:id="rId6"/>
    <p:sldId id="400" r:id="rId7"/>
    <p:sldId id="398" r:id="rId8"/>
    <p:sldId id="397" r:id="rId9"/>
    <p:sldId id="303" r:id="rId10"/>
    <p:sldId id="321" r:id="rId11"/>
    <p:sldId id="322" r:id="rId12"/>
    <p:sldId id="394" r:id="rId13"/>
    <p:sldId id="329" r:id="rId14"/>
    <p:sldId id="302" r:id="rId15"/>
    <p:sldId id="320" r:id="rId16"/>
    <p:sldId id="331" r:id="rId17"/>
    <p:sldId id="390" r:id="rId18"/>
    <p:sldId id="391" r:id="rId19"/>
    <p:sldId id="392" r:id="rId20"/>
    <p:sldId id="300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50" r:id="rId31"/>
    <p:sldId id="395" r:id="rId32"/>
    <p:sldId id="355" r:id="rId33"/>
    <p:sldId id="396" r:id="rId34"/>
    <p:sldId id="360" r:id="rId35"/>
    <p:sldId id="363" r:id="rId36"/>
    <p:sldId id="375" r:id="rId37"/>
    <p:sldId id="373" r:id="rId38"/>
    <p:sldId id="368" r:id="rId39"/>
    <p:sldId id="365" r:id="rId40"/>
    <p:sldId id="369" r:id="rId41"/>
    <p:sldId id="367" r:id="rId42"/>
    <p:sldId id="374" r:id="rId43"/>
    <p:sldId id="376" r:id="rId44"/>
    <p:sldId id="379" r:id="rId45"/>
    <p:sldId id="377" r:id="rId46"/>
    <p:sldId id="378" r:id="rId47"/>
    <p:sldId id="27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80"/>
    <a:srgbClr val="004494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72" autoAdjust="0"/>
  </p:normalViewPr>
  <p:slideViewPr>
    <p:cSldViewPr snapToGrid="0">
      <p:cViewPr varScale="1">
        <p:scale>
          <a:sx n="61" d="100"/>
          <a:sy n="61" d="100"/>
        </p:scale>
        <p:origin x="808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ADEBA-413C-4C8B-BA5C-FED123CC1B4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85381-28ED-4316-AB45-7A84549E4DA5}">
      <dgm:prSet phldrT="[Text]" custT="1"/>
      <dgm:spPr>
        <a:solidFill>
          <a:schemeClr val="accent2"/>
        </a:solidFill>
        <a:ln>
          <a:solidFill>
            <a:srgbClr val="931680"/>
          </a:solidFill>
        </a:ln>
      </dgm:spPr>
      <dgm:t>
        <a:bodyPr/>
        <a:lstStyle/>
        <a:p>
          <a:r>
            <a:rPr lang="en-US" sz="1800" dirty="0" smtClean="0"/>
            <a:t>Core Part</a:t>
          </a:r>
          <a:endParaRPr lang="en-US" sz="1800" dirty="0"/>
        </a:p>
      </dgm:t>
    </dgm:pt>
    <dgm:pt modelId="{148F8D7F-EF0C-469B-8BED-F55BB40B1214}" type="parTrans" cxnId="{E42D3CA9-3C98-4BC1-86BB-ADDCB4367F82}">
      <dgm:prSet/>
      <dgm:spPr/>
      <dgm:t>
        <a:bodyPr/>
        <a:lstStyle/>
        <a:p>
          <a:endParaRPr lang="en-US" sz="1600"/>
        </a:p>
      </dgm:t>
    </dgm:pt>
    <dgm:pt modelId="{571DAAAA-6354-4303-B3C0-42072FCD0592}" type="sibTrans" cxnId="{E42D3CA9-3C98-4BC1-86BB-ADDCB4367F82}">
      <dgm:prSet/>
      <dgm:spPr/>
      <dgm:t>
        <a:bodyPr/>
        <a:lstStyle/>
        <a:p>
          <a:endParaRPr lang="en-US" sz="1600"/>
        </a:p>
      </dgm:t>
    </dgm:pt>
    <dgm:pt modelId="{994A92A0-BBBF-4209-8CD8-A7094A239510}">
      <dgm:prSet phldrT="[Text]" custT="1"/>
      <dgm:spPr>
        <a:ln>
          <a:solidFill>
            <a:srgbClr val="93168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4494"/>
              </a:solidFill>
            </a:rPr>
            <a:t>Datasheet </a:t>
          </a:r>
        </a:p>
        <a:p>
          <a:r>
            <a:rPr lang="en-US" sz="1800" dirty="0" smtClean="0">
              <a:solidFill>
                <a:srgbClr val="004494"/>
              </a:solidFill>
            </a:rPr>
            <a:t>a summary of the specific data of the grant agreement</a:t>
          </a:r>
          <a:endParaRPr lang="en-US" sz="1800" dirty="0">
            <a:solidFill>
              <a:srgbClr val="004494"/>
            </a:solidFill>
          </a:endParaRPr>
        </a:p>
      </dgm:t>
    </dgm:pt>
    <dgm:pt modelId="{F7A36669-E214-495B-9CAC-A89A52312112}" type="parTrans" cxnId="{8DFB985F-F2A1-4A64-87C6-69AB44F67327}">
      <dgm:prSet/>
      <dgm:spPr/>
      <dgm:t>
        <a:bodyPr/>
        <a:lstStyle/>
        <a:p>
          <a:endParaRPr lang="en-US" sz="1600"/>
        </a:p>
      </dgm:t>
    </dgm:pt>
    <dgm:pt modelId="{A7F5AFFF-A105-4D18-AFCE-FAEAF6E1EFF1}" type="sibTrans" cxnId="{8DFB985F-F2A1-4A64-87C6-69AB44F67327}">
      <dgm:prSet/>
      <dgm:spPr/>
      <dgm:t>
        <a:bodyPr/>
        <a:lstStyle/>
        <a:p>
          <a:endParaRPr lang="en-US" sz="1600"/>
        </a:p>
      </dgm:t>
    </dgm:pt>
    <dgm:pt modelId="{03B0084A-8E37-439B-B567-65CBA4FC1054}">
      <dgm:prSet phldrT="[Text]" custT="1"/>
      <dgm:spPr>
        <a:ln>
          <a:solidFill>
            <a:srgbClr val="93168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4494"/>
              </a:solidFill>
            </a:rPr>
            <a:t>Articles </a:t>
          </a:r>
        </a:p>
        <a:p>
          <a:r>
            <a:rPr lang="en-US" sz="1800" dirty="0" smtClean="0">
              <a:solidFill>
                <a:srgbClr val="004494"/>
              </a:solidFill>
            </a:rPr>
            <a:t>grouped in six chapters </a:t>
          </a:r>
          <a:endParaRPr lang="en-US" sz="1800" dirty="0">
            <a:solidFill>
              <a:srgbClr val="004494"/>
            </a:solidFill>
          </a:endParaRPr>
        </a:p>
      </dgm:t>
    </dgm:pt>
    <dgm:pt modelId="{65AA2AFC-18C7-4E09-B1E2-697E38F41C7F}" type="sibTrans" cxnId="{5416E474-FE59-4B3E-AC2A-5629997829BE}">
      <dgm:prSet/>
      <dgm:spPr/>
      <dgm:t>
        <a:bodyPr/>
        <a:lstStyle/>
        <a:p>
          <a:endParaRPr lang="en-US" sz="1600"/>
        </a:p>
      </dgm:t>
    </dgm:pt>
    <dgm:pt modelId="{19BF9040-3320-4153-B1BF-898117B7560B}" type="parTrans" cxnId="{5416E474-FE59-4B3E-AC2A-5629997829BE}">
      <dgm:prSet/>
      <dgm:spPr>
        <a:ln>
          <a:solidFill>
            <a:srgbClr val="931680"/>
          </a:solidFill>
        </a:ln>
      </dgm:spPr>
      <dgm:t>
        <a:bodyPr/>
        <a:lstStyle/>
        <a:p>
          <a:endParaRPr lang="en-US" sz="1600"/>
        </a:p>
      </dgm:t>
    </dgm:pt>
    <dgm:pt modelId="{1B23F6E6-D715-4A8F-B276-4F93F682E602}" type="pres">
      <dgm:prSet presAssocID="{07AADEBA-413C-4C8B-BA5C-FED123CC1B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47FE74-90C7-46FA-86D6-8F0C7532CF51}" type="pres">
      <dgm:prSet presAssocID="{3F385381-28ED-4316-AB45-7A84549E4DA5}" presName="root" presStyleCnt="0"/>
      <dgm:spPr/>
    </dgm:pt>
    <dgm:pt modelId="{0C3A1A70-DBF5-412E-8CAE-34EACC85E50A}" type="pres">
      <dgm:prSet presAssocID="{3F385381-28ED-4316-AB45-7A84549E4DA5}" presName="rootComposite" presStyleCnt="0"/>
      <dgm:spPr/>
    </dgm:pt>
    <dgm:pt modelId="{6621D545-B748-42C3-BB0B-55D52C47FCCE}" type="pres">
      <dgm:prSet presAssocID="{3F385381-28ED-4316-AB45-7A84549E4DA5}" presName="rootText" presStyleLbl="node1" presStyleIdx="0" presStyleCnt="1" custScaleX="51174" custScaleY="99240" custLinFactNeighborX="-4066" custLinFactNeighborY="-27256"/>
      <dgm:spPr/>
      <dgm:t>
        <a:bodyPr/>
        <a:lstStyle/>
        <a:p>
          <a:endParaRPr lang="en-US"/>
        </a:p>
      </dgm:t>
    </dgm:pt>
    <dgm:pt modelId="{3E3AB996-307F-4277-A2C0-CC809717D74A}" type="pres">
      <dgm:prSet presAssocID="{3F385381-28ED-4316-AB45-7A84549E4DA5}" presName="rootConnector" presStyleLbl="node1" presStyleIdx="0" presStyleCnt="1"/>
      <dgm:spPr/>
      <dgm:t>
        <a:bodyPr/>
        <a:lstStyle/>
        <a:p>
          <a:endParaRPr lang="en-US"/>
        </a:p>
      </dgm:t>
    </dgm:pt>
    <dgm:pt modelId="{D7881FEF-E462-4E37-B9F4-8E3DF92CC8CB}" type="pres">
      <dgm:prSet presAssocID="{3F385381-28ED-4316-AB45-7A84549E4DA5}" presName="childShape" presStyleCnt="0"/>
      <dgm:spPr/>
    </dgm:pt>
    <dgm:pt modelId="{9A1F08D0-7249-4370-8D7E-37C0CF80038A}" type="pres">
      <dgm:prSet presAssocID="{F7A36669-E214-495B-9CAC-A89A5231211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9927B01-C0B8-472F-8014-0CDE480BDFA4}" type="pres">
      <dgm:prSet presAssocID="{994A92A0-BBBF-4209-8CD8-A7094A239510}" presName="childText" presStyleLbl="bgAcc1" presStyleIdx="0" presStyleCnt="2" custScaleX="328170" custScaleY="103591" custLinFactNeighborX="1276" custLinFactNeighborY="-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5ED4-1C7B-404F-89FC-A421670D7FD8}" type="pres">
      <dgm:prSet presAssocID="{19BF9040-3320-4153-B1BF-898117B7560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DA531B6-9F6D-4211-B03E-FC45D88B8E99}" type="pres">
      <dgm:prSet presAssocID="{03B0084A-8E37-439B-B567-65CBA4FC1054}" presName="childText" presStyleLbl="bgAcc1" presStyleIdx="1" presStyleCnt="2" custScaleX="326866" custScaleY="81226" custLinFactNeighborX="1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89D2F-649F-4353-9940-04916BE80D7E}" type="presOf" srcId="{07AADEBA-413C-4C8B-BA5C-FED123CC1B49}" destId="{1B23F6E6-D715-4A8F-B276-4F93F682E602}" srcOrd="0" destOrd="0" presId="urn:microsoft.com/office/officeart/2005/8/layout/hierarchy3"/>
    <dgm:cxn modelId="{9779BB1F-8F96-4520-8891-87CA857BD284}" type="presOf" srcId="{3F385381-28ED-4316-AB45-7A84549E4DA5}" destId="{3E3AB996-307F-4277-A2C0-CC809717D74A}" srcOrd="1" destOrd="0" presId="urn:microsoft.com/office/officeart/2005/8/layout/hierarchy3"/>
    <dgm:cxn modelId="{8DFB985F-F2A1-4A64-87C6-69AB44F67327}" srcId="{3F385381-28ED-4316-AB45-7A84549E4DA5}" destId="{994A92A0-BBBF-4209-8CD8-A7094A239510}" srcOrd="0" destOrd="0" parTransId="{F7A36669-E214-495B-9CAC-A89A52312112}" sibTransId="{A7F5AFFF-A105-4D18-AFCE-FAEAF6E1EFF1}"/>
    <dgm:cxn modelId="{5416E474-FE59-4B3E-AC2A-5629997829BE}" srcId="{3F385381-28ED-4316-AB45-7A84549E4DA5}" destId="{03B0084A-8E37-439B-B567-65CBA4FC1054}" srcOrd="1" destOrd="0" parTransId="{19BF9040-3320-4153-B1BF-898117B7560B}" sibTransId="{65AA2AFC-18C7-4E09-B1E2-697E38F41C7F}"/>
    <dgm:cxn modelId="{393732E6-5E85-4633-97AB-7FAAAC8EC6CB}" type="presOf" srcId="{19BF9040-3320-4153-B1BF-898117B7560B}" destId="{018A5ED4-1C7B-404F-89FC-A421670D7FD8}" srcOrd="0" destOrd="0" presId="urn:microsoft.com/office/officeart/2005/8/layout/hierarchy3"/>
    <dgm:cxn modelId="{1FD66302-7BDD-437F-91C9-F64F463E6AE5}" type="presOf" srcId="{03B0084A-8E37-439B-B567-65CBA4FC1054}" destId="{DDA531B6-9F6D-4211-B03E-FC45D88B8E99}" srcOrd="0" destOrd="0" presId="urn:microsoft.com/office/officeart/2005/8/layout/hierarchy3"/>
    <dgm:cxn modelId="{5D8A0C1C-5FF1-43B2-B5A3-CC592E85824C}" type="presOf" srcId="{3F385381-28ED-4316-AB45-7A84549E4DA5}" destId="{6621D545-B748-42C3-BB0B-55D52C47FCCE}" srcOrd="0" destOrd="0" presId="urn:microsoft.com/office/officeart/2005/8/layout/hierarchy3"/>
    <dgm:cxn modelId="{BF37F28E-76F1-4CB4-88E4-2F6A63A3497E}" type="presOf" srcId="{994A92A0-BBBF-4209-8CD8-A7094A239510}" destId="{49927B01-C0B8-472F-8014-0CDE480BDFA4}" srcOrd="0" destOrd="0" presId="urn:microsoft.com/office/officeart/2005/8/layout/hierarchy3"/>
    <dgm:cxn modelId="{B73501D8-5003-4150-96E8-B30012C236D2}" type="presOf" srcId="{F7A36669-E214-495B-9CAC-A89A52312112}" destId="{9A1F08D0-7249-4370-8D7E-37C0CF80038A}" srcOrd="0" destOrd="0" presId="urn:microsoft.com/office/officeart/2005/8/layout/hierarchy3"/>
    <dgm:cxn modelId="{E42D3CA9-3C98-4BC1-86BB-ADDCB4367F82}" srcId="{07AADEBA-413C-4C8B-BA5C-FED123CC1B49}" destId="{3F385381-28ED-4316-AB45-7A84549E4DA5}" srcOrd="0" destOrd="0" parTransId="{148F8D7F-EF0C-469B-8BED-F55BB40B1214}" sibTransId="{571DAAAA-6354-4303-B3C0-42072FCD0592}"/>
    <dgm:cxn modelId="{410B47B4-EF91-40BB-A2AE-221F58965F1D}" type="presParOf" srcId="{1B23F6E6-D715-4A8F-B276-4F93F682E602}" destId="{9E47FE74-90C7-46FA-86D6-8F0C7532CF51}" srcOrd="0" destOrd="0" presId="urn:microsoft.com/office/officeart/2005/8/layout/hierarchy3"/>
    <dgm:cxn modelId="{17D0745C-B793-491D-8E04-05BCB6619E1E}" type="presParOf" srcId="{9E47FE74-90C7-46FA-86D6-8F0C7532CF51}" destId="{0C3A1A70-DBF5-412E-8CAE-34EACC85E50A}" srcOrd="0" destOrd="0" presId="urn:microsoft.com/office/officeart/2005/8/layout/hierarchy3"/>
    <dgm:cxn modelId="{65411169-3B87-43CB-87A5-D2FE694D35CA}" type="presParOf" srcId="{0C3A1A70-DBF5-412E-8CAE-34EACC85E50A}" destId="{6621D545-B748-42C3-BB0B-55D52C47FCCE}" srcOrd="0" destOrd="0" presId="urn:microsoft.com/office/officeart/2005/8/layout/hierarchy3"/>
    <dgm:cxn modelId="{C493EBA3-2214-42FE-A600-4AF0A9DDE9E8}" type="presParOf" srcId="{0C3A1A70-DBF5-412E-8CAE-34EACC85E50A}" destId="{3E3AB996-307F-4277-A2C0-CC809717D74A}" srcOrd="1" destOrd="0" presId="urn:microsoft.com/office/officeart/2005/8/layout/hierarchy3"/>
    <dgm:cxn modelId="{CC65B8CE-A5A6-4DE4-BCAB-A29044B0C5AC}" type="presParOf" srcId="{9E47FE74-90C7-46FA-86D6-8F0C7532CF51}" destId="{D7881FEF-E462-4E37-B9F4-8E3DF92CC8CB}" srcOrd="1" destOrd="0" presId="urn:microsoft.com/office/officeart/2005/8/layout/hierarchy3"/>
    <dgm:cxn modelId="{CBD62A4E-129E-484B-B96B-B0E976C65D06}" type="presParOf" srcId="{D7881FEF-E462-4E37-B9F4-8E3DF92CC8CB}" destId="{9A1F08D0-7249-4370-8D7E-37C0CF80038A}" srcOrd="0" destOrd="0" presId="urn:microsoft.com/office/officeart/2005/8/layout/hierarchy3"/>
    <dgm:cxn modelId="{05E33F4F-C8F7-42EC-A229-D21CF2E6E2D0}" type="presParOf" srcId="{D7881FEF-E462-4E37-B9F4-8E3DF92CC8CB}" destId="{49927B01-C0B8-472F-8014-0CDE480BDFA4}" srcOrd="1" destOrd="0" presId="urn:microsoft.com/office/officeart/2005/8/layout/hierarchy3"/>
    <dgm:cxn modelId="{AFF84937-2E00-469A-BC56-610FFDBEBF73}" type="presParOf" srcId="{D7881FEF-E462-4E37-B9F4-8E3DF92CC8CB}" destId="{018A5ED4-1C7B-404F-89FC-A421670D7FD8}" srcOrd="2" destOrd="0" presId="urn:microsoft.com/office/officeart/2005/8/layout/hierarchy3"/>
    <dgm:cxn modelId="{2B1267C6-C457-4FE3-A421-01446001484C}" type="presParOf" srcId="{D7881FEF-E462-4E37-B9F4-8E3DF92CC8CB}" destId="{DDA531B6-9F6D-4211-B03E-FC45D88B8E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5FF2E-DA44-4BF5-A0D5-D7DBED2A526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0960D-8016-4350-BD6E-AAF1E9662F3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761600EF-B303-4159-94B3-4EF95DBF8905}" type="parTrans" cxnId="{80C5BFDC-454A-4A0C-B30A-6CE702CDF0A4}">
      <dgm:prSet/>
      <dgm:spPr/>
      <dgm:t>
        <a:bodyPr/>
        <a:lstStyle/>
        <a:p>
          <a:endParaRPr lang="en-US"/>
        </a:p>
      </dgm:t>
    </dgm:pt>
    <dgm:pt modelId="{44FAAB58-8380-4171-9D3B-6F579F614E85}" type="sibTrans" cxnId="{80C5BFDC-454A-4A0C-B30A-6CE702CDF0A4}">
      <dgm:prSet/>
      <dgm:spPr/>
      <dgm:t>
        <a:bodyPr/>
        <a:lstStyle/>
        <a:p>
          <a:endParaRPr lang="en-US"/>
        </a:p>
      </dgm:t>
    </dgm:pt>
    <dgm:pt modelId="{B18753E3-8D75-4D02-80D6-229A1C5544DB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en-GB" sz="18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 smtClean="0">
              <a:solidFill>
                <a:schemeClr val="tx2"/>
              </a:solidFill>
            </a:rPr>
            <a:t>actual personnel costs incurred for that person in 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2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2000" i="1" dirty="0" smtClean="0">
              <a:solidFill>
                <a:schemeClr val="tx2"/>
              </a:solidFill>
            </a:rPr>
            <a:t>215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0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 smtClean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900" i="1" dirty="0" smtClean="0">
            <a:solidFill>
              <a:srgbClr val="FF000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i="1" dirty="0" err="1" smtClean="0">
              <a:solidFill>
                <a:schemeClr val="tx2"/>
              </a:solidFill>
            </a:rPr>
            <a:t>days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worked</a:t>
          </a:r>
          <a:r>
            <a:rPr lang="fr-BE" sz="1800" i="1" dirty="0" smtClean="0">
              <a:solidFill>
                <a:schemeClr val="tx2"/>
              </a:solidFill>
            </a:rPr>
            <a:t> by </a:t>
          </a:r>
          <a:r>
            <a:rPr lang="fr-BE" sz="1800" i="1" dirty="0" err="1" smtClean="0">
              <a:solidFill>
                <a:schemeClr val="tx2"/>
              </a:solidFill>
            </a:rPr>
            <a:t>that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person</a:t>
          </a:r>
          <a:r>
            <a:rPr lang="fr-BE" sz="1800" i="1" dirty="0" smtClean="0">
              <a:solidFill>
                <a:schemeClr val="tx2"/>
              </a:solidFill>
            </a:rPr>
            <a:t> on the action </a:t>
          </a:r>
          <a:r>
            <a:rPr lang="fr-BE" sz="1800" i="1" dirty="0" err="1" smtClean="0">
              <a:solidFill>
                <a:schemeClr val="tx2"/>
              </a:solidFill>
            </a:rPr>
            <a:t>from</a:t>
          </a:r>
          <a:r>
            <a:rPr lang="fr-BE" sz="1800" i="1" dirty="0" smtClean="0">
              <a:solidFill>
                <a:schemeClr val="tx2"/>
              </a:solidFill>
            </a:rPr>
            <a:t> 1/09/2021</a:t>
          </a:r>
          <a:endParaRPr lang="en-US" sz="1800" i="1" dirty="0">
            <a:solidFill>
              <a:schemeClr val="tx2"/>
            </a:solidFill>
          </a:endParaRPr>
        </a:p>
      </dgm:t>
    </dgm:pt>
    <dgm:pt modelId="{CB1A585A-9471-4B54-A691-41F587E665CB}" type="parTrans" cxnId="{0CA93154-C27F-4E54-B13E-C54E48840507}">
      <dgm:prSet/>
      <dgm:spPr/>
      <dgm:t>
        <a:bodyPr/>
        <a:lstStyle/>
        <a:p>
          <a:endParaRPr lang="en-US"/>
        </a:p>
      </dgm:t>
    </dgm:pt>
    <dgm:pt modelId="{56EF6057-6871-478B-BCC3-79763BE5520A}" type="sibTrans" cxnId="{0CA93154-C27F-4E54-B13E-C54E48840507}">
      <dgm:prSet/>
      <dgm:spPr/>
      <dgm:t>
        <a:bodyPr/>
        <a:lstStyle/>
        <a:p>
          <a:endParaRPr lang="en-US"/>
        </a:p>
      </dgm:t>
    </dgm:pt>
    <dgm:pt modelId="{34780E8F-F12E-4C85-9A24-299057A394B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2022</a:t>
          </a:r>
          <a:endParaRPr lang="en-US" dirty="0"/>
        </a:p>
      </dgm:t>
    </dgm:pt>
    <dgm:pt modelId="{A00DA67D-F41A-4012-A73A-A381B9AECE05}" type="parTrans" cxnId="{1849179D-3CF6-4091-B090-9D1D5836EE6B}">
      <dgm:prSet/>
      <dgm:spPr/>
      <dgm:t>
        <a:bodyPr/>
        <a:lstStyle/>
        <a:p>
          <a:endParaRPr lang="en-US"/>
        </a:p>
      </dgm:t>
    </dgm:pt>
    <dgm:pt modelId="{85AC2505-3FB2-46A7-AEEE-E12B2BB8B4BF}" type="sibTrans" cxnId="{1849179D-3CF6-4091-B090-9D1D5836EE6B}">
      <dgm:prSet/>
      <dgm:spPr/>
      <dgm:t>
        <a:bodyPr/>
        <a:lstStyle/>
        <a:p>
          <a:endParaRPr lang="en-US"/>
        </a:p>
      </dgm:t>
    </dgm:pt>
    <dgm:pt modelId="{B94A57AE-6F83-4C63-931A-F2BA1D30843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GB" sz="14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 smtClean="0">
              <a:solidFill>
                <a:schemeClr val="tx2"/>
              </a:solidFill>
            </a:rPr>
            <a:t>actual personnel costs incurred for that person in 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8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 smtClean="0">
            <a:solidFill>
              <a:schemeClr val="tx2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i="1" dirty="0" smtClean="0">
              <a:solidFill>
                <a:schemeClr val="tx2"/>
              </a:solidFill>
            </a:rPr>
            <a:t>215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BE" sz="700" i="1" dirty="0" smtClean="0">
            <a:solidFill>
              <a:schemeClr val="bg1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b="1" i="1" dirty="0" smtClean="0">
              <a:solidFill>
                <a:schemeClr val="bg1"/>
              </a:solidFill>
            </a:rPr>
            <a:t>X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i="1" dirty="0" err="1" smtClean="0">
              <a:solidFill>
                <a:schemeClr val="tx2"/>
              </a:solidFill>
            </a:rPr>
            <a:t>days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worked</a:t>
          </a:r>
          <a:r>
            <a:rPr lang="fr-BE" sz="1800" i="1" dirty="0" smtClean="0">
              <a:solidFill>
                <a:schemeClr val="tx2"/>
              </a:solidFill>
            </a:rPr>
            <a:t> by </a:t>
          </a:r>
          <a:r>
            <a:rPr lang="fr-BE" sz="1800" i="1" dirty="0" err="1" smtClean="0">
              <a:solidFill>
                <a:schemeClr val="tx2"/>
              </a:solidFill>
            </a:rPr>
            <a:t>that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person</a:t>
          </a:r>
          <a:r>
            <a:rPr lang="fr-BE" sz="1800" i="1" dirty="0" smtClean="0">
              <a:solidFill>
                <a:schemeClr val="tx2"/>
              </a:solidFill>
            </a:rPr>
            <a:t> on the action in 2022</a:t>
          </a:r>
          <a:endParaRPr lang="en-US" sz="1800" dirty="0"/>
        </a:p>
      </dgm:t>
    </dgm:pt>
    <dgm:pt modelId="{449FE39F-2659-4D04-AA46-5944181131F0}" type="parTrans" cxnId="{9B0A0139-3DF4-4AE4-BE8F-609216F1F848}">
      <dgm:prSet/>
      <dgm:spPr/>
      <dgm:t>
        <a:bodyPr/>
        <a:lstStyle/>
        <a:p>
          <a:endParaRPr lang="en-US"/>
        </a:p>
      </dgm:t>
    </dgm:pt>
    <dgm:pt modelId="{740385F2-4CFC-4655-B909-2FFB82E5B0E0}" type="sibTrans" cxnId="{9B0A0139-3DF4-4AE4-BE8F-609216F1F848}">
      <dgm:prSet/>
      <dgm:spPr/>
      <dgm:t>
        <a:bodyPr/>
        <a:lstStyle/>
        <a:p>
          <a:endParaRPr lang="en-US"/>
        </a:p>
      </dgm:t>
    </dgm:pt>
    <dgm:pt modelId="{8E520662-4058-4AE9-B1AD-D5EA70F27A4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2023</a:t>
          </a:r>
          <a:endParaRPr lang="en-US" dirty="0"/>
        </a:p>
      </dgm:t>
    </dgm:pt>
    <dgm:pt modelId="{A044203B-FAF1-4111-907D-CD26FE5575C7}" type="parTrans" cxnId="{EF29D283-6C09-4A44-A25C-868E161F139A}">
      <dgm:prSet/>
      <dgm:spPr/>
      <dgm:t>
        <a:bodyPr/>
        <a:lstStyle/>
        <a:p>
          <a:endParaRPr lang="en-US"/>
        </a:p>
      </dgm:t>
    </dgm:pt>
    <dgm:pt modelId="{9B92DC26-5A94-429C-8FD5-72DCD0ACB137}" type="sibTrans" cxnId="{EF29D283-6C09-4A44-A25C-868E161F139A}">
      <dgm:prSet/>
      <dgm:spPr/>
      <dgm:t>
        <a:bodyPr/>
        <a:lstStyle/>
        <a:p>
          <a:endParaRPr lang="en-US"/>
        </a:p>
      </dgm:t>
    </dgm:pt>
    <dgm:pt modelId="{ACD56754-C26E-4DE4-9D57-63E3537CC242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GB" sz="10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 smtClean="0">
              <a:solidFill>
                <a:schemeClr val="tx2"/>
              </a:solidFill>
            </a:rPr>
            <a:t>actual personnel costs incurred for that person until 31/03/2023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 smtClean="0">
              <a:solidFill>
                <a:schemeClr val="tx2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 smtClean="0">
              <a:solidFill>
                <a:schemeClr val="tx2"/>
              </a:solidFill>
            </a:rPr>
            <a:t>(</a:t>
          </a:r>
          <a:r>
            <a:rPr lang="en-GB" sz="1800" b="1" i="1" dirty="0" smtClean="0">
              <a:solidFill>
                <a:schemeClr val="tx2"/>
              </a:solidFill>
            </a:rPr>
            <a:t>215 / 12 x 3</a:t>
          </a:r>
          <a:r>
            <a:rPr lang="en-GB" sz="1800" i="1" dirty="0" smtClean="0">
              <a:solidFill>
                <a:schemeClr val="tx2"/>
              </a:solidFill>
            </a:rPr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000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 smtClean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900" i="1" dirty="0">
            <a:solidFill>
              <a:schemeClr val="tx2"/>
            </a:solidFill>
          </a:endParaRPr>
        </a:p>
      </dgm:t>
    </dgm:pt>
    <dgm:pt modelId="{14019110-422E-4F88-8C6C-EAF3354A599B}" type="parTrans" cxnId="{BED0FAA5-8B12-4D35-92EE-21D9D4B54C93}">
      <dgm:prSet/>
      <dgm:spPr/>
      <dgm:t>
        <a:bodyPr/>
        <a:lstStyle/>
        <a:p>
          <a:endParaRPr lang="en-US"/>
        </a:p>
      </dgm:t>
    </dgm:pt>
    <dgm:pt modelId="{5CFF90BF-947B-440E-874B-724CFEC27224}" type="sibTrans" cxnId="{BED0FAA5-8B12-4D35-92EE-21D9D4B54C93}">
      <dgm:prSet/>
      <dgm:spPr/>
      <dgm:t>
        <a:bodyPr/>
        <a:lstStyle/>
        <a:p>
          <a:endParaRPr lang="en-US"/>
        </a:p>
      </dgm:t>
    </dgm:pt>
    <dgm:pt modelId="{1214F25D-B245-4D3B-B340-C1EAEB8536DB}">
      <dgm:prSet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fr-BE" sz="2100" i="1" dirty="0">
            <a:solidFill>
              <a:schemeClr val="tx2"/>
            </a:solidFill>
          </a:endParaRPr>
        </a:p>
      </dgm:t>
    </dgm:pt>
    <dgm:pt modelId="{4C13EE3A-9F8B-43E0-9333-B98206575715}" type="parTrans" cxnId="{A480DB0F-E9A5-4C3A-BDDE-1037482D97C1}">
      <dgm:prSet/>
      <dgm:spPr/>
      <dgm:t>
        <a:bodyPr/>
        <a:lstStyle/>
        <a:p>
          <a:endParaRPr lang="en-US"/>
        </a:p>
      </dgm:t>
    </dgm:pt>
    <dgm:pt modelId="{CEFA9C02-B3D0-4A7F-8528-B2600481486C}" type="sibTrans" cxnId="{A480DB0F-E9A5-4C3A-BDDE-1037482D97C1}">
      <dgm:prSet/>
      <dgm:spPr/>
      <dgm:t>
        <a:bodyPr/>
        <a:lstStyle/>
        <a:p>
          <a:endParaRPr lang="en-US"/>
        </a:p>
      </dgm:t>
    </dgm:pt>
    <dgm:pt modelId="{09F0BDE2-A091-4BC2-AABE-D47A45E6A78D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fr-BE" sz="1800" i="1" dirty="0" err="1" smtClean="0">
              <a:solidFill>
                <a:schemeClr val="tx2"/>
              </a:solidFill>
            </a:rPr>
            <a:t>days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worked</a:t>
          </a:r>
          <a:r>
            <a:rPr lang="fr-BE" sz="1800" i="1" dirty="0" smtClean="0">
              <a:solidFill>
                <a:schemeClr val="tx2"/>
              </a:solidFill>
            </a:rPr>
            <a:t> by </a:t>
          </a:r>
          <a:r>
            <a:rPr lang="fr-BE" sz="1800" i="1" dirty="0" err="1" smtClean="0">
              <a:solidFill>
                <a:schemeClr val="tx2"/>
              </a:solidFill>
            </a:rPr>
            <a:t>that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fr-BE" sz="1800" i="1" dirty="0" err="1" smtClean="0">
              <a:solidFill>
                <a:schemeClr val="tx2"/>
              </a:solidFill>
            </a:rPr>
            <a:t>person</a:t>
          </a:r>
          <a:r>
            <a:rPr lang="fr-BE" sz="1800" i="1" dirty="0" smtClean="0">
              <a:solidFill>
                <a:schemeClr val="tx2"/>
              </a:solidFill>
            </a:rPr>
            <a:t> on the action </a:t>
          </a:r>
          <a:r>
            <a:rPr lang="fr-BE" sz="1800" i="1" dirty="0" err="1" smtClean="0">
              <a:solidFill>
                <a:schemeClr val="tx2"/>
              </a:solidFill>
            </a:rPr>
            <a:t>until</a:t>
          </a:r>
          <a:r>
            <a:rPr lang="fr-BE" sz="1800" i="1" dirty="0" smtClean="0">
              <a:solidFill>
                <a:schemeClr val="tx2"/>
              </a:solidFill>
            </a:rPr>
            <a:t> </a:t>
          </a:r>
          <a:r>
            <a:rPr lang="en-GB" sz="1800" i="1" dirty="0" smtClean="0">
              <a:solidFill>
                <a:schemeClr val="tx2"/>
              </a:solidFill>
            </a:rPr>
            <a:t>31/03/2023</a:t>
          </a:r>
          <a:endParaRPr lang="en-US" sz="1800" i="1" dirty="0">
            <a:solidFill>
              <a:schemeClr val="tx2"/>
            </a:solidFill>
          </a:endParaRPr>
        </a:p>
      </dgm:t>
    </dgm:pt>
    <dgm:pt modelId="{CE48B0A8-DBB1-4D8F-9EE4-0960DDD137D8}" type="parTrans" cxnId="{8B8A7F7E-A251-4265-A023-431AE3722A21}">
      <dgm:prSet/>
      <dgm:spPr/>
      <dgm:t>
        <a:bodyPr/>
        <a:lstStyle/>
        <a:p>
          <a:endParaRPr lang="en-US"/>
        </a:p>
      </dgm:t>
    </dgm:pt>
    <dgm:pt modelId="{9934F995-5329-4E18-B639-422BC0B57FCB}" type="sibTrans" cxnId="{8B8A7F7E-A251-4265-A023-431AE3722A21}">
      <dgm:prSet/>
      <dgm:spPr/>
      <dgm:t>
        <a:bodyPr/>
        <a:lstStyle/>
        <a:p>
          <a:endParaRPr lang="en-US"/>
        </a:p>
      </dgm:t>
    </dgm:pt>
    <dgm:pt modelId="{589C195B-F060-412D-8A7E-19B006ABA1AE}" type="pres">
      <dgm:prSet presAssocID="{D745FF2E-DA44-4BF5-A0D5-D7DBED2A5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AA7AA-781B-498E-B244-A541209576E1}" type="pres">
      <dgm:prSet presAssocID="{F680960D-8016-4350-BD6E-AAF1E9662F35}" presName="compositeNode" presStyleCnt="0">
        <dgm:presLayoutVars>
          <dgm:bulletEnabled val="1"/>
        </dgm:presLayoutVars>
      </dgm:prSet>
      <dgm:spPr/>
    </dgm:pt>
    <dgm:pt modelId="{6D7CB688-02CD-4940-81D2-0AF4455CB715}" type="pres">
      <dgm:prSet presAssocID="{F680960D-8016-4350-BD6E-AAF1E9662F35}" presName="bgRect" presStyleLbl="node1" presStyleIdx="0" presStyleCnt="3" custScaleY="108519"/>
      <dgm:spPr/>
      <dgm:t>
        <a:bodyPr/>
        <a:lstStyle/>
        <a:p>
          <a:endParaRPr lang="en-US"/>
        </a:p>
      </dgm:t>
    </dgm:pt>
    <dgm:pt modelId="{59B54192-53A5-4F06-87FB-CDCEA50535D7}" type="pres">
      <dgm:prSet presAssocID="{F680960D-8016-4350-BD6E-AAF1E9662F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42B9-D352-495F-8AF5-7AEC10A67337}" type="pres">
      <dgm:prSet presAssocID="{F680960D-8016-4350-BD6E-AAF1E9662F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B2E1E-E027-4A3E-BB2B-17861C9AC8BA}" type="pres">
      <dgm:prSet presAssocID="{44FAAB58-8380-4171-9D3B-6F579F614E85}" presName="hSp" presStyleCnt="0"/>
      <dgm:spPr/>
    </dgm:pt>
    <dgm:pt modelId="{94044DCA-9305-4124-A899-7F75D0C1E4E4}" type="pres">
      <dgm:prSet presAssocID="{44FAAB58-8380-4171-9D3B-6F579F614E85}" presName="vProcSp" presStyleCnt="0"/>
      <dgm:spPr/>
    </dgm:pt>
    <dgm:pt modelId="{831CA912-0C58-401D-8940-F08C29862362}" type="pres">
      <dgm:prSet presAssocID="{44FAAB58-8380-4171-9D3B-6F579F614E85}" presName="vSp1" presStyleCnt="0"/>
      <dgm:spPr/>
    </dgm:pt>
    <dgm:pt modelId="{1447355A-31D1-4661-86F1-B02410AEA4DE}" type="pres">
      <dgm:prSet presAssocID="{44FAAB58-8380-4171-9D3B-6F579F614E85}" presName="simulatedConn" presStyleLbl="solidFgAcc1" presStyleIdx="0" presStyleCnt="2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B86B379-35C3-42B6-AE14-15F087C696BD}" type="pres">
      <dgm:prSet presAssocID="{44FAAB58-8380-4171-9D3B-6F579F614E85}" presName="vSp2" presStyleCnt="0"/>
      <dgm:spPr/>
    </dgm:pt>
    <dgm:pt modelId="{165EAEA0-50BB-4D1F-957A-4030F8CF2358}" type="pres">
      <dgm:prSet presAssocID="{44FAAB58-8380-4171-9D3B-6F579F614E85}" presName="sibTrans" presStyleCnt="0"/>
      <dgm:spPr/>
    </dgm:pt>
    <dgm:pt modelId="{B0813CEA-C23A-4577-9DF0-B1B0454AA160}" type="pres">
      <dgm:prSet presAssocID="{34780E8F-F12E-4C85-9A24-299057A394B2}" presName="compositeNode" presStyleCnt="0">
        <dgm:presLayoutVars>
          <dgm:bulletEnabled val="1"/>
        </dgm:presLayoutVars>
      </dgm:prSet>
      <dgm:spPr/>
    </dgm:pt>
    <dgm:pt modelId="{A668C86E-F01C-448E-90D8-D5ECAF934128}" type="pres">
      <dgm:prSet presAssocID="{34780E8F-F12E-4C85-9A24-299057A394B2}" presName="bgRect" presStyleLbl="node1" presStyleIdx="1" presStyleCnt="3" custScaleY="109077" custLinFactNeighborY="303"/>
      <dgm:spPr/>
      <dgm:t>
        <a:bodyPr/>
        <a:lstStyle/>
        <a:p>
          <a:endParaRPr lang="en-US"/>
        </a:p>
      </dgm:t>
    </dgm:pt>
    <dgm:pt modelId="{9BFE58B3-447C-4E3F-84FB-A6CA5FDB2534}" type="pres">
      <dgm:prSet presAssocID="{34780E8F-F12E-4C85-9A24-299057A394B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5A8F3-1699-423A-9489-C86F24981DE2}" type="pres">
      <dgm:prSet presAssocID="{34780E8F-F12E-4C85-9A24-299057A394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3D507-2603-4423-AE61-D41B15FAD7D7}" type="pres">
      <dgm:prSet presAssocID="{85AC2505-3FB2-46A7-AEEE-E12B2BB8B4BF}" presName="hSp" presStyleCnt="0"/>
      <dgm:spPr/>
    </dgm:pt>
    <dgm:pt modelId="{E3A365BE-4BCA-42D2-A67C-85A8BB0F2C88}" type="pres">
      <dgm:prSet presAssocID="{85AC2505-3FB2-46A7-AEEE-E12B2BB8B4BF}" presName="vProcSp" presStyleCnt="0"/>
      <dgm:spPr/>
    </dgm:pt>
    <dgm:pt modelId="{499F6B22-0DAD-4420-94FB-4B62BDE233A9}" type="pres">
      <dgm:prSet presAssocID="{85AC2505-3FB2-46A7-AEEE-E12B2BB8B4BF}" presName="vSp1" presStyleCnt="0"/>
      <dgm:spPr/>
    </dgm:pt>
    <dgm:pt modelId="{57E48871-28B7-4E81-8F42-321156EE3232}" type="pres">
      <dgm:prSet presAssocID="{85AC2505-3FB2-46A7-AEEE-E12B2BB8B4BF}" presName="simulatedConn" presStyleLbl="solidFgAcc1" presStyleIdx="1" presStyleCnt="2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9B8E00-5CEB-4114-AD88-3EAEBEB8D9E9}" type="pres">
      <dgm:prSet presAssocID="{85AC2505-3FB2-46A7-AEEE-E12B2BB8B4BF}" presName="vSp2" presStyleCnt="0"/>
      <dgm:spPr/>
    </dgm:pt>
    <dgm:pt modelId="{7268EF4C-75D4-4306-92C6-E6C40A98D0CB}" type="pres">
      <dgm:prSet presAssocID="{85AC2505-3FB2-46A7-AEEE-E12B2BB8B4BF}" presName="sibTrans" presStyleCnt="0"/>
      <dgm:spPr/>
    </dgm:pt>
    <dgm:pt modelId="{3BAC3E3F-6250-4016-AF21-37D47B9F6C48}" type="pres">
      <dgm:prSet presAssocID="{8E520662-4058-4AE9-B1AD-D5EA70F27A4B}" presName="compositeNode" presStyleCnt="0">
        <dgm:presLayoutVars>
          <dgm:bulletEnabled val="1"/>
        </dgm:presLayoutVars>
      </dgm:prSet>
      <dgm:spPr/>
    </dgm:pt>
    <dgm:pt modelId="{F3BC11C8-D943-42B2-9EF5-E96CCB75DFCF}" type="pres">
      <dgm:prSet presAssocID="{8E520662-4058-4AE9-B1AD-D5EA70F27A4B}" presName="bgRect" presStyleLbl="node1" presStyleIdx="2" presStyleCnt="3" custScaleY="109659"/>
      <dgm:spPr/>
      <dgm:t>
        <a:bodyPr/>
        <a:lstStyle/>
        <a:p>
          <a:endParaRPr lang="en-US"/>
        </a:p>
      </dgm:t>
    </dgm:pt>
    <dgm:pt modelId="{1B9BC9AD-9E71-4AE2-8E27-9B0D81074B6F}" type="pres">
      <dgm:prSet presAssocID="{8E520662-4058-4AE9-B1AD-D5EA70F27A4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8F58B-E55B-4C35-A604-B697CDED4B4E}" type="pres">
      <dgm:prSet presAssocID="{8E520662-4058-4AE9-B1AD-D5EA70F27A4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A7F7E-A251-4265-A023-431AE3722A21}" srcId="{8E520662-4058-4AE9-B1AD-D5EA70F27A4B}" destId="{09F0BDE2-A091-4BC2-AABE-D47A45E6A78D}" srcOrd="1" destOrd="0" parTransId="{CE48B0A8-DBB1-4D8F-9EE4-0960DDD137D8}" sibTransId="{9934F995-5329-4E18-B639-422BC0B57FCB}"/>
    <dgm:cxn modelId="{795B3C24-B950-4165-8F8D-1ADF7B6A8268}" type="presOf" srcId="{8E520662-4058-4AE9-B1AD-D5EA70F27A4B}" destId="{1B9BC9AD-9E71-4AE2-8E27-9B0D81074B6F}" srcOrd="1" destOrd="0" presId="urn:microsoft.com/office/officeart/2005/8/layout/hProcess7"/>
    <dgm:cxn modelId="{8A3E3798-BE9D-4986-914A-1B0445821A11}" type="presOf" srcId="{B94A57AE-6F83-4C63-931A-F2BA1D308439}" destId="{1215A8F3-1699-423A-9489-C86F24981DE2}" srcOrd="0" destOrd="0" presId="urn:microsoft.com/office/officeart/2005/8/layout/hProcess7"/>
    <dgm:cxn modelId="{0045BB3B-1869-435F-B4D3-2D04B03C05C1}" type="presOf" srcId="{09F0BDE2-A091-4BC2-AABE-D47A45E6A78D}" destId="{DD48F58B-E55B-4C35-A604-B697CDED4B4E}" srcOrd="0" destOrd="1" presId="urn:microsoft.com/office/officeart/2005/8/layout/hProcess7"/>
    <dgm:cxn modelId="{02C34C51-7EF9-488B-ACCD-EC88968C76E3}" type="presOf" srcId="{34780E8F-F12E-4C85-9A24-299057A394B2}" destId="{9BFE58B3-447C-4E3F-84FB-A6CA5FDB2534}" srcOrd="1" destOrd="0" presId="urn:microsoft.com/office/officeart/2005/8/layout/hProcess7"/>
    <dgm:cxn modelId="{0CA93154-C27F-4E54-B13E-C54E48840507}" srcId="{F680960D-8016-4350-BD6E-AAF1E9662F35}" destId="{B18753E3-8D75-4D02-80D6-229A1C5544DB}" srcOrd="0" destOrd="0" parTransId="{CB1A585A-9471-4B54-A691-41F587E665CB}" sibTransId="{56EF6057-6871-478B-BCC3-79763BE5520A}"/>
    <dgm:cxn modelId="{BED0FAA5-8B12-4D35-92EE-21D9D4B54C93}" srcId="{8E520662-4058-4AE9-B1AD-D5EA70F27A4B}" destId="{ACD56754-C26E-4DE4-9D57-63E3537CC242}" srcOrd="0" destOrd="0" parTransId="{14019110-422E-4F88-8C6C-EAF3354A599B}" sibTransId="{5CFF90BF-947B-440E-874B-724CFEC27224}"/>
    <dgm:cxn modelId="{6446FE87-1C33-49FB-A0C6-2770048C94FB}" type="presOf" srcId="{B18753E3-8D75-4D02-80D6-229A1C5544DB}" destId="{A43F42B9-D352-495F-8AF5-7AEC10A67337}" srcOrd="0" destOrd="0" presId="urn:microsoft.com/office/officeart/2005/8/layout/hProcess7"/>
    <dgm:cxn modelId="{0E9D78A7-5A93-4E1D-86E9-85EDB36ABC0D}" type="presOf" srcId="{8E520662-4058-4AE9-B1AD-D5EA70F27A4B}" destId="{F3BC11C8-D943-42B2-9EF5-E96CCB75DFCF}" srcOrd="0" destOrd="0" presId="urn:microsoft.com/office/officeart/2005/8/layout/hProcess7"/>
    <dgm:cxn modelId="{9B0A0139-3DF4-4AE4-BE8F-609216F1F848}" srcId="{34780E8F-F12E-4C85-9A24-299057A394B2}" destId="{B94A57AE-6F83-4C63-931A-F2BA1D308439}" srcOrd="0" destOrd="0" parTransId="{449FE39F-2659-4D04-AA46-5944181131F0}" sibTransId="{740385F2-4CFC-4655-B909-2FFB82E5B0E0}"/>
    <dgm:cxn modelId="{81A02A69-EB46-4ED1-B3D4-43E46C37065A}" type="presOf" srcId="{ACD56754-C26E-4DE4-9D57-63E3537CC242}" destId="{DD48F58B-E55B-4C35-A604-B697CDED4B4E}" srcOrd="0" destOrd="0" presId="urn:microsoft.com/office/officeart/2005/8/layout/hProcess7"/>
    <dgm:cxn modelId="{A480DB0F-E9A5-4C3A-BDDE-1037482D97C1}" srcId="{8E520662-4058-4AE9-B1AD-D5EA70F27A4B}" destId="{1214F25D-B245-4D3B-B340-C1EAEB8536DB}" srcOrd="2" destOrd="0" parTransId="{4C13EE3A-9F8B-43E0-9333-B98206575715}" sibTransId="{CEFA9C02-B3D0-4A7F-8528-B2600481486C}"/>
    <dgm:cxn modelId="{EF29D283-6C09-4A44-A25C-868E161F139A}" srcId="{D745FF2E-DA44-4BF5-A0D5-D7DBED2A5269}" destId="{8E520662-4058-4AE9-B1AD-D5EA70F27A4B}" srcOrd="2" destOrd="0" parTransId="{A044203B-FAF1-4111-907D-CD26FE5575C7}" sibTransId="{9B92DC26-5A94-429C-8FD5-72DCD0ACB137}"/>
    <dgm:cxn modelId="{18568767-836B-4DD1-A60C-6E50B8326810}" type="presOf" srcId="{34780E8F-F12E-4C85-9A24-299057A394B2}" destId="{A668C86E-F01C-448E-90D8-D5ECAF934128}" srcOrd="0" destOrd="0" presId="urn:microsoft.com/office/officeart/2005/8/layout/hProcess7"/>
    <dgm:cxn modelId="{80C5BFDC-454A-4A0C-B30A-6CE702CDF0A4}" srcId="{D745FF2E-DA44-4BF5-A0D5-D7DBED2A5269}" destId="{F680960D-8016-4350-BD6E-AAF1E9662F35}" srcOrd="0" destOrd="0" parTransId="{761600EF-B303-4159-94B3-4EF95DBF8905}" sibTransId="{44FAAB58-8380-4171-9D3B-6F579F614E85}"/>
    <dgm:cxn modelId="{075D5CA0-5C79-42CE-ACC7-21AE8BFB045E}" type="presOf" srcId="{1214F25D-B245-4D3B-B340-C1EAEB8536DB}" destId="{DD48F58B-E55B-4C35-A604-B697CDED4B4E}" srcOrd="0" destOrd="2" presId="urn:microsoft.com/office/officeart/2005/8/layout/hProcess7"/>
    <dgm:cxn modelId="{FD4F56C3-8EEA-48EC-9406-F4AA930B61C6}" type="presOf" srcId="{F680960D-8016-4350-BD6E-AAF1E9662F35}" destId="{6D7CB688-02CD-4940-81D2-0AF4455CB715}" srcOrd="0" destOrd="0" presId="urn:microsoft.com/office/officeart/2005/8/layout/hProcess7"/>
    <dgm:cxn modelId="{1849179D-3CF6-4091-B090-9D1D5836EE6B}" srcId="{D745FF2E-DA44-4BF5-A0D5-D7DBED2A5269}" destId="{34780E8F-F12E-4C85-9A24-299057A394B2}" srcOrd="1" destOrd="0" parTransId="{A00DA67D-F41A-4012-A73A-A381B9AECE05}" sibTransId="{85AC2505-3FB2-46A7-AEEE-E12B2BB8B4BF}"/>
    <dgm:cxn modelId="{533835F3-2646-4431-97B0-D460EBC97AF6}" type="presOf" srcId="{F680960D-8016-4350-BD6E-AAF1E9662F35}" destId="{59B54192-53A5-4F06-87FB-CDCEA50535D7}" srcOrd="1" destOrd="0" presId="urn:microsoft.com/office/officeart/2005/8/layout/hProcess7"/>
    <dgm:cxn modelId="{23C1A330-BB3B-4F46-860F-43CC18F3E11D}" type="presOf" srcId="{D745FF2E-DA44-4BF5-A0D5-D7DBED2A5269}" destId="{589C195B-F060-412D-8A7E-19B006ABA1AE}" srcOrd="0" destOrd="0" presId="urn:microsoft.com/office/officeart/2005/8/layout/hProcess7"/>
    <dgm:cxn modelId="{6B21FBBE-7AEA-47A6-BFC4-CBBF5900BEBC}" type="presParOf" srcId="{589C195B-F060-412D-8A7E-19B006ABA1AE}" destId="{83AAA7AA-781B-498E-B244-A541209576E1}" srcOrd="0" destOrd="0" presId="urn:microsoft.com/office/officeart/2005/8/layout/hProcess7"/>
    <dgm:cxn modelId="{B03638DC-A039-482D-B030-0656A44E68A2}" type="presParOf" srcId="{83AAA7AA-781B-498E-B244-A541209576E1}" destId="{6D7CB688-02CD-4940-81D2-0AF4455CB715}" srcOrd="0" destOrd="0" presId="urn:microsoft.com/office/officeart/2005/8/layout/hProcess7"/>
    <dgm:cxn modelId="{15A7B23D-8489-4CE1-9F0D-2A5F598A119D}" type="presParOf" srcId="{83AAA7AA-781B-498E-B244-A541209576E1}" destId="{59B54192-53A5-4F06-87FB-CDCEA50535D7}" srcOrd="1" destOrd="0" presId="urn:microsoft.com/office/officeart/2005/8/layout/hProcess7"/>
    <dgm:cxn modelId="{EF26D347-4D4E-4781-8D05-E8AEC65C8CE7}" type="presParOf" srcId="{83AAA7AA-781B-498E-B244-A541209576E1}" destId="{A43F42B9-D352-495F-8AF5-7AEC10A67337}" srcOrd="2" destOrd="0" presId="urn:microsoft.com/office/officeart/2005/8/layout/hProcess7"/>
    <dgm:cxn modelId="{A1D3E13E-D555-4E35-BBE3-37F34D591C49}" type="presParOf" srcId="{589C195B-F060-412D-8A7E-19B006ABA1AE}" destId="{C91B2E1E-E027-4A3E-BB2B-17861C9AC8BA}" srcOrd="1" destOrd="0" presId="urn:microsoft.com/office/officeart/2005/8/layout/hProcess7"/>
    <dgm:cxn modelId="{46923542-A9B4-47A4-8444-8595CBDA56D4}" type="presParOf" srcId="{589C195B-F060-412D-8A7E-19B006ABA1AE}" destId="{94044DCA-9305-4124-A899-7F75D0C1E4E4}" srcOrd="2" destOrd="0" presId="urn:microsoft.com/office/officeart/2005/8/layout/hProcess7"/>
    <dgm:cxn modelId="{5DC36644-446D-449D-9FA0-0122EF6F533E}" type="presParOf" srcId="{94044DCA-9305-4124-A899-7F75D0C1E4E4}" destId="{831CA912-0C58-401D-8940-F08C29862362}" srcOrd="0" destOrd="0" presId="urn:microsoft.com/office/officeart/2005/8/layout/hProcess7"/>
    <dgm:cxn modelId="{E4EC52E5-5928-45BC-A7C1-F7549802273B}" type="presParOf" srcId="{94044DCA-9305-4124-A899-7F75D0C1E4E4}" destId="{1447355A-31D1-4661-86F1-B02410AEA4DE}" srcOrd="1" destOrd="0" presId="urn:microsoft.com/office/officeart/2005/8/layout/hProcess7"/>
    <dgm:cxn modelId="{8B58397A-6C4F-49D4-B480-623EDC16FA4D}" type="presParOf" srcId="{94044DCA-9305-4124-A899-7F75D0C1E4E4}" destId="{DB86B379-35C3-42B6-AE14-15F087C696BD}" srcOrd="2" destOrd="0" presId="urn:microsoft.com/office/officeart/2005/8/layout/hProcess7"/>
    <dgm:cxn modelId="{B17E9985-8BFA-49CD-82AE-C3AF4F6A0809}" type="presParOf" srcId="{589C195B-F060-412D-8A7E-19B006ABA1AE}" destId="{165EAEA0-50BB-4D1F-957A-4030F8CF2358}" srcOrd="3" destOrd="0" presId="urn:microsoft.com/office/officeart/2005/8/layout/hProcess7"/>
    <dgm:cxn modelId="{322E43A6-9A34-4505-B158-BD2CE83C3766}" type="presParOf" srcId="{589C195B-F060-412D-8A7E-19B006ABA1AE}" destId="{B0813CEA-C23A-4577-9DF0-B1B0454AA160}" srcOrd="4" destOrd="0" presId="urn:microsoft.com/office/officeart/2005/8/layout/hProcess7"/>
    <dgm:cxn modelId="{F31BB626-D013-4249-826E-78BFE274BB63}" type="presParOf" srcId="{B0813CEA-C23A-4577-9DF0-B1B0454AA160}" destId="{A668C86E-F01C-448E-90D8-D5ECAF934128}" srcOrd="0" destOrd="0" presId="urn:microsoft.com/office/officeart/2005/8/layout/hProcess7"/>
    <dgm:cxn modelId="{DF5C607F-E8A2-4F02-8745-2D5836D5E669}" type="presParOf" srcId="{B0813CEA-C23A-4577-9DF0-B1B0454AA160}" destId="{9BFE58B3-447C-4E3F-84FB-A6CA5FDB2534}" srcOrd="1" destOrd="0" presId="urn:microsoft.com/office/officeart/2005/8/layout/hProcess7"/>
    <dgm:cxn modelId="{B81E21A6-B6C8-4BEE-9157-50C3CEAA3EB3}" type="presParOf" srcId="{B0813CEA-C23A-4577-9DF0-B1B0454AA160}" destId="{1215A8F3-1699-423A-9489-C86F24981DE2}" srcOrd="2" destOrd="0" presId="urn:microsoft.com/office/officeart/2005/8/layout/hProcess7"/>
    <dgm:cxn modelId="{9E17FFC6-2802-468D-AB67-B5FE89540C50}" type="presParOf" srcId="{589C195B-F060-412D-8A7E-19B006ABA1AE}" destId="{6B13D507-2603-4423-AE61-D41B15FAD7D7}" srcOrd="5" destOrd="0" presId="urn:microsoft.com/office/officeart/2005/8/layout/hProcess7"/>
    <dgm:cxn modelId="{74D75121-0173-4C8A-959D-0CB200F35E88}" type="presParOf" srcId="{589C195B-F060-412D-8A7E-19B006ABA1AE}" destId="{E3A365BE-4BCA-42D2-A67C-85A8BB0F2C88}" srcOrd="6" destOrd="0" presId="urn:microsoft.com/office/officeart/2005/8/layout/hProcess7"/>
    <dgm:cxn modelId="{875A16E4-9C5F-46F9-BD77-9186B3C10387}" type="presParOf" srcId="{E3A365BE-4BCA-42D2-A67C-85A8BB0F2C88}" destId="{499F6B22-0DAD-4420-94FB-4B62BDE233A9}" srcOrd="0" destOrd="0" presId="urn:microsoft.com/office/officeart/2005/8/layout/hProcess7"/>
    <dgm:cxn modelId="{AD950F0D-44A2-4E6A-B314-69092640C53F}" type="presParOf" srcId="{E3A365BE-4BCA-42D2-A67C-85A8BB0F2C88}" destId="{57E48871-28B7-4E81-8F42-321156EE3232}" srcOrd="1" destOrd="0" presId="urn:microsoft.com/office/officeart/2005/8/layout/hProcess7"/>
    <dgm:cxn modelId="{8997DD5E-9241-4FA4-AF34-4F8871BF2502}" type="presParOf" srcId="{E3A365BE-4BCA-42D2-A67C-85A8BB0F2C88}" destId="{5C9B8E00-5CEB-4114-AD88-3EAEBEB8D9E9}" srcOrd="2" destOrd="0" presId="urn:microsoft.com/office/officeart/2005/8/layout/hProcess7"/>
    <dgm:cxn modelId="{B5EC9145-DFF1-4684-B0E1-1F8A8DE76992}" type="presParOf" srcId="{589C195B-F060-412D-8A7E-19B006ABA1AE}" destId="{7268EF4C-75D4-4306-92C6-E6C40A98D0CB}" srcOrd="7" destOrd="0" presId="urn:microsoft.com/office/officeart/2005/8/layout/hProcess7"/>
    <dgm:cxn modelId="{6A21FB94-3E02-44FE-820D-56FFDBFC4060}" type="presParOf" srcId="{589C195B-F060-412D-8A7E-19B006ABA1AE}" destId="{3BAC3E3F-6250-4016-AF21-37D47B9F6C48}" srcOrd="8" destOrd="0" presId="urn:microsoft.com/office/officeart/2005/8/layout/hProcess7"/>
    <dgm:cxn modelId="{C588E6F3-36D7-4FE8-B7F7-9910623ABAEB}" type="presParOf" srcId="{3BAC3E3F-6250-4016-AF21-37D47B9F6C48}" destId="{F3BC11C8-D943-42B2-9EF5-E96CCB75DFCF}" srcOrd="0" destOrd="0" presId="urn:microsoft.com/office/officeart/2005/8/layout/hProcess7"/>
    <dgm:cxn modelId="{CB1D108C-D073-47D7-98E1-944F7DE7FBF2}" type="presParOf" srcId="{3BAC3E3F-6250-4016-AF21-37D47B9F6C48}" destId="{1B9BC9AD-9E71-4AE2-8E27-9B0D81074B6F}" srcOrd="1" destOrd="0" presId="urn:microsoft.com/office/officeart/2005/8/layout/hProcess7"/>
    <dgm:cxn modelId="{815A6A9F-7D3B-44C8-9473-C4BF373DEC65}" type="presParOf" srcId="{3BAC3E3F-6250-4016-AF21-37D47B9F6C48}" destId="{DD48F58B-E55B-4C35-A604-B697CDED4B4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r>
            <a:rPr lang="en-GB" sz="1200" b="1" noProof="0" dirty="0" smtClean="0">
              <a:solidFill>
                <a:srgbClr val="3831BD"/>
              </a:solidFill>
            </a:rPr>
            <a:t>Article 192(2) FR</a:t>
          </a:r>
        </a:p>
        <a:p>
          <a:r>
            <a:rPr lang="en-GB" sz="1200" b="0" noProof="0" dirty="0" smtClean="0">
              <a:solidFill>
                <a:srgbClr val="931680"/>
              </a:solidFill>
            </a:rPr>
            <a:t>[…] </a:t>
          </a:r>
          <a:r>
            <a:rPr lang="en-GB" sz="1200" b="1" dirty="0" smtClean="0">
              <a:solidFill>
                <a:srgbClr val="931680"/>
              </a:solidFill>
            </a:rPr>
            <a:t>receipts </a:t>
          </a:r>
          <a:r>
            <a:rPr lang="en-GB" sz="1200" b="1" dirty="0">
              <a:solidFill>
                <a:srgbClr val="931680"/>
              </a:solidFill>
            </a:rPr>
            <a:t>are limited to the Union grant and the revenue generated</a:t>
          </a:r>
          <a:r>
            <a:rPr lang="en-GB" sz="1200" b="0" dirty="0">
              <a:solidFill>
                <a:srgbClr val="931680"/>
              </a:solidFill>
            </a:rPr>
            <a:t> by that action or work programme</a:t>
          </a:r>
          <a:r>
            <a:rPr lang="en-GB" sz="1200" b="0" dirty="0" smtClean="0">
              <a:solidFill>
                <a:srgbClr val="931680"/>
              </a:solidFill>
            </a:rPr>
            <a:t>.</a:t>
          </a:r>
        </a:p>
        <a:p>
          <a:endParaRPr lang="en-GB" sz="1200" b="0" dirty="0" smtClean="0">
            <a:solidFill>
              <a:srgbClr val="931680"/>
            </a:solidFill>
          </a:endParaRPr>
        </a:p>
        <a:p>
          <a:r>
            <a:rPr lang="fr-BE" sz="1200" b="1" noProof="0" dirty="0" smtClean="0">
              <a:solidFill>
                <a:srgbClr val="3831BD"/>
              </a:solidFill>
            </a:rPr>
            <a:t>Article 192(3)(c) FR</a:t>
          </a:r>
        </a:p>
        <a:p>
          <a:r>
            <a:rPr lang="en-US" sz="1200" b="0" noProof="0" dirty="0" smtClean="0">
              <a:solidFill>
                <a:srgbClr val="931680"/>
              </a:solidFill>
              <a:sym typeface="Wingdings" panose="05000000000000000000" pitchFamily="2" charset="2"/>
            </a:rPr>
            <a:t> </a:t>
          </a:r>
          <a:r>
            <a:rPr lang="en-US" sz="1200" b="1" noProof="0" dirty="0" smtClean="0">
              <a:solidFill>
                <a:srgbClr val="931680"/>
              </a:solidFill>
            </a:rPr>
            <a:t>non-profit</a:t>
          </a:r>
          <a:r>
            <a:rPr lang="en-US" sz="1200" b="0" noProof="0" dirty="0" smtClean="0">
              <a:solidFill>
                <a:srgbClr val="931680"/>
              </a:solidFill>
            </a:rPr>
            <a:t> organisations are </a:t>
          </a:r>
          <a:r>
            <a:rPr lang="en-US" sz="1200" b="1" noProof="0" dirty="0" smtClean="0">
              <a:solidFill>
                <a:srgbClr val="931680"/>
              </a:solidFill>
            </a:rPr>
            <a:t>NOT</a:t>
          </a:r>
          <a:r>
            <a:rPr lang="en-US" sz="1200" b="0" noProof="0" dirty="0" smtClean="0">
              <a:solidFill>
                <a:srgbClr val="931680"/>
              </a:solidFill>
            </a:rPr>
            <a:t> concerned by receipts. </a:t>
          </a:r>
          <a:endParaRPr lang="en-GB" sz="1200" b="0" noProof="0" dirty="0">
            <a:solidFill>
              <a:srgbClr val="931680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1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  <dgm:t>
        <a:bodyPr/>
        <a:lstStyle/>
        <a:p>
          <a:endParaRPr lang="en-US"/>
        </a:p>
      </dgm:t>
    </dgm:pt>
    <dgm:pt modelId="{EBC40A8C-2038-4746-80D3-A0EB2ACD06DE}" type="pres">
      <dgm:prSet presAssocID="{AFA72763-51A0-4275-AA7B-8330E5082935}" presName="extraNode" presStyleLbl="node1" presStyleIdx="0" presStyleCnt="1"/>
      <dgm:spPr/>
    </dgm:pt>
    <dgm:pt modelId="{DC53A3D8-53AD-4E39-92BA-06CC9AA271DE}" type="pres">
      <dgm:prSet presAssocID="{AFA72763-51A0-4275-AA7B-8330E5082935}" presName="dstNode" presStyleLbl="node1" presStyleIdx="0" presStyleCnt="1"/>
      <dgm:spPr/>
    </dgm:pt>
    <dgm:pt modelId="{35AC2B90-134F-461D-AB7A-AC2BBDB56C81}" type="pres">
      <dgm:prSet presAssocID="{330A874D-1AFC-4A89-B179-80624CDD1E74}" presName="text_1" presStyleLbl="node1" presStyleIdx="0" presStyleCnt="1" custScaleY="12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1"/>
      <dgm:spPr>
        <a:ln w="38100">
          <a:solidFill>
            <a:srgbClr val="931680"/>
          </a:solidFill>
        </a:ln>
      </dgm:spPr>
      <dgm:t>
        <a:bodyPr/>
        <a:lstStyle/>
        <a:p>
          <a:endParaRPr lang="en-US"/>
        </a:p>
      </dgm:t>
    </dgm:pt>
  </dgm:ptLst>
  <dgm:cxnLst>
    <dgm:cxn modelId="{B6929F3E-E3D4-4BB6-983A-7D1EC2CDEDB5}" type="presOf" srcId="{AFA72763-51A0-4275-AA7B-8330E5082935}" destId="{C15D4793-76A8-40D8-9A7D-9011CE1560E1}" srcOrd="0" destOrd="0" presId="urn:microsoft.com/office/officeart/2008/layout/VerticalCurvedList"/>
    <dgm:cxn modelId="{0F2D5F10-FBC8-4A2C-8943-3EF1762BC66E}" type="presOf" srcId="{91311BA6-E3EC-4A67-B82C-2CEE805DADC3}" destId="{95C2A4C2-7418-4A0D-9A0D-197C216596B0}" srcOrd="0" destOrd="0" presId="urn:microsoft.com/office/officeart/2008/layout/VerticalCurvedList"/>
    <dgm:cxn modelId="{C1A3A14D-84FC-49B9-A92B-CB067ECFB88E}" type="presOf" srcId="{330A874D-1AFC-4A89-B179-80624CDD1E74}" destId="{35AC2B90-134F-461D-AB7A-AC2BBDB56C81}" srcOrd="0" destOrd="0" presId="urn:microsoft.com/office/officeart/2008/layout/VerticalCurvedList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8868DC9E-DBEB-4774-9200-D638098DE3FE}" type="presParOf" srcId="{C15D4793-76A8-40D8-9A7D-9011CE1560E1}" destId="{6E7BFA33-C948-4829-8FF6-4373AB8D5000}" srcOrd="0" destOrd="0" presId="urn:microsoft.com/office/officeart/2008/layout/VerticalCurvedList"/>
    <dgm:cxn modelId="{997B459C-C1A0-4A17-A7B9-0297BE2BBE7D}" type="presParOf" srcId="{6E7BFA33-C948-4829-8FF6-4373AB8D5000}" destId="{185446A6-2E72-4095-AFA5-7C304783691C}" srcOrd="0" destOrd="0" presId="urn:microsoft.com/office/officeart/2008/layout/VerticalCurvedList"/>
    <dgm:cxn modelId="{B9826E5D-067B-4AB5-B3B2-8D6C92F870C5}" type="presParOf" srcId="{185446A6-2E72-4095-AFA5-7C304783691C}" destId="{7F7B14FB-30E6-4C9C-9BC7-40EEBC44226A}" srcOrd="0" destOrd="0" presId="urn:microsoft.com/office/officeart/2008/layout/VerticalCurvedList"/>
    <dgm:cxn modelId="{F7071228-D04A-43F5-A732-DBB47D7C6F4F}" type="presParOf" srcId="{185446A6-2E72-4095-AFA5-7C304783691C}" destId="{95C2A4C2-7418-4A0D-9A0D-197C216596B0}" srcOrd="1" destOrd="0" presId="urn:microsoft.com/office/officeart/2008/layout/VerticalCurvedList"/>
    <dgm:cxn modelId="{3A5B005A-F610-4054-A47D-E9867B635B98}" type="presParOf" srcId="{185446A6-2E72-4095-AFA5-7C304783691C}" destId="{EBC40A8C-2038-4746-80D3-A0EB2ACD06DE}" srcOrd="2" destOrd="0" presId="urn:microsoft.com/office/officeart/2008/layout/VerticalCurvedList"/>
    <dgm:cxn modelId="{023B6ABD-9344-47D9-9033-8CFB49A08529}" type="presParOf" srcId="{185446A6-2E72-4095-AFA5-7C304783691C}" destId="{DC53A3D8-53AD-4E39-92BA-06CC9AA271DE}" srcOrd="3" destOrd="0" presId="urn:microsoft.com/office/officeart/2008/layout/VerticalCurvedList"/>
    <dgm:cxn modelId="{F744634D-0B8A-4467-9788-4BA3CBA59F61}" type="presParOf" srcId="{6E7BFA33-C948-4829-8FF6-4373AB8D5000}" destId="{35AC2B90-134F-461D-AB7A-AC2BBDB56C81}" srcOrd="1" destOrd="0" presId="urn:microsoft.com/office/officeart/2008/layout/VerticalCurvedList"/>
    <dgm:cxn modelId="{9180A465-AA70-4310-95F8-CCECEA292255}" type="presParOf" srcId="{6E7BFA33-C948-4829-8FF6-4373AB8D5000}" destId="{6338BF09-27B4-4C01-AC80-DA5201F37032}" srcOrd="2" destOrd="0" presId="urn:microsoft.com/office/officeart/2008/layout/VerticalCurvedList"/>
    <dgm:cxn modelId="{5E8C6487-D9F3-4FD0-9605-2789A7600377}" type="presParOf" srcId="{6338BF09-27B4-4C01-AC80-DA5201F37032}" destId="{1CB4B24F-280F-4416-891D-1AC248834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D545-B748-42C3-BB0B-55D52C47FCCE}">
      <dsp:nvSpPr>
        <dsp:cNvPr id="0" name=""/>
        <dsp:cNvSpPr/>
      </dsp:nvSpPr>
      <dsp:spPr>
        <a:xfrm>
          <a:off x="0" y="0"/>
          <a:ext cx="934068" cy="9057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Core Part</a:t>
          </a:r>
          <a:endParaRPr lang="en-US" sz="1800" kern="1200" dirty="0"/>
        </a:p>
      </dsp:txBody>
      <dsp:txXfrm>
        <a:off x="26527" y="26527"/>
        <a:ext cx="881014" cy="852649"/>
      </dsp:txXfrm>
    </dsp:sp>
    <dsp:sp modelId="{9A1F08D0-7249-4370-8D7E-37C0CF80038A}">
      <dsp:nvSpPr>
        <dsp:cNvPr id="0" name=""/>
        <dsp:cNvSpPr/>
      </dsp:nvSpPr>
      <dsp:spPr>
        <a:xfrm>
          <a:off x="93406" y="905703"/>
          <a:ext cx="112134" cy="69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703"/>
              </a:lnTo>
              <a:lnTo>
                <a:pt x="112134" y="695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27B01-C0B8-472F-8014-0CDE480BDFA4}">
      <dsp:nvSpPr>
        <dsp:cNvPr id="0" name=""/>
        <dsp:cNvSpPr/>
      </dsp:nvSpPr>
      <dsp:spPr>
        <a:xfrm>
          <a:off x="205540" y="1128700"/>
          <a:ext cx="4792016" cy="945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4494"/>
              </a:solidFill>
            </a:rPr>
            <a:t>Datasheet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4494"/>
              </a:solidFill>
            </a:rPr>
            <a:t>a summary of the specific data of the grant agreement</a:t>
          </a:r>
          <a:endParaRPr lang="en-US" sz="1800" kern="1200" dirty="0">
            <a:solidFill>
              <a:srgbClr val="004494"/>
            </a:solidFill>
          </a:endParaRPr>
        </a:p>
      </dsp:txBody>
      <dsp:txXfrm>
        <a:off x="233230" y="1156390"/>
        <a:ext cx="4736636" cy="890032"/>
      </dsp:txXfrm>
    </dsp:sp>
    <dsp:sp modelId="{018A5ED4-1C7B-404F-89FC-A421670D7FD8}">
      <dsp:nvSpPr>
        <dsp:cNvPr id="0" name=""/>
        <dsp:cNvSpPr/>
      </dsp:nvSpPr>
      <dsp:spPr>
        <a:xfrm>
          <a:off x="93406" y="905703"/>
          <a:ext cx="131175" cy="177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571"/>
              </a:lnTo>
              <a:lnTo>
                <a:pt x="131175" y="1773571"/>
              </a:lnTo>
            </a:path>
          </a:pathLst>
        </a:custGeom>
        <a:noFill/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31B6-9F6D-4211-B03E-FC45D88B8E99}">
      <dsp:nvSpPr>
        <dsp:cNvPr id="0" name=""/>
        <dsp:cNvSpPr/>
      </dsp:nvSpPr>
      <dsp:spPr>
        <a:xfrm>
          <a:off x="224582" y="2308625"/>
          <a:ext cx="4772974" cy="741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4494"/>
              </a:solidFill>
            </a:rPr>
            <a:t>Articles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4494"/>
              </a:solidFill>
            </a:rPr>
            <a:t>grouped in six chapters </a:t>
          </a:r>
          <a:endParaRPr lang="en-US" sz="1800" kern="1200" dirty="0">
            <a:solidFill>
              <a:srgbClr val="004494"/>
            </a:solidFill>
          </a:endParaRPr>
        </a:p>
      </dsp:txBody>
      <dsp:txXfrm>
        <a:off x="246294" y="2330337"/>
        <a:ext cx="4729550" cy="697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B688-02CD-4940-81D2-0AF4455CB715}">
      <dsp:nvSpPr>
        <dsp:cNvPr id="0" name=""/>
        <dsp:cNvSpPr/>
      </dsp:nvSpPr>
      <dsp:spPr>
        <a:xfrm>
          <a:off x="640" y="1463433"/>
          <a:ext cx="2756983" cy="3590221"/>
        </a:xfrm>
        <a:prstGeom prst="roundRect">
          <a:avLst>
            <a:gd name="adj" fmla="val 5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2021</a:t>
          </a:r>
          <a:endParaRPr lang="en-US" sz="3300" kern="1200" dirty="0"/>
        </a:p>
      </dsp:txBody>
      <dsp:txXfrm rot="16200000">
        <a:off x="-1195651" y="2659725"/>
        <a:ext cx="2943981" cy="551396"/>
      </dsp:txXfrm>
    </dsp:sp>
    <dsp:sp modelId="{A43F42B9-D352-495F-8AF5-7AEC10A67337}">
      <dsp:nvSpPr>
        <dsp:cNvPr id="0" name=""/>
        <dsp:cNvSpPr/>
      </dsp:nvSpPr>
      <dsp:spPr>
        <a:xfrm>
          <a:off x="552037" y="1463433"/>
          <a:ext cx="2053952" cy="359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 smtClean="0">
              <a:solidFill>
                <a:schemeClr val="tx2"/>
              </a:solidFill>
            </a:rPr>
            <a:t>actual personnel costs incurred for that person in 2021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200" i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i="1" kern="1200" dirty="0" smtClean="0">
              <a:solidFill>
                <a:schemeClr val="tx2"/>
              </a:solidFill>
            </a:rPr>
            <a:t>215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1000" i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i="1" kern="1200" dirty="0" smtClean="0">
              <a:solidFill>
                <a:schemeClr val="bg1"/>
              </a:solidFill>
            </a:rPr>
            <a:t>X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900" i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i="1" kern="1200" dirty="0" err="1" smtClean="0">
              <a:solidFill>
                <a:schemeClr val="tx2"/>
              </a:solidFill>
            </a:rPr>
            <a:t>days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worked</a:t>
          </a:r>
          <a:r>
            <a:rPr lang="fr-BE" sz="1800" i="1" kern="1200" dirty="0" smtClean="0">
              <a:solidFill>
                <a:schemeClr val="tx2"/>
              </a:solidFill>
            </a:rPr>
            <a:t> by </a:t>
          </a:r>
          <a:r>
            <a:rPr lang="fr-BE" sz="1800" i="1" kern="1200" dirty="0" err="1" smtClean="0">
              <a:solidFill>
                <a:schemeClr val="tx2"/>
              </a:solidFill>
            </a:rPr>
            <a:t>that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person</a:t>
          </a:r>
          <a:r>
            <a:rPr lang="fr-BE" sz="1800" i="1" kern="1200" dirty="0" smtClean="0">
              <a:solidFill>
                <a:schemeClr val="tx2"/>
              </a:solidFill>
            </a:rPr>
            <a:t> on the action </a:t>
          </a:r>
          <a:r>
            <a:rPr lang="fr-BE" sz="1800" i="1" kern="1200" dirty="0" err="1" smtClean="0">
              <a:solidFill>
                <a:schemeClr val="tx2"/>
              </a:solidFill>
            </a:rPr>
            <a:t>from</a:t>
          </a:r>
          <a:r>
            <a:rPr lang="fr-BE" sz="1800" i="1" kern="1200" dirty="0" smtClean="0">
              <a:solidFill>
                <a:schemeClr val="tx2"/>
              </a:solidFill>
            </a:rPr>
            <a:t> 1/09/2021</a:t>
          </a:r>
          <a:endParaRPr lang="en-US" sz="1800" i="1" kern="1200" dirty="0">
            <a:solidFill>
              <a:schemeClr val="tx2"/>
            </a:solidFill>
          </a:endParaRPr>
        </a:p>
      </dsp:txBody>
      <dsp:txXfrm>
        <a:off x="552037" y="1463433"/>
        <a:ext cx="2053952" cy="3590221"/>
      </dsp:txXfrm>
    </dsp:sp>
    <dsp:sp modelId="{A668C86E-F01C-448E-90D8-D5ECAF934128}">
      <dsp:nvSpPr>
        <dsp:cNvPr id="0" name=""/>
        <dsp:cNvSpPr/>
      </dsp:nvSpPr>
      <dsp:spPr>
        <a:xfrm>
          <a:off x="2854118" y="1473457"/>
          <a:ext cx="2756983" cy="3608681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2022</a:t>
          </a:r>
          <a:endParaRPr lang="en-US" sz="3300" kern="1200" dirty="0"/>
        </a:p>
      </dsp:txBody>
      <dsp:txXfrm rot="16200000">
        <a:off x="1650257" y="2677318"/>
        <a:ext cx="2959119" cy="551396"/>
      </dsp:txXfrm>
    </dsp:sp>
    <dsp:sp modelId="{1447355A-31D1-4661-86F1-B02410AEA4DE}">
      <dsp:nvSpPr>
        <dsp:cNvPr id="0" name=""/>
        <dsp:cNvSpPr/>
      </dsp:nvSpPr>
      <dsp:spPr>
        <a:xfrm rot="5400000">
          <a:off x="2624676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A8F3-1699-423A-9489-C86F24981DE2}">
      <dsp:nvSpPr>
        <dsp:cNvPr id="0" name=""/>
        <dsp:cNvSpPr/>
      </dsp:nvSpPr>
      <dsp:spPr>
        <a:xfrm>
          <a:off x="3405515" y="1473457"/>
          <a:ext cx="2053952" cy="36086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i="1" kern="1200" dirty="0" smtClean="0">
            <a:solidFill>
              <a:schemeClr val="tx2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 smtClean="0">
              <a:solidFill>
                <a:schemeClr val="tx2"/>
              </a:solidFill>
            </a:rPr>
            <a:t>actual personnel costs incurred for that person in 2022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1800" i="1" kern="1200" dirty="0" smtClean="0">
            <a:solidFill>
              <a:schemeClr val="tx2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 smtClean="0">
            <a:solidFill>
              <a:schemeClr val="tx2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>
              <a:solidFill>
                <a:schemeClr val="tx2"/>
              </a:solidFill>
            </a:rPr>
            <a:t>215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700" i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1" kern="1200" dirty="0" smtClean="0">
              <a:solidFill>
                <a:schemeClr val="bg1"/>
              </a:solidFill>
            </a:rPr>
            <a:t>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i="1" kern="1200" dirty="0" err="1" smtClean="0">
              <a:solidFill>
                <a:schemeClr val="tx2"/>
              </a:solidFill>
            </a:rPr>
            <a:t>days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worked</a:t>
          </a:r>
          <a:r>
            <a:rPr lang="fr-BE" sz="1800" i="1" kern="1200" dirty="0" smtClean="0">
              <a:solidFill>
                <a:schemeClr val="tx2"/>
              </a:solidFill>
            </a:rPr>
            <a:t> by </a:t>
          </a:r>
          <a:r>
            <a:rPr lang="fr-BE" sz="1800" i="1" kern="1200" dirty="0" err="1" smtClean="0">
              <a:solidFill>
                <a:schemeClr val="tx2"/>
              </a:solidFill>
            </a:rPr>
            <a:t>that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person</a:t>
          </a:r>
          <a:r>
            <a:rPr lang="fr-BE" sz="1800" i="1" kern="1200" dirty="0" smtClean="0">
              <a:solidFill>
                <a:schemeClr val="tx2"/>
              </a:solidFill>
            </a:rPr>
            <a:t> on the action in 2022</a:t>
          </a:r>
          <a:endParaRPr lang="en-US" sz="1800" kern="1200" dirty="0"/>
        </a:p>
      </dsp:txBody>
      <dsp:txXfrm>
        <a:off x="3405515" y="1473457"/>
        <a:ext cx="2053952" cy="3608681"/>
      </dsp:txXfrm>
    </dsp:sp>
    <dsp:sp modelId="{F3BC11C8-D943-42B2-9EF5-E96CCB75DFCF}">
      <dsp:nvSpPr>
        <dsp:cNvPr id="0" name=""/>
        <dsp:cNvSpPr/>
      </dsp:nvSpPr>
      <dsp:spPr>
        <a:xfrm>
          <a:off x="5707596" y="1463433"/>
          <a:ext cx="2756983" cy="3627936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2023</a:t>
          </a:r>
          <a:endParaRPr lang="en-US" sz="3300" kern="1200" dirty="0"/>
        </a:p>
      </dsp:txBody>
      <dsp:txXfrm rot="16200000">
        <a:off x="4495841" y="2675188"/>
        <a:ext cx="2974908" cy="551396"/>
      </dsp:txXfrm>
    </dsp:sp>
    <dsp:sp modelId="{57E48871-28B7-4E81-8F42-321156EE3232}">
      <dsp:nvSpPr>
        <dsp:cNvPr id="0" name=""/>
        <dsp:cNvSpPr/>
      </dsp:nvSpPr>
      <dsp:spPr>
        <a:xfrm rot="5400000">
          <a:off x="5478154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8F58B-E55B-4C35-A604-B697CDED4B4E}">
      <dsp:nvSpPr>
        <dsp:cNvPr id="0" name=""/>
        <dsp:cNvSpPr/>
      </dsp:nvSpPr>
      <dsp:spPr>
        <a:xfrm>
          <a:off x="6258993" y="1463433"/>
          <a:ext cx="2053952" cy="3627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i="1" kern="1200" dirty="0" smtClean="0">
            <a:solidFill>
              <a:schemeClr val="tx2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 smtClean="0">
              <a:solidFill>
                <a:schemeClr val="tx2"/>
              </a:solidFill>
            </a:rPr>
            <a:t>actual personnel costs incurred for that person until 31/03/2023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 smtClean="0">
              <a:solidFill>
                <a:schemeClr val="tx2"/>
              </a:solidFill>
            </a:rPr>
            <a:t>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 smtClean="0">
              <a:solidFill>
                <a:schemeClr val="tx2"/>
              </a:solidFill>
            </a:rPr>
            <a:t>(</a:t>
          </a:r>
          <a:r>
            <a:rPr lang="en-GB" sz="1800" b="1" i="1" kern="1200" dirty="0" smtClean="0">
              <a:solidFill>
                <a:schemeClr val="tx2"/>
              </a:solidFill>
            </a:rPr>
            <a:t>215 / 12 x 3</a:t>
          </a:r>
          <a:r>
            <a:rPr lang="en-GB" sz="1800" i="1" kern="1200" dirty="0" smtClean="0">
              <a:solidFill>
                <a:schemeClr val="tx2"/>
              </a:solidFill>
            </a:rPr>
            <a:t>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000" i="1" kern="1200" dirty="0" smtClean="0">
            <a:solidFill>
              <a:schemeClr val="tx2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i="1" kern="1200" dirty="0" smtClean="0">
              <a:solidFill>
                <a:schemeClr val="bg1"/>
              </a:solidFill>
            </a:rPr>
            <a:t>X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BE" sz="1800" i="1" kern="1200" dirty="0" err="1" smtClean="0">
              <a:solidFill>
                <a:schemeClr val="tx2"/>
              </a:solidFill>
            </a:rPr>
            <a:t>days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worked</a:t>
          </a:r>
          <a:r>
            <a:rPr lang="fr-BE" sz="1800" i="1" kern="1200" dirty="0" smtClean="0">
              <a:solidFill>
                <a:schemeClr val="tx2"/>
              </a:solidFill>
            </a:rPr>
            <a:t> by </a:t>
          </a:r>
          <a:r>
            <a:rPr lang="fr-BE" sz="1800" i="1" kern="1200" dirty="0" err="1" smtClean="0">
              <a:solidFill>
                <a:schemeClr val="tx2"/>
              </a:solidFill>
            </a:rPr>
            <a:t>that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fr-BE" sz="1800" i="1" kern="1200" dirty="0" err="1" smtClean="0">
              <a:solidFill>
                <a:schemeClr val="tx2"/>
              </a:solidFill>
            </a:rPr>
            <a:t>person</a:t>
          </a:r>
          <a:r>
            <a:rPr lang="fr-BE" sz="1800" i="1" kern="1200" dirty="0" smtClean="0">
              <a:solidFill>
                <a:schemeClr val="tx2"/>
              </a:solidFill>
            </a:rPr>
            <a:t> on the action </a:t>
          </a:r>
          <a:r>
            <a:rPr lang="fr-BE" sz="1800" i="1" kern="1200" dirty="0" err="1" smtClean="0">
              <a:solidFill>
                <a:schemeClr val="tx2"/>
              </a:solidFill>
            </a:rPr>
            <a:t>until</a:t>
          </a:r>
          <a:r>
            <a:rPr lang="fr-BE" sz="1800" i="1" kern="1200" dirty="0" smtClean="0">
              <a:solidFill>
                <a:schemeClr val="tx2"/>
              </a:solidFill>
            </a:rPr>
            <a:t> </a:t>
          </a:r>
          <a:r>
            <a:rPr lang="en-GB" sz="1800" i="1" kern="1200" dirty="0" smtClean="0">
              <a:solidFill>
                <a:schemeClr val="tx2"/>
              </a:solidFill>
            </a:rPr>
            <a:t>31/03/2023</a:t>
          </a:r>
          <a:endParaRPr lang="en-US" sz="1800" i="1" kern="1200" dirty="0">
            <a:solidFill>
              <a:schemeClr val="tx2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100" i="1" kern="1200" dirty="0">
            <a:solidFill>
              <a:schemeClr val="tx2"/>
            </a:solidFill>
          </a:endParaRPr>
        </a:p>
      </dsp:txBody>
      <dsp:txXfrm>
        <a:off x="6258993" y="1463433"/>
        <a:ext cx="2053952" cy="3627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2325542" y="-391564"/>
          <a:ext cx="3028274" cy="3028274"/>
        </a:xfrm>
        <a:prstGeom prst="blockArc">
          <a:avLst>
            <a:gd name="adj1" fmla="val 18900000"/>
            <a:gd name="adj2" fmla="val 2700000"/>
            <a:gd name="adj3" fmla="val 7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685403" y="410553"/>
          <a:ext cx="7595516" cy="1424038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4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3831BD"/>
              </a:solidFill>
            </a:rPr>
            <a:t>Article 192(2) FR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rgbClr val="931680"/>
              </a:solidFill>
            </a:rPr>
            <a:t>[…] </a:t>
          </a:r>
          <a:r>
            <a:rPr lang="en-GB" sz="1200" b="1" kern="1200" dirty="0" smtClean="0">
              <a:solidFill>
                <a:srgbClr val="931680"/>
              </a:solidFill>
            </a:rPr>
            <a:t>receipts </a:t>
          </a:r>
          <a:r>
            <a:rPr lang="en-GB" sz="1200" b="1" kern="1200" dirty="0">
              <a:solidFill>
                <a:srgbClr val="931680"/>
              </a:solidFill>
            </a:rPr>
            <a:t>are limited to the Union grant and the revenue generated</a:t>
          </a:r>
          <a:r>
            <a:rPr lang="en-GB" sz="1200" b="0" kern="1200" dirty="0">
              <a:solidFill>
                <a:srgbClr val="931680"/>
              </a:solidFill>
            </a:rPr>
            <a:t> by that action or work programme</a:t>
          </a:r>
          <a:r>
            <a:rPr lang="en-GB" sz="1200" b="0" kern="1200" dirty="0" smtClean="0">
              <a:solidFill>
                <a:srgbClr val="931680"/>
              </a:solidFill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>
            <a:solidFill>
              <a:srgbClr val="93168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noProof="0" dirty="0" smtClean="0">
              <a:solidFill>
                <a:srgbClr val="3831BD"/>
              </a:solidFill>
            </a:rPr>
            <a:t>Article 192(3)(c) FR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 smtClean="0">
              <a:solidFill>
                <a:srgbClr val="931680"/>
              </a:solidFill>
              <a:sym typeface="Wingdings" panose="05000000000000000000" pitchFamily="2" charset="2"/>
            </a:rPr>
            <a:t> </a:t>
          </a:r>
          <a:r>
            <a:rPr lang="en-US" sz="1200" b="1" kern="1200" noProof="0" dirty="0" smtClean="0">
              <a:solidFill>
                <a:srgbClr val="931680"/>
              </a:solidFill>
            </a:rPr>
            <a:t>non-profit</a:t>
          </a:r>
          <a:r>
            <a:rPr lang="en-US" sz="1200" b="0" kern="1200" noProof="0" dirty="0" smtClean="0">
              <a:solidFill>
                <a:srgbClr val="931680"/>
              </a:solidFill>
            </a:rPr>
            <a:t> organisations are </a:t>
          </a:r>
          <a:r>
            <a:rPr lang="en-US" sz="1200" b="1" kern="1200" noProof="0" dirty="0" smtClean="0">
              <a:solidFill>
                <a:srgbClr val="931680"/>
              </a:solidFill>
            </a:rPr>
            <a:t>NOT</a:t>
          </a:r>
          <a:r>
            <a:rPr lang="en-US" sz="1200" b="0" kern="1200" noProof="0" dirty="0" smtClean="0">
              <a:solidFill>
                <a:srgbClr val="931680"/>
              </a:solidFill>
            </a:rPr>
            <a:t> concerned by receipts. </a:t>
          </a:r>
          <a:endParaRPr lang="en-GB" sz="1200" b="0" kern="1200" noProof="0" dirty="0">
            <a:solidFill>
              <a:srgbClr val="931680"/>
            </a:solidFill>
          </a:endParaRPr>
        </a:p>
      </dsp:txBody>
      <dsp:txXfrm>
        <a:off x="685403" y="410553"/>
        <a:ext cx="7595516" cy="1424038"/>
      </dsp:txXfrm>
    </dsp:sp>
    <dsp:sp modelId="{1CB4B24F-280F-4416-891D-1AC248834B9B}">
      <dsp:nvSpPr>
        <dsp:cNvPr id="0" name=""/>
        <dsp:cNvSpPr/>
      </dsp:nvSpPr>
      <dsp:spPr>
        <a:xfrm>
          <a:off x="0" y="437168"/>
          <a:ext cx="1370807" cy="137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6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9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9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8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Name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Date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THE EU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 smtClean="0">
                <a:solidFill>
                  <a:schemeClr val="tx2"/>
                </a:solidFill>
              </a:rPr>
              <a:t>PROGRAMME</a:t>
            </a:r>
            <a:endParaRPr lang="en-GB" sz="1900" spc="80" baseline="0" dirty="0" smtClean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 smtClean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 smtClea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 smtClea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 smtClean="0">
                <a:solidFill>
                  <a:schemeClr val="tx1"/>
                </a:solidFill>
              </a:rPr>
              <a:t>authorised</a:t>
            </a:r>
            <a:r>
              <a:rPr lang="en-US" sz="600" b="0" kern="0" dirty="0" smtClean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 smtClean="0">
                <a:solidFill>
                  <a:schemeClr val="tx1"/>
                </a:solidFill>
              </a:rPr>
              <a:t>CC BY 4.0</a:t>
            </a:r>
            <a:r>
              <a:rPr lang="en-US" sz="600" b="1" kern="0" dirty="0" smtClean="0">
                <a:solidFill>
                  <a:schemeClr val="tx1"/>
                </a:solidFill>
              </a:rPr>
              <a:t>  </a:t>
            </a:r>
            <a:r>
              <a:rPr lang="en-US" sz="600" b="0" kern="0" dirty="0" smtClea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 smtClean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</a:t>
            </a:r>
            <a:r>
              <a:rPr lang="en-GB" sz="600" kern="0" dirty="0" smtClean="0">
                <a:solidFill>
                  <a:schemeClr val="tx1"/>
                </a:solidFill>
              </a:rPr>
              <a:t>252508849, 2020. </a:t>
            </a:r>
            <a:r>
              <a:rPr lang="en-GB" sz="600" kern="0" dirty="0">
                <a:solidFill>
                  <a:schemeClr val="tx1"/>
                </a:solidFill>
              </a:rPr>
              <a:t>Source: </a:t>
            </a:r>
            <a:r>
              <a:rPr lang="en-GB" sz="600" kern="0" dirty="0" smtClean="0">
                <a:solidFill>
                  <a:schemeClr val="tx1"/>
                </a:solidFill>
              </a:rPr>
              <a:t>Stock.Adobe.com. </a:t>
            </a:r>
            <a:r>
              <a:rPr lang="en-US" sz="600" kern="0" dirty="0" smtClean="0">
                <a:solidFill>
                  <a:schemeClr val="tx1"/>
                </a:solidFill>
              </a:rPr>
              <a:t>Icons </a:t>
            </a:r>
            <a:r>
              <a:rPr lang="en-US" sz="600" kern="0" dirty="0">
                <a:solidFill>
                  <a:schemeClr val="tx1"/>
                </a:solidFill>
              </a:rPr>
              <a:t>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3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20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43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958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92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764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1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85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5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5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4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0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2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86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3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38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09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11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4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39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9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Name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Date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THE EU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 smtClean="0">
                <a:solidFill>
                  <a:schemeClr val="tx2"/>
                </a:solidFill>
              </a:rPr>
              <a:t>PROGRAMME</a:t>
            </a:r>
            <a:endParaRPr lang="en-GB" sz="1900" spc="80" baseline="0" dirty="0" smtClean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 smtClean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83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2" r:id="rId18"/>
    <p:sldLayoutId id="2147483693" r:id="rId19"/>
    <p:sldLayoutId id="2147483718" r:id="rId20"/>
    <p:sldLayoutId id="214748372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agr-contr/general-mga_horizon-euratom_en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44753" y="5924813"/>
            <a:ext cx="3186584" cy="461904"/>
          </a:xfrm>
        </p:spPr>
        <p:txBody>
          <a:bodyPr/>
          <a:lstStyle/>
          <a:p>
            <a:r>
              <a:rPr lang="en-GB" b="1" dirty="0" smtClean="0"/>
              <a:t>HE MGA Team - Common Legal Support Centre, DG R&amp;I, European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20282" y="4468665"/>
            <a:ext cx="3186584" cy="216000"/>
          </a:xfrm>
        </p:spPr>
        <p:txBody>
          <a:bodyPr/>
          <a:lstStyle/>
          <a:p>
            <a:pPr algn="ctr"/>
            <a:r>
              <a:rPr lang="en-GB" dirty="0"/>
              <a:t>How to prepare a successful proposal in Horizon Europe </a:t>
            </a:r>
          </a:p>
          <a:p>
            <a:pPr algn="ctr"/>
            <a:r>
              <a:rPr lang="en-IE" dirty="0">
                <a:solidFill>
                  <a:srgbClr val="931680"/>
                </a:solidFill>
              </a:rPr>
              <a:t>The rules of the </a:t>
            </a:r>
            <a:r>
              <a:rPr lang="en-IE" dirty="0" smtClean="0">
                <a:solidFill>
                  <a:srgbClr val="931680"/>
                </a:solidFill>
              </a:rPr>
              <a:t>game – the Model Grant Agreement</a:t>
            </a:r>
            <a:endParaRPr lang="en-GB" dirty="0">
              <a:solidFill>
                <a:srgbClr val="93168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289783" y="5665696"/>
            <a:ext cx="3186584" cy="490069"/>
          </a:xfrm>
        </p:spPr>
        <p:txBody>
          <a:bodyPr/>
          <a:lstStyle/>
          <a:p>
            <a:pPr algn="r"/>
            <a:r>
              <a:rPr lang="en-IE" dirty="0" smtClean="0"/>
              <a:t>24 March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513" y="2385461"/>
            <a:ext cx="8257487" cy="1749286"/>
          </a:xfrm>
        </p:spPr>
        <p:txBody>
          <a:bodyPr/>
          <a:lstStyle/>
          <a:p>
            <a:r>
              <a:rPr lang="en-IE" sz="4000" dirty="0" smtClean="0"/>
              <a:t>Horizon </a:t>
            </a:r>
            <a:r>
              <a:rPr lang="en-IE" sz="4000" dirty="0"/>
              <a:t>E</a:t>
            </a:r>
            <a:r>
              <a:rPr lang="en-IE" sz="4000" dirty="0" smtClean="0"/>
              <a:t>urope </a:t>
            </a:r>
            <a:br>
              <a:rPr lang="en-IE" sz="4000" dirty="0" smtClean="0"/>
            </a:br>
            <a:r>
              <a:rPr lang="en-IE" sz="4000" dirty="0"/>
              <a:t/>
            </a:r>
            <a:br>
              <a:rPr lang="en-IE" sz="4000" dirty="0"/>
            </a:br>
            <a:r>
              <a:rPr lang="en-IE" sz="4000" dirty="0" smtClean="0"/>
              <a:t>Model Grant Agreement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MAIN LEGAL AND FINANCIAL NOVELTIES OF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3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123850"/>
            <a:ext cx="11186160" cy="44258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7668" y="1602105"/>
            <a:ext cx="11068252" cy="3881904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tx2"/>
                </a:solidFill>
                <a:hlinkClick r:id="rId3"/>
              </a:rPr>
              <a:t>Version 1 </a:t>
            </a:r>
            <a:r>
              <a:rPr lang="fr-BE" dirty="0" err="1" smtClean="0">
                <a:solidFill>
                  <a:schemeClr val="tx2"/>
                </a:solidFill>
                <a:hlinkClick r:id="rId3"/>
              </a:rPr>
              <a:t>published</a:t>
            </a:r>
            <a:r>
              <a:rPr lang="fr-BE" dirty="0" smtClean="0">
                <a:solidFill>
                  <a:schemeClr val="tx2"/>
                </a:solidFill>
                <a:hlinkClick r:id="rId3"/>
              </a:rPr>
              <a:t> on 25 </a:t>
            </a:r>
            <a:r>
              <a:rPr lang="fr-BE" dirty="0" err="1" smtClean="0">
                <a:solidFill>
                  <a:schemeClr val="tx2"/>
                </a:solidFill>
                <a:hlinkClick r:id="rId3"/>
              </a:rPr>
              <a:t>February</a:t>
            </a:r>
            <a:r>
              <a:rPr lang="fr-BE" dirty="0" smtClean="0">
                <a:solidFill>
                  <a:schemeClr val="tx2"/>
                </a:solidFill>
                <a:hlinkClick r:id="rId3"/>
              </a:rPr>
              <a:t> 2021 </a:t>
            </a:r>
            <a:r>
              <a:rPr lang="fr-BE" dirty="0" smtClean="0">
                <a:solidFill>
                  <a:schemeClr val="tx2"/>
                </a:solidFill>
              </a:rPr>
              <a:t>on the </a:t>
            </a:r>
            <a:r>
              <a:rPr lang="fr-BE" dirty="0" err="1" smtClean="0">
                <a:solidFill>
                  <a:schemeClr val="tx2"/>
                </a:solidFill>
              </a:rPr>
              <a:t>Funding</a:t>
            </a:r>
            <a:r>
              <a:rPr lang="fr-BE" dirty="0" smtClean="0">
                <a:solidFill>
                  <a:schemeClr val="tx2"/>
                </a:solidFill>
              </a:rPr>
              <a:t> and Tenders Portal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fr-BE" dirty="0" smtClean="0">
              <a:solidFill>
                <a:schemeClr val="tx2"/>
              </a:solidFill>
            </a:endParaRPr>
          </a:p>
          <a:p>
            <a:endParaRPr lang="fr-BE" dirty="0" smtClean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Horizon Europe General MGA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2960" y="6217920"/>
            <a:ext cx="1808480" cy="48768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82743" y="3257194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1" name="Hexagon 10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660" y="3260827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4" name="Hexagon 13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8071" y="401075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costs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154" y="4012711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Invoicing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25212" y="3269631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9" name="Hexagon 18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32393" y="3747559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CFS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Thresholds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025212" y="978019"/>
            <a:ext cx="2057400" cy="2245794"/>
            <a:chOff x="3637367" y="95"/>
            <a:chExt cx="1747506" cy="20086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Hexagon 2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6001" y="1511494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IPR &amp; Exploitation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6261" y="452467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7188" y="452467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indirect costs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88663" y="446686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tresholds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23701" y="2335668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 Results Platform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801753" y="-13166"/>
            <a:ext cx="10515600" cy="782357"/>
          </a:xfrm>
        </p:spPr>
        <p:txBody>
          <a:bodyPr/>
          <a:lstStyle/>
          <a:p>
            <a:r>
              <a:rPr lang="da-DK" dirty="0" smtClean="0"/>
              <a:t>Main </a:t>
            </a:r>
            <a:r>
              <a:rPr lang="da-DK" dirty="0" err="1" smtClean="0">
                <a:solidFill>
                  <a:srgbClr val="931680"/>
                </a:solidFill>
              </a:rPr>
              <a:t>changes</a:t>
            </a:r>
            <a:r>
              <a:rPr lang="da-DK" dirty="0" smtClean="0"/>
              <a:t> at a </a:t>
            </a:r>
            <a:r>
              <a:rPr lang="da-DK" dirty="0" err="1" smtClean="0"/>
              <a:t>glance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7742130" y="982750"/>
            <a:ext cx="2057400" cy="2245794"/>
            <a:chOff x="3637367" y="95"/>
            <a:chExt cx="1747506" cy="20086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" name="Hexagon 3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670345" y="1518202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Science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1418" y="2321119"/>
            <a:ext cx="226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practices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83898" y="5561243"/>
            <a:ext cx="11087566" cy="1071509"/>
            <a:chOff x="0" y="2709333"/>
            <a:chExt cx="8128000" cy="1198080"/>
          </a:xfrm>
          <a:solidFill>
            <a:srgbClr val="00B050"/>
          </a:solidFill>
        </p:grpSpPr>
        <p:sp>
          <p:nvSpPr>
            <p:cNvPr id="42" name="Rounded Rectangle 41"/>
            <p:cNvSpPr/>
            <p:nvPr/>
          </p:nvSpPr>
          <p:spPr>
            <a:xfrm>
              <a:off x="0" y="2709333"/>
              <a:ext cx="8128000" cy="11980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 txBox="1"/>
            <p:nvPr/>
          </p:nvSpPr>
          <p:spPr>
            <a:xfrm>
              <a:off x="58485" y="2767818"/>
              <a:ext cx="8011030" cy="1081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marR="0" lvl="0" indent="0" algn="l" defTabSz="2311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05802" y="5709635"/>
            <a:ext cx="255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MGA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0394" y="6096902"/>
            <a:ext cx="499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Data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Sheet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Annex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465701" y="3273797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47" name="Hexagon 4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73461" y="3554277"/>
            <a:ext cx="225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kind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contributions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9957" y="454224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more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Article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26972" y="978019"/>
            <a:ext cx="2057400" cy="2245794"/>
            <a:chOff x="3637367" y="95"/>
            <a:chExt cx="1747506" cy="2008628"/>
          </a:xfrm>
          <a:solidFill>
            <a:schemeClr val="accent6"/>
          </a:solidFill>
        </p:grpSpPr>
        <p:sp>
          <p:nvSpPr>
            <p:cNvPr id="52" name="Hexagon 51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25368" y="1444159"/>
            <a:ext cx="22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Partner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6260" y="2316388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tatus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40244" y="971603"/>
            <a:ext cx="2057400" cy="2245794"/>
            <a:chOff x="3637367" y="95"/>
            <a:chExt cx="1747506" cy="2008628"/>
          </a:xfrm>
          <a:solidFill>
            <a:schemeClr val="accent6"/>
          </a:solidFill>
        </p:grpSpPr>
        <p:sp>
          <p:nvSpPr>
            <p:cNvPr id="57" name="Hexagon 5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077387" y="1505220"/>
            <a:ext cx="22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Affiliated</a:t>
            </a:r>
            <a:endParaRPr kumimoji="0" lang="fr-B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Entity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532" y="2309972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of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741940" y="3253902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62" name="Hexagon 61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962946" y="378083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73229" y="430614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continuity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25% flat-rate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exceptions)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68452" y="984260"/>
            <a:ext cx="2057400" cy="2245794"/>
            <a:chOff x="3637367" y="95"/>
            <a:chExt cx="1747506" cy="200862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7" name="Hexagon 6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08555" y="15434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7620" y="215862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Audit  (NEW)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217673" y="68872"/>
            <a:ext cx="864000" cy="864000"/>
            <a:chOff x="8937971" y="1558376"/>
            <a:chExt cx="864000" cy="864000"/>
          </a:xfrm>
        </p:grpSpPr>
        <p:sp>
          <p:nvSpPr>
            <p:cNvPr id="72" name="Oval 71"/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THIRD PARTIES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7012" y="1454778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000" dirty="0" smtClean="0"/>
              <a:t>Horizon Europe Model Grant Agreement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794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Affiliated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entities</a:t>
            </a:r>
            <a:endParaRPr lang="en-GB" dirty="0">
              <a:solidFill>
                <a:srgbClr val="93168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9949" y="2032557"/>
            <a:ext cx="1061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4EA2"/>
              </a:buClr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Article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</a:rPr>
              <a:t>187 (1)(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b) of the EU Financial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buClr>
                <a:srgbClr val="034EA2"/>
              </a:buClr>
            </a:pP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34EA2"/>
              </a:buCl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Entities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‘that have a link with the beneficiary, in particular a legal or capital link, which is neither limited to the action nor established for the sole purpose of its implementation’. </a:t>
            </a:r>
            <a:endParaRPr lang="fr-BE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162" y="4510189"/>
            <a:ext cx="1185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entities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Horizon Europe =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parties in Horizon 2020</a:t>
            </a:r>
          </a:p>
          <a:p>
            <a:pPr algn="ctr"/>
            <a:endParaRPr lang="fr-BE" dirty="0">
              <a:solidFill>
                <a:srgbClr val="034EA2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(alignement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 labelling/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definition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in the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corporate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context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80340"/>
            <a:ext cx="1337170" cy="1789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Associated Partner (AP)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782" y="1667391"/>
            <a:ext cx="11155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 smtClean="0"/>
              <a:t>Inherited</a:t>
            </a:r>
            <a:r>
              <a:rPr lang="da-DK" sz="2400" dirty="0" smtClean="0"/>
              <a:t> </a:t>
            </a:r>
            <a:r>
              <a:rPr lang="da-DK" sz="2400" dirty="0"/>
              <a:t>and </a:t>
            </a:r>
            <a:r>
              <a:rPr lang="da-DK" sz="2400" dirty="0" err="1"/>
              <a:t>derived</a:t>
            </a:r>
            <a:r>
              <a:rPr lang="da-DK" sz="2400" dirty="0"/>
              <a:t> from the </a:t>
            </a:r>
            <a:r>
              <a:rPr lang="da-DK" sz="2400" b="1" dirty="0">
                <a:solidFill>
                  <a:srgbClr val="931680"/>
                </a:solidFill>
              </a:rPr>
              <a:t>‘International partner’ </a:t>
            </a:r>
            <a:r>
              <a:rPr lang="da-DK" sz="2400" dirty="0"/>
              <a:t>status in H2020 MGA</a:t>
            </a:r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b="1" dirty="0" err="1" smtClean="0">
                <a:solidFill>
                  <a:srgbClr val="931680"/>
                </a:solidFill>
              </a:rPr>
              <a:t>Corporate</a:t>
            </a:r>
            <a:r>
              <a:rPr lang="da-DK" sz="2400" b="1" dirty="0" smtClean="0">
                <a:solidFill>
                  <a:srgbClr val="931680"/>
                </a:solidFill>
              </a:rPr>
              <a:t> </a:t>
            </a:r>
            <a:r>
              <a:rPr lang="da-DK" sz="2400" b="1" dirty="0" err="1">
                <a:solidFill>
                  <a:srgbClr val="931680"/>
                </a:solidFill>
              </a:rPr>
              <a:t>terminology</a:t>
            </a:r>
            <a:r>
              <a:rPr lang="da-DK" sz="2400" b="1" dirty="0">
                <a:solidFill>
                  <a:srgbClr val="931680"/>
                </a:solidFill>
              </a:rPr>
              <a:t> </a:t>
            </a:r>
            <a:r>
              <a:rPr lang="da-DK" sz="2400" dirty="0"/>
              <a:t>and status with the </a:t>
            </a:r>
            <a:r>
              <a:rPr lang="da-DK" sz="2400" dirty="0" err="1"/>
              <a:t>following</a:t>
            </a:r>
            <a:r>
              <a:rPr lang="da-DK" sz="2400" dirty="0"/>
              <a:t> features: </a:t>
            </a:r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AP </a:t>
            </a:r>
            <a:r>
              <a:rPr lang="da-DK" sz="2400" dirty="0" err="1"/>
              <a:t>does</a:t>
            </a:r>
            <a:r>
              <a:rPr lang="da-DK" sz="2400" dirty="0"/>
              <a:t> </a:t>
            </a:r>
            <a:r>
              <a:rPr lang="da-DK" sz="2400" dirty="0" err="1"/>
              <a:t>work</a:t>
            </a:r>
            <a:r>
              <a:rPr lang="da-DK" sz="2400" dirty="0"/>
              <a:t> but </a:t>
            </a:r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declare</a:t>
            </a:r>
            <a:r>
              <a:rPr lang="da-DK" sz="2400" dirty="0"/>
              <a:t> </a:t>
            </a:r>
            <a:r>
              <a:rPr lang="da-DK" sz="2400" dirty="0" err="1"/>
              <a:t>costs</a:t>
            </a: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AP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linked</a:t>
            </a:r>
            <a:r>
              <a:rPr lang="da-DK" sz="2400" dirty="0"/>
              <a:t>: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/>
              <a:t>either</a:t>
            </a:r>
            <a:r>
              <a:rPr lang="da-DK" sz="2400" dirty="0"/>
              <a:t> to </a:t>
            </a:r>
            <a:r>
              <a:rPr lang="en-US" sz="2400" dirty="0"/>
              <a:t>one or more beneficiaries 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or with the whole </a:t>
            </a:r>
            <a:r>
              <a:rPr lang="en-US" sz="2400" dirty="0" smtClean="0"/>
              <a:t>consortium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a-DK" sz="2400" dirty="0"/>
              <a:t>The </a:t>
            </a:r>
            <a:r>
              <a:rPr lang="da-DK" sz="2400" dirty="0" err="1"/>
              <a:t>beneficiaries</a:t>
            </a:r>
            <a:r>
              <a:rPr lang="da-DK" sz="2400" dirty="0"/>
              <a:t> must </a:t>
            </a:r>
            <a:r>
              <a:rPr lang="da-DK" sz="2400" dirty="0" err="1"/>
              <a:t>ensure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some</a:t>
            </a:r>
            <a:r>
              <a:rPr lang="da-DK" sz="2400" dirty="0"/>
              <a:t> of MGA obligations </a:t>
            </a:r>
            <a:r>
              <a:rPr lang="da-DK" sz="2400" dirty="0" err="1"/>
              <a:t>also</a:t>
            </a:r>
            <a:r>
              <a:rPr lang="da-DK" sz="2400" dirty="0"/>
              <a:t> </a:t>
            </a:r>
            <a:r>
              <a:rPr lang="da-DK" sz="2400" dirty="0" err="1"/>
              <a:t>applied</a:t>
            </a:r>
            <a:r>
              <a:rPr lang="da-DK" sz="2400" dirty="0"/>
              <a:t> to AP </a:t>
            </a:r>
            <a:r>
              <a:rPr lang="da-DK" i="1" dirty="0"/>
              <a:t>(i.e. </a:t>
            </a:r>
            <a:r>
              <a:rPr lang="en-US" i="1" dirty="0"/>
              <a:t>Articles 11 (proper implementation), 12 (conflict of interests), 13 (confidentiality and security), 14 (ethics), 17.2 (visibility), 18 (specific rules for carrying out action), 19 (information) </a:t>
            </a:r>
            <a:r>
              <a:rPr lang="en-US" i="1" dirty="0" smtClean="0"/>
              <a:t>and 20 </a:t>
            </a:r>
            <a:r>
              <a:rPr lang="en-US" i="1" dirty="0"/>
              <a:t>(record-keeping)</a:t>
            </a:r>
            <a:endParaRPr lang="da-DK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811" y="2468011"/>
            <a:ext cx="10708589" cy="1749286"/>
          </a:xfrm>
        </p:spPr>
        <p:txBody>
          <a:bodyPr/>
          <a:lstStyle/>
          <a:p>
            <a:r>
              <a:rPr lang="fr-BE" sz="4000" dirty="0"/>
              <a:t>General case – </a:t>
            </a:r>
            <a:r>
              <a:rPr lang="fr-BE" sz="4000" dirty="0" err="1"/>
              <a:t>Corporate</a:t>
            </a:r>
            <a:r>
              <a:rPr lang="fr-BE" sz="4000" dirty="0"/>
              <a:t> </a:t>
            </a:r>
            <a:r>
              <a:rPr lang="fr-BE" sz="4000" dirty="0" err="1"/>
              <a:t>daily</a:t>
            </a:r>
            <a:r>
              <a:rPr lang="fr-BE" sz="4000" dirty="0"/>
              <a:t> rate provisions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PERSONNEL COSTS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900" y="105877"/>
            <a:ext cx="10428972" cy="589852"/>
          </a:xfrm>
        </p:spPr>
        <p:txBody>
          <a:bodyPr/>
          <a:lstStyle/>
          <a:p>
            <a:r>
              <a:rPr lang="fr-BE" dirty="0"/>
              <a:t>Horizon 2020: a </a:t>
            </a:r>
            <a:r>
              <a:rPr lang="fr-BE" dirty="0" err="1"/>
              <a:t>snapshot</a:t>
            </a:r>
            <a:r>
              <a:rPr lang="fr-BE" dirty="0"/>
              <a:t> of the situation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" t="12056" r="566" b="828"/>
          <a:stretch/>
        </p:blipFill>
        <p:spPr>
          <a:xfrm>
            <a:off x="331898" y="1163086"/>
            <a:ext cx="11194181" cy="55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710" y="1825625"/>
            <a:ext cx="10905699" cy="3881904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 smtClean="0"/>
              <a:t>Discontinuation </a:t>
            </a:r>
            <a:r>
              <a:rPr lang="en-US" dirty="0"/>
              <a:t>of the different formulas (annual and monthly) and options </a:t>
            </a:r>
            <a:r>
              <a:rPr lang="en-US" dirty="0" smtClean="0"/>
              <a:t>  for </a:t>
            </a:r>
            <a:r>
              <a:rPr lang="en-US" dirty="0"/>
              <a:t>productive hours (entailing difficult and error-prone </a:t>
            </a:r>
            <a:r>
              <a:rPr lang="en-US" dirty="0" smtClean="0"/>
              <a:t>calculations)</a:t>
            </a:r>
          </a:p>
          <a:p>
            <a:pPr>
              <a:buClr>
                <a:srgbClr val="931680"/>
              </a:buClr>
            </a:pPr>
            <a:r>
              <a:rPr lang="en-US" dirty="0" smtClean="0"/>
              <a:t> No </a:t>
            </a:r>
            <a:r>
              <a:rPr lang="en-US" dirty="0"/>
              <a:t>more ‘last closed financial year’ </a:t>
            </a:r>
            <a:r>
              <a:rPr lang="en-US" dirty="0" smtClean="0"/>
              <a:t>rule</a:t>
            </a:r>
          </a:p>
          <a:p>
            <a:pPr>
              <a:buClr>
                <a:srgbClr val="931680"/>
              </a:buClr>
            </a:pPr>
            <a:r>
              <a:rPr lang="en-US" dirty="0"/>
              <a:t> </a:t>
            </a:r>
            <a:r>
              <a:rPr lang="en-US" dirty="0" smtClean="0"/>
              <a:t>Instead</a:t>
            </a:r>
            <a:r>
              <a:rPr lang="en-US" dirty="0"/>
              <a:t>, use of a single corporate daily rate and calendar year approach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931680"/>
                </a:solidFill>
              </a:rPr>
              <a:t>Personnel</a:t>
            </a:r>
            <a:r>
              <a:rPr lang="da-DK" dirty="0" smtClean="0">
                <a:solidFill>
                  <a:srgbClr val="931680"/>
                </a:solidFill>
              </a:rPr>
              <a:t> </a:t>
            </a:r>
            <a:r>
              <a:rPr lang="da-DK" dirty="0" err="1" smtClean="0">
                <a:solidFill>
                  <a:srgbClr val="931680"/>
                </a:solidFill>
              </a:rPr>
              <a:t>costs</a:t>
            </a:r>
            <a:r>
              <a:rPr lang="da-DK" dirty="0" smtClean="0">
                <a:solidFill>
                  <a:srgbClr val="931680"/>
                </a:solidFill>
              </a:rPr>
              <a:t> – new </a:t>
            </a:r>
            <a:r>
              <a:rPr lang="da-DK" dirty="0" err="1" smtClean="0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5907" y="4283379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Rounded Rectangle 4"/>
          <p:cNvSpPr/>
          <p:nvPr/>
        </p:nvSpPr>
        <p:spPr>
          <a:xfrm>
            <a:off x="7681092" y="4293363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Multiply 5"/>
          <p:cNvSpPr/>
          <p:nvPr/>
        </p:nvSpPr>
        <p:spPr>
          <a:xfrm>
            <a:off x="6886947" y="4755368"/>
            <a:ext cx="567212" cy="697434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6"/>
          <p:cNvSpPr txBox="1"/>
          <p:nvPr/>
        </p:nvSpPr>
        <p:spPr>
          <a:xfrm>
            <a:off x="4325908" y="4772877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Daily rate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092" y="4580040"/>
            <a:ext cx="27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0F5494"/>
                </a:solidFill>
              </a:rPr>
              <a:t>Days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worked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in </a:t>
            </a:r>
            <a:r>
              <a:rPr lang="fr-BE" sz="2400" dirty="0">
                <a:solidFill>
                  <a:srgbClr val="0F5494"/>
                </a:solidFill>
              </a:rPr>
              <a:t>the </a:t>
            </a:r>
            <a:r>
              <a:rPr lang="fr-BE" sz="2400" dirty="0" err="1">
                <a:solidFill>
                  <a:srgbClr val="0F5494"/>
                </a:solidFill>
              </a:rPr>
              <a:t>project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0722" y="4295494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970723" y="4784992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Personnel costs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448041" y="4833384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Daily rate </a:t>
            </a:r>
            <a:r>
              <a:rPr lang="fr-BE" dirty="0" err="1" smtClean="0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034" y="3103558"/>
            <a:ext cx="94690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1600" i="1" dirty="0" smtClean="0">
                <a:solidFill>
                  <a:srgbClr val="0F5494"/>
                </a:solidFill>
              </a:rPr>
              <a:t>	   </a:t>
            </a:r>
            <a:r>
              <a:rPr lang="en-US" sz="2000" i="1" dirty="0" smtClean="0">
                <a:solidFill>
                  <a:srgbClr val="0F5494"/>
                </a:solidFill>
              </a:rPr>
              <a:t>actual annual </a:t>
            </a:r>
            <a:r>
              <a:rPr lang="en-US" sz="2000" i="1" dirty="0">
                <a:solidFill>
                  <a:srgbClr val="0F5494"/>
                </a:solidFill>
              </a:rPr>
              <a:t>personnel costs for the </a:t>
            </a:r>
            <a:r>
              <a:rPr lang="en-US" sz="2000" i="1" dirty="0" smtClean="0">
                <a:solidFill>
                  <a:srgbClr val="0F5494"/>
                </a:solidFill>
              </a:rPr>
              <a:t>person</a:t>
            </a:r>
          </a:p>
          <a:p>
            <a:pPr lvl="4">
              <a:defRPr/>
            </a:pPr>
            <a:r>
              <a:rPr lang="en-US" sz="2000" i="1" dirty="0" smtClean="0">
                <a:solidFill>
                  <a:srgbClr val="0F5494"/>
                </a:solidFill>
              </a:rPr>
              <a:t> </a:t>
            </a:r>
            <a:endParaRPr lang="en-US" sz="2000" i="1" dirty="0">
              <a:solidFill>
                <a:srgbClr val="0F5494"/>
              </a:solidFill>
            </a:endParaRPr>
          </a:p>
          <a:p>
            <a:pPr lvl="4">
              <a:defRPr/>
            </a:pPr>
            <a:r>
              <a:rPr lang="en-US" sz="2000" i="1" dirty="0">
                <a:solidFill>
                  <a:srgbClr val="0F5494"/>
                </a:solidFill>
              </a:rPr>
              <a:t>	 </a:t>
            </a:r>
            <a:r>
              <a:rPr lang="en-US" sz="2000" i="1" dirty="0" smtClean="0">
                <a:solidFill>
                  <a:srgbClr val="0F5494"/>
                </a:solidFill>
              </a:rPr>
              <a:t>                              215* </a:t>
            </a:r>
            <a:endParaRPr lang="en-US" sz="2000" i="1" dirty="0">
              <a:solidFill>
                <a:srgbClr val="0F5494"/>
              </a:solidFill>
            </a:endParaRPr>
          </a:p>
          <a:p>
            <a:pPr lvl="3">
              <a:defRPr/>
            </a:pPr>
            <a:endParaRPr lang="en-US" sz="1400" i="1" dirty="0">
              <a:solidFill>
                <a:srgbClr val="0F549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974522" y="3532472"/>
            <a:ext cx="5295634" cy="2290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qual 20"/>
          <p:cNvSpPr/>
          <p:nvPr/>
        </p:nvSpPr>
        <p:spPr>
          <a:xfrm>
            <a:off x="4192609" y="3240039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5871" y="280517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7" name="TextBox 26"/>
          <p:cNvSpPr txBox="1"/>
          <p:nvPr/>
        </p:nvSpPr>
        <p:spPr>
          <a:xfrm>
            <a:off x="1455872" y="3294673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Daily rate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7458" y="5668763"/>
            <a:ext cx="10515600" cy="5058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BE" sz="2400" dirty="0" smtClean="0"/>
              <a:t>*</a:t>
            </a:r>
            <a:r>
              <a:rPr lang="en-US" sz="1400" dirty="0"/>
              <a:t>For Horizon Europe: Still possible to </a:t>
            </a:r>
            <a:r>
              <a:rPr lang="en-US" sz="1400" b="1" dirty="0"/>
              <a:t>deduct actual working days spent on parental leave </a:t>
            </a:r>
            <a:r>
              <a:rPr lang="en-US" sz="1400" dirty="0"/>
              <a:t>from the fixed number of 215 days </a:t>
            </a:r>
            <a:endParaRPr lang="en-US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7066"/>
            <a:ext cx="11353800" cy="589029"/>
          </a:xfrm>
        </p:spPr>
        <p:txBody>
          <a:bodyPr/>
          <a:lstStyle/>
          <a:p>
            <a:r>
              <a:rPr lang="fr-BE" sz="3600" dirty="0" err="1" smtClean="0"/>
              <a:t>What</a:t>
            </a:r>
            <a:r>
              <a:rPr lang="fr-BE" sz="360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grant agreement and why do I need it? 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4269" y="946374"/>
            <a:ext cx="10605276" cy="87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4494"/>
                </a:solidFill>
                <a:latin typeface="Arial"/>
              </a:rPr>
              <a:t>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agreement is the contractual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signed with a ‘granting authority’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 the Commission or one of its executive agencies)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943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rights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</a:t>
            </a:r>
            <a:r>
              <a:rPr kumimoji="0" lang="fr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.:</a:t>
            </a:r>
            <a:endPara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receive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funding,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the terms and conditions defined in the grant agreement, to help you to accomplish your project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project that you have generated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ask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amendments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grant agreement (if something needs to be changed)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8321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OBLIGATIONS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Implement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project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planned in the description of the action (Annex 1 to the grant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agreement)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reports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time and for the periods defined in the grant agreement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Display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EU emblem and reference to Horizon Europe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e.g.information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material, equipment funded by the grant, major results);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4699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money you can get </a:t>
            </a:r>
            <a:endParaRPr kumimoji="0" lang="en-GB" sz="2000" b="1" i="0" u="none" strike="noStrike" kern="1200" cap="all" spc="0" normalizeH="0" baseline="0" noProof="0" dirty="0" smtClean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Overall, the granting authority can never pay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than the maximum grant amount fixed in the grant agreement.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it may pay less; e.g. if the project costs at the end are less than budgeted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50461" y="3279376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82881" y="3279376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83" y="704700"/>
            <a:ext cx="1116307" cy="111630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50334" y="2019130"/>
            <a:ext cx="864000" cy="864000"/>
            <a:chOff x="10070085" y="4807760"/>
            <a:chExt cx="864000" cy="864000"/>
          </a:xfrm>
        </p:grpSpPr>
        <p:sp>
          <p:nvSpPr>
            <p:cNvPr id="26" name="Oval 25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664000" y="2019130"/>
            <a:ext cx="864000" cy="864000"/>
            <a:chOff x="1069009" y="3735593"/>
            <a:chExt cx="864000" cy="864000"/>
          </a:xfrm>
        </p:grpSpPr>
        <p:sp>
          <p:nvSpPr>
            <p:cNvPr id="33" name="Oval 32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657934" y="2019130"/>
            <a:ext cx="864000" cy="864000"/>
            <a:chOff x="4409515" y="2641504"/>
            <a:chExt cx="864000" cy="864000"/>
          </a:xfrm>
        </p:grpSpPr>
        <p:sp>
          <p:nvSpPr>
            <p:cNvPr id="36" name="Oval 35"/>
            <p:cNvSpPr/>
            <p:nvPr/>
          </p:nvSpPr>
          <p:spPr>
            <a:xfrm>
              <a:off x="4409515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223" y="2700771"/>
              <a:ext cx="745467" cy="74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6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139590"/>
            <a:ext cx="10905699" cy="3881904"/>
          </a:xfrm>
        </p:spPr>
        <p:txBody>
          <a:bodyPr/>
          <a:lstStyle/>
          <a:p>
            <a:pPr algn="just">
              <a:buClr>
                <a:srgbClr val="931680"/>
              </a:buClr>
            </a:pPr>
            <a:r>
              <a:rPr lang="en-GB" sz="1800" b="1" dirty="0" smtClean="0">
                <a:solidFill>
                  <a:srgbClr val="931680"/>
                </a:solidFill>
              </a:rPr>
              <a:t>per </a:t>
            </a:r>
            <a:r>
              <a:rPr lang="en-GB" sz="1800" b="1" dirty="0">
                <a:solidFill>
                  <a:srgbClr val="931680"/>
                </a:solidFill>
              </a:rPr>
              <a:t>calendar year </a:t>
            </a:r>
            <a:r>
              <a:rPr lang="en-GB" sz="1800" dirty="0"/>
              <a:t>(from January to December) </a:t>
            </a:r>
            <a:endParaRPr lang="en-GB" sz="1800" dirty="0" smtClean="0"/>
          </a:p>
          <a:p>
            <a:pPr algn="just">
              <a:buClr>
                <a:srgbClr val="931680"/>
              </a:buClr>
            </a:pPr>
            <a:r>
              <a:rPr lang="en-GB" sz="1800" dirty="0" smtClean="0"/>
              <a:t>except </a:t>
            </a:r>
            <a:r>
              <a:rPr lang="en-GB" sz="1800" dirty="0"/>
              <a:t>for the months running from the end of the last calendar year until the end of the reporting period. For those months, you must calculate </a:t>
            </a:r>
            <a:r>
              <a:rPr lang="en-GB" sz="1800" b="1" dirty="0">
                <a:solidFill>
                  <a:srgbClr val="931680"/>
                </a:solidFill>
              </a:rPr>
              <a:t>a separate partial daily rate as follows</a:t>
            </a:r>
            <a:r>
              <a:rPr lang="en-GB" sz="1800" dirty="0"/>
              <a:t>:</a:t>
            </a:r>
          </a:p>
          <a:p>
            <a:pPr marL="457200" lvl="1" indent="0" algn="just">
              <a:buNone/>
            </a:pPr>
            <a:r>
              <a:rPr lang="en-GB" sz="1800" i="1" dirty="0"/>
              <a:t>{actual </a:t>
            </a:r>
            <a:r>
              <a:rPr lang="en-GB" sz="1800" b="1" i="1" dirty="0">
                <a:solidFill>
                  <a:srgbClr val="931680"/>
                </a:solidFill>
              </a:rPr>
              <a:t>personnel costs</a:t>
            </a:r>
            <a:r>
              <a:rPr lang="en-GB" sz="1800" i="1" dirty="0">
                <a:solidFill>
                  <a:srgbClr val="931680"/>
                </a:solidFill>
              </a:rPr>
              <a:t> </a:t>
            </a:r>
            <a:r>
              <a:rPr lang="en-GB" sz="1800" i="1" dirty="0"/>
              <a:t>of the person incurred over those months </a:t>
            </a:r>
          </a:p>
          <a:p>
            <a:pPr marL="457200" lvl="1" indent="0" algn="just">
              <a:buNone/>
            </a:pPr>
            <a:r>
              <a:rPr lang="en-GB" sz="1800" i="1" dirty="0"/>
              <a:t>divided by</a:t>
            </a:r>
          </a:p>
          <a:p>
            <a:pPr marL="457200" lvl="1" indent="0" algn="just">
              <a:buNone/>
            </a:pPr>
            <a:r>
              <a:rPr lang="en-GB" sz="1800" i="1" dirty="0"/>
              <a:t>{215 / 12 (months) x number of months from the January until the end of the reporting period}}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Daily rate </a:t>
            </a:r>
            <a:r>
              <a:rPr lang="fr-BE" dirty="0" err="1" smtClean="0">
                <a:solidFill>
                  <a:srgbClr val="931680"/>
                </a:solidFill>
              </a:rPr>
              <a:t>calculation</a:t>
            </a:r>
            <a:r>
              <a:rPr lang="fr-BE" dirty="0" smtClean="0">
                <a:solidFill>
                  <a:srgbClr val="931680"/>
                </a:solidFill>
              </a:rPr>
              <a:t>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349" y="1399716"/>
            <a:ext cx="1552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b="1" u="sng" dirty="0" err="1">
                <a:solidFill>
                  <a:schemeClr val="tx2"/>
                </a:solidFill>
              </a:rPr>
              <a:t>When</a:t>
            </a:r>
            <a:r>
              <a:rPr lang="fr-BE" sz="2200" b="1" u="sng" dirty="0">
                <a:solidFill>
                  <a:schemeClr val="tx2"/>
                </a:solidFill>
              </a:rPr>
              <a:t>?</a:t>
            </a:r>
            <a:endParaRPr lang="en-GB" sz="2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844" y="367357"/>
            <a:ext cx="10515600" cy="782357"/>
          </a:xfrm>
        </p:spPr>
        <p:txBody>
          <a:bodyPr/>
          <a:lstStyle/>
          <a:p>
            <a:r>
              <a:rPr lang="fr-BE" sz="2800" i="1" dirty="0" err="1">
                <a:solidFill>
                  <a:srgbClr val="931680"/>
                </a:solidFill>
                <a:latin typeface="+mn-lt"/>
                <a:ea typeface="+mn-ea"/>
                <a:cs typeface="+mn-cs"/>
              </a:rPr>
              <a:t>Example</a:t>
            </a:r>
            <a:endParaRPr lang="en-GB" sz="2800" i="1" dirty="0">
              <a:solidFill>
                <a:srgbClr val="9316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4" y="1317357"/>
            <a:ext cx="1141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</a:t>
            </a:r>
            <a:r>
              <a:rPr lang="en-GB" i="1" dirty="0" smtClean="0"/>
              <a:t>osts </a:t>
            </a:r>
            <a:r>
              <a:rPr lang="en-GB" i="1" dirty="0"/>
              <a:t>for Researcher Y in reporting period 1. </a:t>
            </a:r>
            <a:r>
              <a:rPr lang="en-GB" i="1" dirty="0" smtClean="0"/>
              <a:t>Reporting </a:t>
            </a:r>
            <a:r>
              <a:rPr lang="en-GB" i="1" dirty="0"/>
              <a:t>period 1 runs from 1/09/2021 until </a:t>
            </a:r>
            <a:r>
              <a:rPr lang="en-GB" i="1" dirty="0" smtClean="0"/>
              <a:t>31/03/2023</a:t>
            </a:r>
            <a:r>
              <a:rPr lang="en-GB" i="1" dirty="0" smtClean="0">
                <a:solidFill>
                  <a:schemeClr val="tx2"/>
                </a:solidFill>
              </a:rPr>
              <a:t>: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179292" y="539020"/>
          <a:ext cx="8465221" cy="65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1711557" y="3435322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637638" y="338719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506789" y="339612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Plus 1"/>
          <p:cNvSpPr/>
          <p:nvPr/>
        </p:nvSpPr>
        <p:spPr>
          <a:xfrm>
            <a:off x="3792355" y="4629750"/>
            <a:ext cx="356133" cy="394637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6651059" y="4639378"/>
            <a:ext cx="356133" cy="38500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qual 4"/>
          <p:cNvSpPr/>
          <p:nvPr/>
        </p:nvSpPr>
        <p:spPr>
          <a:xfrm>
            <a:off x="9865895" y="3165814"/>
            <a:ext cx="481263" cy="626540"/>
          </a:xfrm>
          <a:prstGeom prst="mathEqua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24160" y="3041583"/>
            <a:ext cx="1347537" cy="8470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Personnel </a:t>
            </a:r>
            <a:r>
              <a:rPr lang="fr-BE" dirty="0" err="1" smtClean="0"/>
              <a:t>Costs</a:t>
            </a:r>
            <a:r>
              <a:rPr lang="fr-BE" dirty="0" smtClean="0"/>
              <a:t> RP1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Days </a:t>
            </a:r>
            <a:r>
              <a:rPr lang="fr-BE" dirty="0" err="1" smtClean="0">
                <a:solidFill>
                  <a:srgbClr val="931680"/>
                </a:solidFill>
              </a:rPr>
              <a:t>worked</a:t>
            </a:r>
            <a:r>
              <a:rPr lang="fr-BE" dirty="0" smtClean="0">
                <a:solidFill>
                  <a:srgbClr val="931680"/>
                </a:solidFill>
              </a:rPr>
              <a:t> </a:t>
            </a:r>
            <a:r>
              <a:rPr lang="fr-BE" dirty="0">
                <a:solidFill>
                  <a:srgbClr val="931680"/>
                </a:solidFill>
              </a:rPr>
              <a:t>– record </a:t>
            </a:r>
            <a:r>
              <a:rPr lang="fr-BE" dirty="0" err="1">
                <a:solidFill>
                  <a:srgbClr val="931680"/>
                </a:solidFill>
              </a:rPr>
              <a:t>keeping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478" y="3103706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Box 8"/>
          <p:cNvSpPr txBox="1"/>
          <p:nvPr/>
        </p:nvSpPr>
        <p:spPr>
          <a:xfrm>
            <a:off x="530474" y="3579957"/>
            <a:ext cx="27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0F5494"/>
                </a:solidFill>
              </a:rPr>
              <a:t>Days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worked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673469" y="3406528"/>
            <a:ext cx="1251284" cy="808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11906" y="2367363"/>
            <a:ext cx="6096000" cy="2927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use reliable </a:t>
            </a:r>
            <a:r>
              <a:rPr lang="en-GB" sz="2000" b="1" i="1" dirty="0">
                <a:solidFill>
                  <a:srgbClr val="931680"/>
                </a:solidFill>
              </a:rPr>
              <a:t>time records </a:t>
            </a:r>
            <a:r>
              <a:rPr lang="en-GB" sz="2000" i="1" dirty="0"/>
              <a:t>(i.e. time-sheets) either on paper or in a computer-based time recording system</a:t>
            </a:r>
            <a:r>
              <a:rPr lang="en-GB" sz="2000" i="1" dirty="0" smtClean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endParaRPr lang="en-GB" sz="1100" i="1" dirty="0"/>
          </a:p>
          <a:p>
            <a:pPr marL="793115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rgbClr val="931680"/>
                </a:solidFill>
              </a:rPr>
              <a:t>Or</a:t>
            </a:r>
          </a:p>
          <a:p>
            <a:pPr marL="621665" indent="-17145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GB" sz="1100" b="1" i="1" dirty="0"/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sign </a:t>
            </a:r>
            <a:r>
              <a:rPr lang="en-GB" sz="2000" i="1" dirty="0">
                <a:solidFill>
                  <a:srgbClr val="931680"/>
                </a:solidFill>
              </a:rPr>
              <a:t>a </a:t>
            </a:r>
            <a:r>
              <a:rPr lang="en-GB" i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monthly declaration on days spent for the action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(template under development).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65" y="400407"/>
            <a:ext cx="10286866" cy="562339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>
                <a:solidFill>
                  <a:srgbClr val="931680"/>
                </a:solidFill>
              </a:rPr>
              <a:t>T</a:t>
            </a:r>
            <a:r>
              <a:rPr lang="fr-BE" dirty="0" smtClean="0">
                <a:solidFill>
                  <a:srgbClr val="931680"/>
                </a:solidFill>
              </a:rPr>
              <a:t>ime </a:t>
            </a:r>
            <a:r>
              <a:rPr lang="fr-BE" dirty="0" err="1" smtClean="0">
                <a:solidFill>
                  <a:srgbClr val="931680"/>
                </a:solidFill>
              </a:rPr>
              <a:t>recording</a:t>
            </a:r>
            <a:r>
              <a:rPr lang="fr-BE" dirty="0" smtClean="0">
                <a:solidFill>
                  <a:srgbClr val="931680"/>
                </a:solidFill>
              </a:rPr>
              <a:t> system in </a:t>
            </a:r>
            <a:r>
              <a:rPr lang="fr-BE" dirty="0" err="1" smtClean="0">
                <a:solidFill>
                  <a:srgbClr val="931680"/>
                </a:solidFill>
              </a:rPr>
              <a:t>hours</a:t>
            </a:r>
            <a:endParaRPr lang="en-GB" sz="2800" i="1" dirty="0">
              <a:solidFill>
                <a:srgbClr val="9316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65" y="1087709"/>
            <a:ext cx="1046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i="1" dirty="0" smtClean="0">
                <a:solidFill>
                  <a:srgbClr val="004494"/>
                </a:solidFill>
              </a:rPr>
              <a:t>‘Day-</a:t>
            </a:r>
            <a:r>
              <a:rPr lang="fr-BE" sz="2400" i="1" dirty="0" err="1" smtClean="0">
                <a:solidFill>
                  <a:srgbClr val="004494"/>
                </a:solidFill>
              </a:rPr>
              <a:t>equivalent</a:t>
            </a:r>
            <a:r>
              <a:rPr lang="fr-BE" sz="2400" i="1" dirty="0" smtClean="0">
                <a:solidFill>
                  <a:srgbClr val="004494"/>
                </a:solidFill>
              </a:rPr>
              <a:t>’ </a:t>
            </a:r>
            <a:r>
              <a:rPr lang="fr-BE" sz="2400" i="1" dirty="0" smtClean="0">
                <a:solidFill>
                  <a:srgbClr val="004494"/>
                </a:solidFill>
                <a:sym typeface="Wingdings" panose="05000000000000000000" pitchFamily="2" charset="2"/>
              </a:rPr>
              <a:t> </a:t>
            </a:r>
            <a:r>
              <a:rPr lang="fr-BE" sz="2400" i="1" dirty="0" smtClean="0">
                <a:solidFill>
                  <a:srgbClr val="004494"/>
                </a:solidFill>
              </a:rPr>
              <a:t>3 conversion </a:t>
            </a:r>
            <a:r>
              <a:rPr lang="fr-BE" sz="2400" i="1" dirty="0" err="1">
                <a:solidFill>
                  <a:srgbClr val="004494"/>
                </a:solidFill>
              </a:rPr>
              <a:t>rules</a:t>
            </a:r>
            <a:r>
              <a:rPr lang="fr-BE" sz="2400" i="1" dirty="0">
                <a:solidFill>
                  <a:srgbClr val="004494"/>
                </a:solidFill>
              </a:rPr>
              <a:t> at </a:t>
            </a:r>
            <a:r>
              <a:rPr lang="fr-BE" sz="2400" i="1" dirty="0" smtClean="0">
                <a:solidFill>
                  <a:srgbClr val="004494"/>
                </a:solidFill>
              </a:rPr>
              <a:t>hand</a:t>
            </a:r>
            <a:endParaRPr lang="en-GB" sz="2400" dirty="0">
              <a:solidFill>
                <a:srgbClr val="004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0221" y="6539522"/>
            <a:ext cx="3671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9328" y="1806444"/>
            <a:ext cx="10063622" cy="8746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00165" y="1932687"/>
            <a:ext cx="998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31680"/>
              </a:buClr>
              <a:buFont typeface="+mj-lt"/>
              <a:buAutoNum type="arabicPeriod"/>
            </a:pPr>
            <a:r>
              <a:rPr lang="fr-BE" dirty="0"/>
              <a:t>A conversion </a:t>
            </a:r>
            <a:r>
              <a:rPr lang="fr-BE" dirty="0" err="1"/>
              <a:t>based</a:t>
            </a:r>
            <a:r>
              <a:rPr lang="fr-BE" dirty="0"/>
              <a:t> on the </a:t>
            </a:r>
            <a:r>
              <a:rPr lang="en-GB" dirty="0"/>
              <a:t>average number of </a:t>
            </a:r>
            <a:r>
              <a:rPr lang="en-GB" b="1" dirty="0">
                <a:solidFill>
                  <a:srgbClr val="931680"/>
                </a:solidFill>
              </a:rPr>
              <a:t>hours that the person must work per working day according to her/his contract</a:t>
            </a:r>
            <a:r>
              <a:rPr lang="en-GB" dirty="0">
                <a:solidFill>
                  <a:srgbClr val="931680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8219" y="2787916"/>
            <a:ext cx="10054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sz="1400" i="1" dirty="0">
                <a:solidFill>
                  <a:srgbClr val="004494"/>
                </a:solidFill>
              </a:rPr>
              <a:t>Example:  </a:t>
            </a:r>
            <a:r>
              <a:rPr lang="en-GB" sz="1400" i="1" dirty="0"/>
              <a:t>if the contract says that the person must work 37,5 hours per week distributed in 5 working days, a day-equivalent for the person is 7,5 hours (37,5 / 5). In the same example, if the person works 50 % part-time, the day-equivalent would be 3,75 hours ( 18,75 / 5).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164" y="3617161"/>
            <a:ext cx="10102785" cy="874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78492" y="3731318"/>
            <a:ext cx="990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+mj-lt"/>
              <a:buAutoNum type="arabicPeriod" startAt="2"/>
            </a:pPr>
            <a:r>
              <a:rPr lang="fr-BE" dirty="0"/>
              <a:t>A conversion </a:t>
            </a:r>
            <a:r>
              <a:rPr lang="fr-BE" dirty="0" err="1"/>
              <a:t>based</a:t>
            </a:r>
            <a:r>
              <a:rPr lang="fr-BE" dirty="0"/>
              <a:t> on the </a:t>
            </a:r>
            <a:r>
              <a:rPr lang="fr-BE" b="1" dirty="0" err="1">
                <a:solidFill>
                  <a:srgbClr val="931680"/>
                </a:solidFill>
              </a:rPr>
              <a:t>usual</a:t>
            </a:r>
            <a:r>
              <a:rPr lang="fr-BE" b="1" dirty="0">
                <a:solidFill>
                  <a:srgbClr val="931680"/>
                </a:solidFill>
              </a:rPr>
              <a:t> standard </a:t>
            </a:r>
            <a:r>
              <a:rPr lang="fr-BE" b="1" dirty="0" err="1">
                <a:solidFill>
                  <a:srgbClr val="931680"/>
                </a:solidFill>
              </a:rPr>
              <a:t>annual</a:t>
            </a:r>
            <a:r>
              <a:rPr lang="fr-BE" b="1" dirty="0">
                <a:solidFill>
                  <a:srgbClr val="931680"/>
                </a:solidFill>
              </a:rPr>
              <a:t> productive </a:t>
            </a:r>
            <a:r>
              <a:rPr lang="fr-BE" b="1" dirty="0" err="1">
                <a:solidFill>
                  <a:srgbClr val="931680"/>
                </a:solidFill>
              </a:rPr>
              <a:t>hours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/>
              <a:t>of the </a:t>
            </a:r>
            <a:r>
              <a:rPr lang="fr-BE" dirty="0" err="1"/>
              <a:t>beneficiary</a:t>
            </a:r>
            <a:r>
              <a:rPr lang="fr-BE" dirty="0"/>
              <a:t>, if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at least 90% of the </a:t>
            </a:r>
            <a:r>
              <a:rPr lang="fr-BE" dirty="0" err="1"/>
              <a:t>workable</a:t>
            </a:r>
            <a:r>
              <a:rPr lang="fr-BE" dirty="0"/>
              <a:t> time (i.e. </a:t>
            </a:r>
            <a:r>
              <a:rPr lang="fr-BE" dirty="0" err="1"/>
              <a:t>continuity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H2020)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8219" y="4524479"/>
            <a:ext cx="10254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47675"/>
            <a:r>
              <a:rPr lang="fr-BE" sz="1400" i="1" dirty="0" err="1">
                <a:solidFill>
                  <a:srgbClr val="004494"/>
                </a:solidFill>
              </a:rPr>
              <a:t>Example</a:t>
            </a:r>
            <a:r>
              <a:rPr lang="fr-BE" sz="1400" i="1" dirty="0">
                <a:solidFill>
                  <a:srgbClr val="004494"/>
                </a:solidFill>
              </a:rPr>
              <a:t>: </a:t>
            </a:r>
          </a:p>
          <a:p>
            <a:pPr lvl="1" algn="just" defTabSz="447675"/>
            <a:r>
              <a:rPr lang="fr-BE" sz="1400" i="1" dirty="0" smtClean="0"/>
              <a:t>Standard </a:t>
            </a:r>
            <a:r>
              <a:rPr lang="fr-BE" sz="1400" i="1" dirty="0" err="1"/>
              <a:t>annual</a:t>
            </a:r>
            <a:r>
              <a:rPr lang="fr-BE" sz="1400" i="1" dirty="0"/>
              <a:t> productive </a:t>
            </a:r>
            <a:r>
              <a:rPr lang="fr-BE" sz="1400" i="1" dirty="0" err="1"/>
              <a:t>hours</a:t>
            </a:r>
            <a:r>
              <a:rPr lang="fr-BE" sz="1400" i="1" dirty="0"/>
              <a:t> of the </a:t>
            </a:r>
            <a:r>
              <a:rPr lang="fr-BE" sz="1400" i="1" dirty="0" err="1"/>
              <a:t>beneficiary</a:t>
            </a:r>
            <a:r>
              <a:rPr lang="fr-BE" sz="1400" i="1" dirty="0"/>
              <a:t> = </a:t>
            </a:r>
            <a:r>
              <a:rPr lang="fr-BE" sz="1400" i="1" dirty="0" smtClean="0"/>
              <a:t>1600    Standard </a:t>
            </a:r>
            <a:r>
              <a:rPr lang="fr-BE" sz="1400" i="1" dirty="0" err="1"/>
              <a:t>annual</a:t>
            </a:r>
            <a:r>
              <a:rPr lang="fr-BE" sz="1400" i="1" dirty="0"/>
              <a:t> </a:t>
            </a:r>
            <a:r>
              <a:rPr lang="fr-BE" sz="1400" i="1" dirty="0" err="1"/>
              <a:t>workable</a:t>
            </a:r>
            <a:r>
              <a:rPr lang="fr-BE" sz="1400" i="1" dirty="0"/>
              <a:t> </a:t>
            </a:r>
            <a:r>
              <a:rPr lang="fr-BE" sz="1400" i="1" dirty="0" err="1"/>
              <a:t>hours</a:t>
            </a:r>
            <a:r>
              <a:rPr lang="fr-BE" sz="1400" i="1" dirty="0"/>
              <a:t> of the </a:t>
            </a:r>
            <a:r>
              <a:rPr lang="fr-BE" sz="1400" i="1" dirty="0" err="1"/>
              <a:t>beneficiary</a:t>
            </a:r>
            <a:r>
              <a:rPr lang="fr-BE" sz="1400" i="1" dirty="0"/>
              <a:t> = 1720</a:t>
            </a:r>
          </a:p>
          <a:p>
            <a:pPr lvl="1" algn="just" defTabSz="447675"/>
            <a:r>
              <a:rPr lang="fr-BE" sz="1400" i="1" dirty="0" smtClean="0"/>
              <a:t>1720 </a:t>
            </a:r>
            <a:r>
              <a:rPr lang="fr-BE" sz="1400" i="1" dirty="0"/>
              <a:t>x 90% = 1548 &lt; 1600</a:t>
            </a:r>
          </a:p>
          <a:p>
            <a:pPr lvl="1" algn="just" defTabSz="447675"/>
            <a:r>
              <a:rPr lang="fr-BE" sz="1400" i="1" dirty="0" smtClean="0"/>
              <a:t>1600/215 </a:t>
            </a:r>
            <a:r>
              <a:rPr lang="fr-BE" sz="1400" i="1" dirty="0"/>
              <a:t>=&gt; 7.44 </a:t>
            </a:r>
            <a:r>
              <a:rPr lang="fr-BE" sz="1400" i="1" dirty="0" err="1"/>
              <a:t>hours</a:t>
            </a:r>
            <a:r>
              <a:rPr lang="fr-BE" sz="1400" i="1" dirty="0"/>
              <a:t> = 1 </a:t>
            </a:r>
            <a:r>
              <a:rPr lang="fr-BE" sz="1400" i="1" dirty="0" err="1"/>
              <a:t>day-equivalent</a:t>
            </a:r>
            <a:endParaRPr lang="fr-BE" sz="14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0165" y="5694030"/>
            <a:ext cx="10102784" cy="8746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447675">
              <a:buClr>
                <a:srgbClr val="931680"/>
              </a:buClr>
              <a:buFont typeface="+mj-lt"/>
              <a:buAutoNum type="arabicPeriod" startAt="3"/>
            </a:pPr>
            <a:r>
              <a:rPr lang="fr-BE" dirty="0">
                <a:solidFill>
                  <a:schemeClr val="tx1"/>
                </a:solidFill>
              </a:rPr>
              <a:t>A conversion </a:t>
            </a:r>
            <a:r>
              <a:rPr lang="fr-BE" dirty="0" err="1">
                <a:solidFill>
                  <a:schemeClr val="tx1"/>
                </a:solidFill>
              </a:rPr>
              <a:t>based</a:t>
            </a:r>
            <a:r>
              <a:rPr lang="fr-BE" dirty="0">
                <a:solidFill>
                  <a:schemeClr val="tx1"/>
                </a:solidFill>
              </a:rPr>
              <a:t> on a </a:t>
            </a:r>
            <a:r>
              <a:rPr lang="fr-BE" dirty="0" err="1">
                <a:solidFill>
                  <a:schemeClr val="tx1"/>
                </a:solidFill>
              </a:rPr>
              <a:t>fixed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number</a:t>
            </a:r>
            <a:r>
              <a:rPr lang="fr-BE" dirty="0">
                <a:solidFill>
                  <a:schemeClr val="tx1"/>
                </a:solidFill>
              </a:rPr>
              <a:t> of </a:t>
            </a:r>
            <a:r>
              <a:rPr lang="fr-BE" dirty="0" err="1">
                <a:solidFill>
                  <a:schemeClr val="tx1"/>
                </a:solidFill>
              </a:rPr>
              <a:t>hours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e.g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. for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beneficiaries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no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reference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their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contracts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nor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standard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annual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productive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hours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): </a:t>
            </a:r>
          </a:p>
          <a:p>
            <a:pPr algn="just" defTabSz="447675"/>
            <a:r>
              <a:rPr lang="fr-BE" dirty="0" smtClean="0">
                <a:solidFill>
                  <a:srgbClr val="0F5494"/>
                </a:solidFill>
                <a:sym typeface="Wingdings" panose="05000000000000000000" pitchFamily="2" charset="2"/>
              </a:rPr>
              <a:t>	</a:t>
            </a:r>
            <a:r>
              <a:rPr lang="fr-BE" b="1" dirty="0" smtClean="0">
                <a:solidFill>
                  <a:srgbClr val="931680"/>
                </a:solidFill>
              </a:rPr>
              <a:t>1 </a:t>
            </a:r>
            <a:r>
              <a:rPr lang="fr-BE" b="1" dirty="0" err="1">
                <a:solidFill>
                  <a:srgbClr val="931680"/>
                </a:solidFill>
              </a:rPr>
              <a:t>day-equivalent</a:t>
            </a:r>
            <a:r>
              <a:rPr lang="fr-BE" b="1" dirty="0">
                <a:solidFill>
                  <a:srgbClr val="931680"/>
                </a:solidFill>
              </a:rPr>
              <a:t> = 8 </a:t>
            </a:r>
            <a:r>
              <a:rPr lang="fr-BE" b="1" dirty="0" err="1">
                <a:solidFill>
                  <a:srgbClr val="931680"/>
                </a:solidFill>
              </a:rPr>
              <a:t>hours</a:t>
            </a:r>
            <a:endParaRPr lang="fr-BE" b="1" dirty="0">
              <a:solidFill>
                <a:srgbClr val="93168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403513" y="436364"/>
            <a:ext cx="864000" cy="864000"/>
            <a:chOff x="3411458" y="4807760"/>
            <a:chExt cx="864000" cy="864000"/>
          </a:xfrm>
        </p:grpSpPr>
        <p:sp>
          <p:nvSpPr>
            <p:cNvPr id="17" name="Oval 16"/>
            <p:cNvSpPr/>
            <p:nvPr/>
          </p:nvSpPr>
          <p:spPr>
            <a:xfrm>
              <a:off x="3411458" y="480776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693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90" y="381088"/>
            <a:ext cx="10515600" cy="782357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>
                <a:solidFill>
                  <a:srgbClr val="931680"/>
                </a:solidFill>
              </a:rPr>
              <a:t>Time </a:t>
            </a:r>
            <a:r>
              <a:rPr lang="fr-BE" dirty="0" err="1" smtClean="0">
                <a:solidFill>
                  <a:srgbClr val="931680"/>
                </a:solidFill>
              </a:rPr>
              <a:t>recording</a:t>
            </a:r>
            <a:r>
              <a:rPr lang="fr-BE" dirty="0" smtClean="0">
                <a:solidFill>
                  <a:srgbClr val="931680"/>
                </a:solidFill>
              </a:rPr>
              <a:t> system in </a:t>
            </a:r>
            <a:r>
              <a:rPr lang="fr-BE" dirty="0" err="1" smtClean="0">
                <a:solidFill>
                  <a:srgbClr val="931680"/>
                </a:solidFill>
              </a:rPr>
              <a:t>hours</a:t>
            </a:r>
            <a:endParaRPr lang="en-GB" sz="2800" i="1" dirty="0">
              <a:solidFill>
                <a:srgbClr val="9316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590" y="1572965"/>
            <a:ext cx="686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i="1" u="sng" dirty="0" smtClean="0">
                <a:solidFill>
                  <a:srgbClr val="004494"/>
                </a:solidFill>
              </a:rPr>
              <a:t>‘Day-</a:t>
            </a:r>
            <a:r>
              <a:rPr lang="fr-BE" sz="2400" b="1" i="1" u="sng" dirty="0" err="1" smtClean="0">
                <a:solidFill>
                  <a:srgbClr val="004494"/>
                </a:solidFill>
              </a:rPr>
              <a:t>equivalent</a:t>
            </a:r>
            <a:r>
              <a:rPr lang="fr-BE" sz="2400" b="1" i="1" u="sng" dirty="0" smtClean="0">
                <a:solidFill>
                  <a:srgbClr val="004494"/>
                </a:solidFill>
              </a:rPr>
              <a:t>’: </a:t>
            </a:r>
            <a:r>
              <a:rPr lang="fr-BE" sz="2400" b="1" i="1" u="sng" dirty="0" err="1" smtClean="0">
                <a:solidFill>
                  <a:srgbClr val="004494"/>
                </a:solidFill>
              </a:rPr>
              <a:t>When</a:t>
            </a:r>
            <a:r>
              <a:rPr lang="fr-BE" sz="2400" b="1" i="1" u="sng" dirty="0" smtClean="0">
                <a:solidFill>
                  <a:srgbClr val="004494"/>
                </a:solidFill>
              </a:rPr>
              <a:t> to do the conversion?</a:t>
            </a:r>
            <a:endParaRPr lang="en-GB" sz="2400" b="1" u="sng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47" y="2650107"/>
            <a:ext cx="87718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Each time that you have to calculate a daily rate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dirty="0" smtClean="0">
                <a:solidFill>
                  <a:srgbClr val="931680"/>
                </a:solidFill>
                <a:sym typeface="Wingdings" panose="05000000000000000000" pitchFamily="2" charset="2"/>
              </a:rPr>
              <a:t>per </a:t>
            </a:r>
            <a:r>
              <a:rPr lang="en-GB" sz="2000" b="1" dirty="0">
                <a:solidFill>
                  <a:srgbClr val="931680"/>
                </a:solidFill>
                <a:sym typeface="Wingdings" panose="05000000000000000000" pitchFamily="2" charset="2"/>
              </a:rPr>
              <a:t>calendar year </a:t>
            </a:r>
            <a:endParaRPr lang="en-GB" sz="2000" b="1" dirty="0">
              <a:solidFill>
                <a:srgbClr val="931680"/>
              </a:solidFill>
            </a:endParaRPr>
          </a:p>
          <a:p>
            <a:pPr algn="just"/>
            <a:endParaRPr lang="en-GB" sz="2000" dirty="0"/>
          </a:p>
          <a:p>
            <a:pPr algn="just"/>
            <a:r>
              <a:rPr lang="en-GB" sz="2000" i="1" dirty="0"/>
              <a:t>	</a:t>
            </a:r>
            <a:endParaRPr lang="en-GB" sz="2000" i="1" dirty="0" smtClean="0"/>
          </a:p>
          <a:p>
            <a:pPr lvl="1" algn="just"/>
            <a:r>
              <a:rPr lang="en-GB" sz="2000" b="1" i="1" u="sng" dirty="0">
                <a:solidFill>
                  <a:srgbClr val="004494"/>
                </a:solidFill>
              </a:rPr>
              <a:t>For example at the time of a reporting period:</a:t>
            </a:r>
          </a:p>
          <a:p>
            <a:pPr lvl="1" algn="just"/>
            <a:endParaRPr lang="en-GB" sz="2000" i="1" dirty="0"/>
          </a:p>
          <a:p>
            <a:pPr lvl="1" algn="just"/>
            <a:r>
              <a:rPr lang="en-GB" sz="2000" i="1" dirty="0"/>
              <a:t>If a daily rate is calculated for year 2021, the beneficiary must convert into day-equivalents the total number of hours worked by the person on the action during 2021 altogether.</a:t>
            </a:r>
            <a:endParaRPr lang="fr-BE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29190" y="708965"/>
            <a:ext cx="864000" cy="864000"/>
            <a:chOff x="8937971" y="3722100"/>
            <a:chExt cx="864000" cy="864000"/>
          </a:xfrm>
        </p:grpSpPr>
        <p:sp>
          <p:nvSpPr>
            <p:cNvPr id="10" name="Oval 9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7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Main </a:t>
            </a:r>
            <a:r>
              <a:rPr lang="fr-BE" dirty="0" err="1" smtClean="0">
                <a:solidFill>
                  <a:srgbClr val="931680"/>
                </a:solidFill>
              </a:rPr>
              <a:t>differences</a:t>
            </a:r>
            <a:r>
              <a:rPr lang="fr-BE" dirty="0" smtClean="0">
                <a:solidFill>
                  <a:srgbClr val="931680"/>
                </a:solidFill>
              </a:rPr>
              <a:t> </a:t>
            </a:r>
            <a:r>
              <a:rPr lang="fr-BE" dirty="0" err="1" smtClean="0">
                <a:solidFill>
                  <a:srgbClr val="931680"/>
                </a:solidFill>
              </a:rPr>
              <a:t>with</a:t>
            </a:r>
            <a:r>
              <a:rPr lang="fr-BE" dirty="0" smtClean="0">
                <a:solidFill>
                  <a:srgbClr val="931680"/>
                </a:solidFill>
              </a:rPr>
              <a:t> Horizon 2020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722" y="2698570"/>
            <a:ext cx="1091504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Discontinuation of the different formulas (annual and monthly) and options for productive hours (entailing difficult and error-prone calculations)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‘last closed financial year’ rule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Instead, use of a single corporate daily rate and calendar year approach </a:t>
            </a:r>
            <a:endParaRPr lang="en-US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 smtClean="0"/>
              <a:t>PROJECT-BASED REMUNERATION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89" y="881089"/>
            <a:ext cx="972000" cy="97200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775182" y="2071518"/>
            <a:ext cx="2996514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METHODOLOGY?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en-GB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 smtClean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931680"/>
              </a:buClr>
            </a:pPr>
            <a:endParaRPr lang="fr-BE" b="0" dirty="0" smtClean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en-GB" b="0" dirty="0" smtClean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GB" u="sng" dirty="0" smtClean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u="sng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of the two</a:t>
            </a: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b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45292" y="207207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21" y="881089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060" y="50198"/>
            <a:ext cx="10515600" cy="564543"/>
          </a:xfrm>
        </p:spPr>
        <p:txBody>
          <a:bodyPr/>
          <a:lstStyle/>
          <a:p>
            <a:r>
              <a:rPr lang="fr-BE" dirty="0"/>
              <a:t>P</a:t>
            </a:r>
            <a:r>
              <a:rPr lang="fr-BE" dirty="0" smtClean="0"/>
              <a:t>roject-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remuneration</a:t>
            </a:r>
            <a:r>
              <a:rPr lang="fr-BE" dirty="0" smtClean="0"/>
              <a:t> at a </a:t>
            </a:r>
            <a:r>
              <a:rPr lang="fr-BE" dirty="0" err="1" smtClean="0"/>
              <a:t>glance</a:t>
            </a:r>
            <a:r>
              <a:rPr lang="fr-BE" dirty="0" smtClean="0"/>
              <a:t>    </a:t>
            </a:r>
            <a:endParaRPr lang="en-GB" sz="3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002932" y="2071517"/>
            <a:ext cx="4149665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How MUCH CAN BE DECLARED?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ctual </a:t>
            </a: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remuneration costs paid by the legal entity for the time worked by the personnel in the </a:t>
            </a:r>
            <a:r>
              <a:rPr lang="en-US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en-US" b="0" dirty="0" smtClean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(‘action daily rate’)</a:t>
            </a:r>
            <a:r>
              <a:rPr lang="en-US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remuneration that the person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be paid for work in R&amp;I projects funded by national 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schemes 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</a:t>
            </a:r>
            <a:r>
              <a:rPr lang="en-US" b="0" dirty="0" smtClean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projects daily rate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</a:p>
          <a:p>
            <a:pPr lvl="1" algn="just"/>
            <a:endParaRPr lang="fr-BE" sz="2000" cap="all" dirty="0" smtClean="0"/>
          </a:p>
          <a:p>
            <a:pPr lvl="1" algn="just"/>
            <a:endParaRPr lang="en-GB" sz="2000" cap="all" dirty="0"/>
          </a:p>
        </p:txBody>
      </p:sp>
      <p:sp>
        <p:nvSpPr>
          <p:cNvPr id="13" name="Rectangle 12"/>
          <p:cNvSpPr/>
          <p:nvPr/>
        </p:nvSpPr>
        <p:spPr>
          <a:xfrm>
            <a:off x="156513" y="4845938"/>
            <a:ext cx="3686630" cy="130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endParaRPr kumimoji="0" lang="en-GB" sz="1400" b="1" i="1" u="sng" strike="noStrike" kern="1200" cap="none" spc="0" normalizeH="0" baseline="0" noProof="0" dirty="0" smtClean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who gets a bonus or a new contract with a higher salary level for working in a project.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419" y="3136023"/>
            <a:ext cx="1327918" cy="540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522" y="3136023"/>
            <a:ext cx="1416988" cy="53313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466328" y="2071517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02660" y="935089"/>
            <a:ext cx="864000" cy="864000"/>
            <a:chOff x="10070085" y="2641504"/>
            <a:chExt cx="864000" cy="864000"/>
          </a:xfrm>
        </p:grpSpPr>
        <p:sp>
          <p:nvSpPr>
            <p:cNvPr id="38" name="Oval 37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40" name="Text Placeholder 2"/>
          <p:cNvSpPr txBox="1">
            <a:spLocks/>
          </p:cNvSpPr>
          <p:nvPr/>
        </p:nvSpPr>
        <p:spPr>
          <a:xfrm>
            <a:off x="348769" y="2071518"/>
            <a:ext cx="3345309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What is it?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0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 remuneration practices of a legal entity under which a </a:t>
            </a:r>
            <a:r>
              <a:rPr lang="en-US" dirty="0" smtClean="0"/>
              <a:t>personnel receives </a:t>
            </a:r>
            <a:r>
              <a:rPr lang="en-US" dirty="0"/>
              <a:t>supplementary payments for work in </a:t>
            </a:r>
            <a:r>
              <a:rPr lang="en-US" dirty="0" smtClean="0"/>
              <a:t>projects</a:t>
            </a:r>
            <a:endParaRPr lang="en-GB" b="0" dirty="0">
              <a:solidFill>
                <a:srgbClr val="93168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0754" y="4878764"/>
            <a:ext cx="3873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Usually based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regulatory 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</a:t>
            </a:r>
            <a:r>
              <a:rPr lang="en-US" sz="1400" i="1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as national law or collective </a:t>
            </a:r>
            <a:r>
              <a:rPr lang="en-U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agreements) </a:t>
            </a:r>
          </a:p>
          <a:p>
            <a:endParaRPr lang="en-US" sz="1400" i="1" dirty="0" smtClean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written internal remuneration rules</a:t>
            </a:r>
          </a:p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1485684" y="2935968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6962" y="4772256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463" y="3179211"/>
            <a:ext cx="10156297" cy="1749286"/>
          </a:xfrm>
        </p:spPr>
        <p:txBody>
          <a:bodyPr/>
          <a:lstStyle/>
          <a:p>
            <a:r>
              <a:rPr lang="en-IE" sz="4000" dirty="0" smtClean="0"/>
              <a:t>Horizon Europe specific provisions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462" y="1814370"/>
            <a:ext cx="10156297" cy="488568"/>
          </a:xfrm>
        </p:spPr>
        <p:txBody>
          <a:bodyPr/>
          <a:lstStyle/>
          <a:p>
            <a:r>
              <a:rPr lang="en-IE" dirty="0" smtClean="0"/>
              <a:t>Internally invoiced goods &amp;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123" y="1444612"/>
            <a:ext cx="10905699" cy="108653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Costs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 goods and services which are produced or provided within the beneficiary’s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directly for the action and the beneficiary values on the basis of its usual cost accounting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practices.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Internal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invoicing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286" y="4261660"/>
            <a:ext cx="10214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reliance on beneficiary’s usual cost accounting practices for the unit cost calculation with: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application of the 25% flat-rate on top of the unit cost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(H2020 rules)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34EA2">
                    <a:lumMod val="75000"/>
                  </a:srgbClr>
                </a:solidFill>
                <a:latin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possibility to accept actual indirect costs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allocated 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beneficiary’s usual key drivers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the unit cost calculation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92072" y="4654036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993" y="4654610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endParaRPr kumimoji="0" lang="en-GB" sz="1800" b="0" i="1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056" y="1448599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What?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75124"/>
            <a:ext cx="6379780" cy="163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en-GB" sz="1400" b="1" i="1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self-produced consumables </a:t>
            </a:r>
            <a:r>
              <a:rPr lang="en-GB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electronic wafers, chemicals)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specialised premises for hosting the research specimens used for the action </a:t>
            </a:r>
            <a:r>
              <a:rPr lang="en-GB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animal house, greenhouse, aquarium</a:t>
            </a:r>
            <a:r>
              <a:rPr lang="en-GB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770" y="2938221"/>
            <a:ext cx="6127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standardised testing or research processes (e.g. genomic test, mass spectrometry analysis)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specific research devices or research facilities (e.g. clean room, wind tunnel, supercomputer facilities, electronic </a:t>
            </a:r>
            <a:r>
              <a:rPr lang="en-GB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microscope)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11" y="234289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871" y="281304"/>
            <a:ext cx="10515600" cy="1046982"/>
          </a:xfrm>
        </p:spPr>
        <p:txBody>
          <a:bodyPr/>
          <a:lstStyle/>
          <a:p>
            <a:r>
              <a:rPr lang="en-IE" dirty="0" smtClean="0"/>
              <a:t>How can I participate in the grant agreement?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8" y="1328286"/>
            <a:ext cx="9230628" cy="533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37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 smtClean="0"/>
              <a:t>In-kind contributions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4497" y="2310870"/>
            <a:ext cx="5257994" cy="411095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BE" sz="2000" cap="all" dirty="0"/>
              <a:t>in-</a:t>
            </a:r>
            <a:r>
              <a:rPr lang="fr-BE" sz="2000" cap="all" dirty="0" err="1"/>
              <a:t>kind</a:t>
            </a:r>
            <a:r>
              <a:rPr lang="fr-BE" sz="2000" cap="all" dirty="0"/>
              <a:t> contributions </a:t>
            </a:r>
            <a:r>
              <a:rPr lang="fr-BE" sz="2000" cap="all" dirty="0" err="1"/>
              <a:t>against</a:t>
            </a:r>
            <a:r>
              <a:rPr lang="fr-BE" sz="2000" cap="all" dirty="0"/>
              <a:t> </a:t>
            </a:r>
            <a:r>
              <a:rPr lang="fr-BE" sz="2000" cap="all" dirty="0" err="1"/>
              <a:t>payment</a:t>
            </a:r>
            <a:r>
              <a:rPr lang="fr-BE" sz="2000" cap="all" dirty="0"/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No more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special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Article </a:t>
            </a:r>
            <a:r>
              <a:rPr lang="fr-BE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r-BE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corporate</a:t>
            </a:r>
            <a:r>
              <a:rPr lang="fr-BE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approach</a:t>
            </a:r>
            <a:r>
              <a:rPr lang="fr-BE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):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But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they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can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still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be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declared</a:t>
            </a:r>
            <a:r>
              <a:rPr lang="fr-BE" sz="1800" dirty="0" smtClean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as: 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 smtClean="0">
                <a:solidFill>
                  <a:srgbClr val="931680"/>
                </a:solidFill>
                <a:sym typeface="Wingdings" panose="05000000000000000000" pitchFamily="2" charset="2"/>
              </a:rPr>
              <a:t>Se</a:t>
            </a:r>
            <a:r>
              <a:rPr lang="fr-BE" sz="1600" dirty="0" err="1" smtClean="0">
                <a:solidFill>
                  <a:srgbClr val="931680"/>
                </a:solidFill>
              </a:rPr>
              <a:t>conded</a:t>
            </a:r>
            <a:r>
              <a:rPr lang="fr-BE" sz="1600" dirty="0" smtClean="0">
                <a:solidFill>
                  <a:srgbClr val="931680"/>
                </a:solidFill>
              </a:rPr>
              <a:t> </a:t>
            </a:r>
            <a:r>
              <a:rPr lang="fr-BE" sz="1600" dirty="0" err="1">
                <a:solidFill>
                  <a:srgbClr val="931680"/>
                </a:solidFill>
              </a:rPr>
              <a:t>persons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under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dirty="0">
                <a:solidFill>
                  <a:srgbClr val="931680"/>
                </a:solidFill>
              </a:rPr>
              <a:t>Personnel </a:t>
            </a:r>
            <a:r>
              <a:rPr lang="fr-BE" sz="1600" dirty="0" err="1">
                <a:solidFill>
                  <a:srgbClr val="931680"/>
                </a:solidFill>
              </a:rPr>
              <a:t>costs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dirty="0" smtClean="0">
                <a:solidFill>
                  <a:srgbClr val="931680"/>
                </a:solidFill>
              </a:rPr>
              <a:t>provisions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rgbClr val="931680"/>
                </a:solidFill>
              </a:rPr>
              <a:t>Other</a:t>
            </a:r>
            <a:r>
              <a:rPr lang="fr-BE" sz="1600" dirty="0">
                <a:solidFill>
                  <a:srgbClr val="931680"/>
                </a:solidFill>
              </a:rPr>
              <a:t> types </a:t>
            </a:r>
            <a:r>
              <a:rPr lang="fr-BE" sz="1600" b="0" dirty="0" smtClean="0">
                <a:solidFill>
                  <a:schemeClr val="tx1"/>
                </a:solidFill>
              </a:rPr>
              <a:t>as </a:t>
            </a:r>
            <a:r>
              <a:rPr lang="fr-BE" sz="1600" b="0" dirty="0" err="1">
                <a:solidFill>
                  <a:schemeClr val="tx1"/>
                </a:solidFill>
              </a:rPr>
              <a:t>purchase</a:t>
            </a:r>
            <a:r>
              <a:rPr lang="fr-BE" sz="1600" b="0" dirty="0">
                <a:solidFill>
                  <a:schemeClr val="tx1"/>
                </a:solidFill>
              </a:rPr>
              <a:t> of </a:t>
            </a:r>
            <a:r>
              <a:rPr lang="fr-BE" sz="1600" b="0" dirty="0" err="1">
                <a:solidFill>
                  <a:schemeClr val="tx1"/>
                </a:solidFill>
              </a:rPr>
              <a:t>goods</a:t>
            </a:r>
            <a:r>
              <a:rPr lang="fr-BE" sz="1600" b="0" dirty="0">
                <a:solidFill>
                  <a:schemeClr val="tx1"/>
                </a:solidFill>
              </a:rPr>
              <a:t>, </a:t>
            </a:r>
            <a:r>
              <a:rPr lang="fr-BE" sz="1600" b="0" dirty="0" err="1">
                <a:solidFill>
                  <a:schemeClr val="tx1"/>
                </a:solidFill>
              </a:rPr>
              <a:t>works</a:t>
            </a:r>
            <a:r>
              <a:rPr lang="fr-BE" sz="1600" b="0" dirty="0">
                <a:solidFill>
                  <a:schemeClr val="tx1"/>
                </a:solidFill>
              </a:rPr>
              <a:t> or </a:t>
            </a:r>
            <a:r>
              <a:rPr lang="fr-BE" sz="1600" b="0" dirty="0" smtClean="0">
                <a:solidFill>
                  <a:schemeClr val="tx1"/>
                </a:solidFill>
              </a:rPr>
              <a:t>services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Indirect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costs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calculated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on top via the 25% flat-rate </a:t>
            </a:r>
          </a:p>
          <a:p>
            <a:pPr marL="342900" lvl="1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</a:pPr>
            <a:endParaRPr lang="fr-BE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24314" y="2310869"/>
            <a:ext cx="5778500" cy="40163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BE" sz="2000" cap="all" dirty="0"/>
              <a:t>in-</a:t>
            </a:r>
            <a:r>
              <a:rPr lang="fr-BE" sz="2000" cap="all" dirty="0" err="1"/>
              <a:t>kind</a:t>
            </a:r>
            <a:r>
              <a:rPr lang="fr-BE" sz="2000" cap="all" dirty="0"/>
              <a:t> contributions free of </a:t>
            </a:r>
            <a:r>
              <a:rPr lang="fr-BE" sz="2000" cap="all" dirty="0" smtClean="0"/>
              <a:t>charge</a:t>
            </a:r>
          </a:p>
          <a:p>
            <a:pPr lvl="1" algn="just"/>
            <a:r>
              <a:rPr lang="fr-BE" sz="2000" cap="all" dirty="0" smtClean="0"/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dirty="0">
                <a:solidFill>
                  <a:srgbClr val="931680"/>
                </a:solidFill>
              </a:rPr>
              <a:t>Specific </a:t>
            </a:r>
            <a:r>
              <a:rPr lang="en-GB" dirty="0" smtClean="0">
                <a:solidFill>
                  <a:srgbClr val="931680"/>
                </a:solidFill>
              </a:rPr>
              <a:t>provisions </a:t>
            </a:r>
            <a:r>
              <a:rPr lang="en-GB" dirty="0">
                <a:solidFill>
                  <a:srgbClr val="931680"/>
                </a:solidFill>
              </a:rPr>
              <a:t>(</a:t>
            </a:r>
            <a:r>
              <a:rPr lang="en-GB" dirty="0" smtClean="0">
                <a:solidFill>
                  <a:srgbClr val="931680"/>
                </a:solidFill>
              </a:rPr>
              <a:t>Art </a:t>
            </a:r>
            <a:r>
              <a:rPr lang="en-GB" dirty="0">
                <a:solidFill>
                  <a:srgbClr val="931680"/>
                </a:solidFill>
              </a:rPr>
              <a:t>6(1</a:t>
            </a:r>
            <a:r>
              <a:rPr lang="en-GB" dirty="0" smtClean="0">
                <a:solidFill>
                  <a:srgbClr val="931680"/>
                </a:solidFill>
              </a:rPr>
              <a:t>) &amp; Art 9(2)) HE MGA </a:t>
            </a:r>
            <a:r>
              <a:rPr lang="en-GB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(stemming from Horizon Europe specific legal base)  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They must be declared under the relevant cost category (i.e. as if they were costs incurred by the beneficiary).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b="0" dirty="0" err="1" smtClean="0">
                <a:solidFill>
                  <a:schemeClr val="tx1"/>
                </a:solidFill>
              </a:rPr>
              <a:t>Only</a:t>
            </a:r>
            <a:r>
              <a:rPr lang="fr-BE" b="0" dirty="0" smtClean="0">
                <a:solidFill>
                  <a:schemeClr val="tx1"/>
                </a:solidFill>
              </a:rPr>
              <a:t> </a:t>
            </a:r>
            <a:r>
              <a:rPr lang="fr-BE" dirty="0">
                <a:solidFill>
                  <a:srgbClr val="931680"/>
                </a:solidFill>
              </a:rPr>
              <a:t>direct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b="0" dirty="0">
                <a:solidFill>
                  <a:schemeClr val="tx1"/>
                </a:solidFill>
              </a:rPr>
              <a:t>must </a:t>
            </a:r>
            <a:r>
              <a:rPr lang="fr-BE" b="0" dirty="0" err="1">
                <a:solidFill>
                  <a:schemeClr val="tx1"/>
                </a:solidFill>
              </a:rPr>
              <a:t>be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 smtClean="0">
                <a:solidFill>
                  <a:schemeClr val="tx1"/>
                </a:solidFill>
              </a:rPr>
              <a:t>reported</a:t>
            </a:r>
            <a:endParaRPr lang="fr-BE" b="0" dirty="0" smtClean="0">
              <a:solidFill>
                <a:schemeClr val="tx1"/>
              </a:solidFill>
            </a:endParaRP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chemeClr val="tx1"/>
                </a:solidFill>
              </a:rPr>
              <a:t>Indirect </a:t>
            </a:r>
            <a:r>
              <a:rPr lang="fr-BE" b="0" dirty="0" err="1">
                <a:solidFill>
                  <a:schemeClr val="tx1"/>
                </a:solidFill>
              </a:rPr>
              <a:t>costs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>
                <a:solidFill>
                  <a:schemeClr val="tx1"/>
                </a:solidFill>
              </a:rPr>
              <a:t>calculated</a:t>
            </a:r>
            <a:r>
              <a:rPr lang="fr-BE" b="0" dirty="0">
                <a:solidFill>
                  <a:schemeClr val="tx1"/>
                </a:solidFill>
              </a:rPr>
              <a:t> on top via the 25% flat-rate </a:t>
            </a:r>
            <a:r>
              <a:rPr lang="fr-BE" b="0" dirty="0" smtClean="0">
                <a:solidFill>
                  <a:schemeClr val="tx1"/>
                </a:solidFill>
              </a:rPr>
              <a:t>(</a:t>
            </a:r>
            <a:r>
              <a:rPr lang="fr-BE" b="0" dirty="0" err="1" smtClean="0">
                <a:solidFill>
                  <a:schemeClr val="tx1"/>
                </a:solidFill>
              </a:rPr>
              <a:t>with</a:t>
            </a:r>
            <a:r>
              <a:rPr lang="fr-BE" b="0" dirty="0" smtClean="0">
                <a:solidFill>
                  <a:schemeClr val="tx1"/>
                </a:solidFill>
              </a:rPr>
              <a:t> exceptions, </a:t>
            </a:r>
            <a:r>
              <a:rPr lang="fr-BE" b="0" dirty="0" err="1" smtClean="0">
                <a:solidFill>
                  <a:schemeClr val="tx1"/>
                </a:solidFill>
              </a:rPr>
              <a:t>like</a:t>
            </a:r>
            <a:r>
              <a:rPr lang="fr-BE" b="0" dirty="0" smtClean="0">
                <a:solidFill>
                  <a:schemeClr val="tx1"/>
                </a:solidFill>
              </a:rPr>
              <a:t> </a:t>
            </a:r>
            <a:r>
              <a:rPr lang="fr-BE" b="0" dirty="0">
                <a:solidFill>
                  <a:schemeClr val="tx1"/>
                </a:solidFill>
              </a:rPr>
              <a:t>for </a:t>
            </a:r>
            <a:r>
              <a:rPr lang="fr-BE" b="0" dirty="0" err="1">
                <a:solidFill>
                  <a:schemeClr val="tx1"/>
                </a:solidFill>
              </a:rPr>
              <a:t>internal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>
                <a:solidFill>
                  <a:schemeClr val="tx1"/>
                </a:solidFill>
              </a:rPr>
              <a:t>invoicing</a:t>
            </a:r>
            <a:r>
              <a:rPr lang="fr-BE" b="0" dirty="0" smtClean="0">
                <a:solidFill>
                  <a:schemeClr val="tx1"/>
                </a:solidFill>
              </a:rPr>
              <a:t>)</a:t>
            </a:r>
            <a:endParaRPr lang="en-GB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96303" y="2310869"/>
            <a:ext cx="16862" cy="37781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14" y="1160235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0550" y="141114"/>
            <a:ext cx="10515600" cy="564543"/>
          </a:xfrm>
        </p:spPr>
        <p:txBody>
          <a:bodyPr/>
          <a:lstStyle/>
          <a:p>
            <a:r>
              <a:rPr lang="da-DK" sz="3200" dirty="0">
                <a:solidFill>
                  <a:srgbClr val="931680"/>
                </a:solidFill>
              </a:rPr>
              <a:t>In-kind </a:t>
            </a:r>
            <a:r>
              <a:rPr lang="da-DK" sz="3200" dirty="0" err="1" smtClean="0">
                <a:solidFill>
                  <a:srgbClr val="931680"/>
                </a:solidFill>
              </a:rPr>
              <a:t>contributions</a:t>
            </a:r>
            <a:r>
              <a:rPr lang="da-DK" sz="3200" dirty="0" smtClean="0">
                <a:solidFill>
                  <a:srgbClr val="931680"/>
                </a:solidFill>
              </a:rPr>
              <a:t> – </a:t>
            </a:r>
            <a:r>
              <a:rPr lang="da-DK" sz="3200" dirty="0" err="1" smtClean="0">
                <a:solidFill>
                  <a:srgbClr val="931680"/>
                </a:solidFill>
              </a:rPr>
              <a:t>both</a:t>
            </a:r>
            <a:r>
              <a:rPr lang="da-DK" sz="3200" dirty="0" smtClean="0">
                <a:solidFill>
                  <a:srgbClr val="931680"/>
                </a:solidFill>
              </a:rPr>
              <a:t> still </a:t>
            </a:r>
            <a:r>
              <a:rPr lang="da-DK" sz="3200" dirty="0" err="1" smtClean="0">
                <a:solidFill>
                  <a:srgbClr val="931680"/>
                </a:solidFill>
              </a:rPr>
              <a:t>eligible</a:t>
            </a:r>
            <a:r>
              <a:rPr lang="da-DK" sz="3200" dirty="0" smtClean="0">
                <a:solidFill>
                  <a:srgbClr val="931680"/>
                </a:solidFill>
              </a:rPr>
              <a:t> under HE</a:t>
            </a:r>
            <a:endParaRPr lang="en-GB" sz="3200" dirty="0">
              <a:solidFill>
                <a:srgbClr val="93168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64" y="1164343"/>
            <a:ext cx="972000" cy="9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613" y="1928670"/>
            <a:ext cx="10156297" cy="488568"/>
          </a:xfrm>
        </p:spPr>
        <p:txBody>
          <a:bodyPr/>
          <a:lstStyle/>
          <a:p>
            <a:r>
              <a:rPr lang="en-IE" dirty="0" smtClean="0"/>
              <a:t>receipts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2086" y="714163"/>
            <a:ext cx="833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 smtClean="0">
                <a:solidFill>
                  <a:srgbClr val="931680"/>
                </a:solidFill>
                <a:cs typeface="Calibri" panose="020F0502020204030204" pitchFamily="34" charset="0"/>
              </a:rPr>
              <a:t>Receipts under Horizon Europe</a:t>
            </a:r>
            <a:endParaRPr lang="en-GB" sz="3200" b="1" dirty="0" err="1">
              <a:solidFill>
                <a:srgbClr val="93168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0176415"/>
              </p:ext>
            </p:extLst>
          </p:nvPr>
        </p:nvGraphicFramePr>
        <p:xfrm>
          <a:off x="1775520" y="2202820"/>
          <a:ext cx="8280920" cy="224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ent-Up Arrow 8"/>
          <p:cNvSpPr/>
          <p:nvPr/>
        </p:nvSpPr>
        <p:spPr>
          <a:xfrm rot="16200000" flipV="1">
            <a:off x="2319310" y="1961681"/>
            <a:ext cx="662901" cy="432048"/>
          </a:xfrm>
          <a:prstGeom prst="bent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104" y="1773135"/>
            <a:ext cx="617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600" b="1" dirty="0" err="1">
                <a:solidFill>
                  <a:srgbClr val="931680"/>
                </a:solidFill>
                <a:latin typeface="Verdana" pitchFamily="34" charset="0"/>
              </a:rPr>
              <a:t>Corporate</a:t>
            </a:r>
            <a:r>
              <a:rPr lang="fr-BE" sz="1600" b="1" dirty="0">
                <a:solidFill>
                  <a:srgbClr val="931680"/>
                </a:solidFill>
                <a:latin typeface="Verdana" pitchFamily="34" charset="0"/>
              </a:rPr>
              <a:t> </a:t>
            </a:r>
            <a:r>
              <a:rPr lang="fr-BE" sz="1600" b="1" dirty="0" err="1">
                <a:solidFill>
                  <a:srgbClr val="931680"/>
                </a:solidFill>
                <a:latin typeface="Verdana" pitchFamily="34" charset="0"/>
              </a:rPr>
              <a:t>approach</a:t>
            </a:r>
            <a:r>
              <a:rPr lang="fr-BE" sz="1600" b="1" dirty="0">
                <a:solidFill>
                  <a:srgbClr val="931680"/>
                </a:solidFill>
                <a:latin typeface="Verdana" pitchFamily="34" charset="0"/>
              </a:rPr>
              <a:t> </a:t>
            </a:r>
            <a:r>
              <a:rPr lang="fr-BE" sz="1600" dirty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fr-BE" sz="1600" dirty="0" err="1">
                <a:latin typeface="Verdana" pitchFamily="34" charset="0"/>
              </a:rPr>
              <a:t>Alignment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with</a:t>
            </a:r>
            <a:r>
              <a:rPr lang="fr-BE" sz="1600" dirty="0">
                <a:latin typeface="Verdana" pitchFamily="34" charset="0"/>
              </a:rPr>
              <a:t> the </a:t>
            </a:r>
            <a:r>
              <a:rPr lang="fr-BE" sz="1600" dirty="0" err="1">
                <a:latin typeface="Verdana" pitchFamily="34" charset="0"/>
              </a:rPr>
              <a:t>revised</a:t>
            </a:r>
            <a:r>
              <a:rPr lang="fr-BE" sz="1600" dirty="0">
                <a:latin typeface="Verdan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600" dirty="0">
                <a:latin typeface="Verdana" pitchFamily="34" charset="0"/>
              </a:rPr>
              <a:t>Financial </a:t>
            </a:r>
            <a:r>
              <a:rPr lang="fr-BE" sz="1600" dirty="0" err="1">
                <a:latin typeface="Verdana" pitchFamily="34" charset="0"/>
              </a:rPr>
              <a:t>Regulation</a:t>
            </a:r>
            <a:r>
              <a:rPr lang="fr-BE" sz="1600" dirty="0">
                <a:latin typeface="Verdana" pitchFamily="34" charset="0"/>
              </a:rPr>
              <a:t> (FR 2018)  </a:t>
            </a:r>
            <a:endParaRPr lang="en-GB" sz="1600" dirty="0" err="1">
              <a:latin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296" y="586142"/>
            <a:ext cx="1413768" cy="1891525"/>
          </a:xfrm>
          <a:prstGeom prst="rect">
            <a:avLst/>
          </a:prstGeom>
        </p:spPr>
      </p:pic>
      <p:sp>
        <p:nvSpPr>
          <p:cNvPr id="13" name="Bent-Up Arrow 12"/>
          <p:cNvSpPr/>
          <p:nvPr/>
        </p:nvSpPr>
        <p:spPr>
          <a:xfrm rot="5400000">
            <a:off x="2295897" y="4297741"/>
            <a:ext cx="686229" cy="408552"/>
          </a:xfrm>
          <a:prstGeom prst="bent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5850" y="4447965"/>
            <a:ext cx="720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31680"/>
                </a:solidFill>
                <a:latin typeface="Verdana" pitchFamily="34" charset="0"/>
              </a:rPr>
              <a:t>Horizon Europe derogation </a:t>
            </a:r>
            <a:r>
              <a:rPr lang="en-GB" sz="1600" dirty="0">
                <a:latin typeface="Verdana" pitchFamily="34" charset="0"/>
                <a:sym typeface="Wingdings" pitchFamily="2" charset="2"/>
              </a:rPr>
              <a:t> </a:t>
            </a:r>
            <a:r>
              <a:rPr lang="en-GB" sz="1600" dirty="0" smtClean="0">
                <a:latin typeface="Verdana" pitchFamily="34" charset="0"/>
                <a:sym typeface="Wingdings" pitchFamily="2" charset="2"/>
              </a:rPr>
              <a:t>Income </a:t>
            </a:r>
            <a:r>
              <a:rPr lang="en-GB" sz="1600" dirty="0">
                <a:latin typeface="Verdana" pitchFamily="34" charset="0"/>
                <a:sym typeface="Wingdings" pitchFamily="2" charset="2"/>
              </a:rPr>
              <a:t>generated by the e</a:t>
            </a:r>
            <a:r>
              <a:rPr lang="en-GB" sz="1600" dirty="0">
                <a:latin typeface="Verdana" pitchFamily="34" charset="0"/>
              </a:rPr>
              <a:t>xploitation of the results shall </a:t>
            </a:r>
            <a:r>
              <a:rPr lang="en-GB" sz="1600" b="1" dirty="0">
                <a:latin typeface="Verdana" pitchFamily="34" charset="0"/>
              </a:rPr>
              <a:t>NOT </a:t>
            </a:r>
            <a:r>
              <a:rPr lang="en-GB" sz="1600" dirty="0">
                <a:latin typeface="Verdana" pitchFamily="34" charset="0"/>
              </a:rPr>
              <a:t>be considered as receipts of the action </a:t>
            </a:r>
            <a:r>
              <a:rPr lang="en-GB" sz="1600" dirty="0" smtClean="0">
                <a:latin typeface="Verdana" pitchFamily="34" charset="0"/>
              </a:rPr>
              <a:t>(</a:t>
            </a:r>
            <a:r>
              <a:rPr lang="fr-BE" sz="1600" dirty="0">
                <a:latin typeface="Verdana" pitchFamily="34" charset="0"/>
              </a:rPr>
              <a:t>Art </a:t>
            </a:r>
            <a:r>
              <a:rPr lang="fr-BE" sz="1600" dirty="0" smtClean="0">
                <a:latin typeface="Verdana" pitchFamily="34" charset="0"/>
              </a:rPr>
              <a:t>36(2</a:t>
            </a:r>
            <a:r>
              <a:rPr lang="fr-BE" sz="1600" dirty="0">
                <a:latin typeface="Verdana" pitchFamily="34" charset="0"/>
              </a:rPr>
              <a:t>) HE </a:t>
            </a:r>
            <a:r>
              <a:rPr lang="fr-BE" sz="1600" dirty="0" err="1">
                <a:latin typeface="Verdana" pitchFamily="34" charset="0"/>
              </a:rPr>
              <a:t>RfP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>
                <a:latin typeface="Verdana" pitchFamily="34" charset="0"/>
                <a:sym typeface="Wingdings" pitchFamily="2" charset="2"/>
              </a:rPr>
              <a:t>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continuity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with</a:t>
            </a:r>
            <a:r>
              <a:rPr lang="fr-BE" sz="1600" dirty="0">
                <a:latin typeface="Verdana" pitchFamily="34" charset="0"/>
              </a:rPr>
              <a:t> H2020)</a:t>
            </a:r>
            <a:endParaRPr lang="en-GB" sz="1600" dirty="0" err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 smtClean="0"/>
              <a:t>Equipment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31680"/>
                </a:solidFill>
              </a:rPr>
              <a:t>Equipment </a:t>
            </a:r>
            <a:r>
              <a:rPr lang="fr-BE" dirty="0" err="1" smtClean="0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365759" y="3657598"/>
            <a:ext cx="2504889" cy="924025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6525" y="3919555"/>
            <a:ext cx="2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 err="1" smtClean="0">
                <a:solidFill>
                  <a:srgbClr val="931680"/>
                </a:solidFill>
              </a:rPr>
              <a:t>Further</a:t>
            </a:r>
            <a:r>
              <a:rPr lang="fr-BE" sz="2000" i="1" dirty="0" smtClean="0">
                <a:solidFill>
                  <a:srgbClr val="931680"/>
                </a:solidFill>
              </a:rPr>
              <a:t> </a:t>
            </a:r>
            <a:r>
              <a:rPr lang="fr-BE" sz="2000" i="1" dirty="0" err="1" smtClean="0">
                <a:solidFill>
                  <a:srgbClr val="931680"/>
                </a:solidFill>
              </a:rPr>
              <a:t>clarity</a:t>
            </a:r>
            <a:endParaRPr lang="en-GB" sz="2000" i="1" dirty="0" err="1">
              <a:solidFill>
                <a:srgbClr val="931680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014249" y="1230831"/>
            <a:ext cx="90770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endParaRPr lang="en-US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000" dirty="0"/>
              <a:t>Depreciation costs are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lang="en-US" sz="2000" dirty="0"/>
              <a:t>eligible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endParaRPr lang="en-US" sz="20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exception</a:t>
            </a:r>
            <a:r>
              <a:rPr lang="en-US" sz="2000" dirty="0"/>
              <a:t>, full costs may be eligible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smtClean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ptional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provisions </a:t>
            </a:r>
            <a:r>
              <a:rPr lang="en-US" sz="2000" dirty="0"/>
              <a:t>addressing the specific case of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assets under construction (e.g. prototype)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/>
              <a:t>and their related </a:t>
            </a:r>
            <a:r>
              <a:rPr lang="en-US" sz="2000" b="1" dirty="0" err="1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costs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lang="en-US" sz="2000" dirty="0"/>
              <a:t>(typically the costs of the personnel involved in the  construction of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lang="en-US" sz="2000" dirty="0"/>
              <a:t>(typically any component, pieces of equipment bought for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365759" y="1775592"/>
            <a:ext cx="2504890" cy="85210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0722" y="1979753"/>
            <a:ext cx="204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1" dirty="0" err="1" smtClean="0">
                <a:solidFill>
                  <a:srgbClr val="931680"/>
                </a:solidFill>
              </a:rPr>
              <a:t>Continuity</a:t>
            </a:r>
            <a:r>
              <a:rPr lang="fr-BE" sz="1600" i="1" dirty="0" smtClean="0">
                <a:solidFill>
                  <a:srgbClr val="931680"/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92805" y="519513"/>
            <a:ext cx="864000" cy="864000"/>
            <a:chOff x="1013173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3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 smtClean="0"/>
              <a:t>indirect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 smtClean="0">
                <a:solidFill>
                  <a:srgbClr val="931680"/>
                </a:solidFill>
              </a:rPr>
              <a:t>Indirect</a:t>
            </a:r>
            <a:r>
              <a:rPr lang="da-DK" dirty="0" smtClean="0">
                <a:solidFill>
                  <a:srgbClr val="931680"/>
                </a:solidFill>
              </a:rPr>
              <a:t> </a:t>
            </a:r>
            <a:r>
              <a:rPr lang="da-DK" dirty="0" err="1" smtClean="0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10087" y="5036659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TextBox 10"/>
          <p:cNvSpPr txBox="1"/>
          <p:nvPr/>
        </p:nvSpPr>
        <p:spPr>
          <a:xfrm>
            <a:off x="365008" y="5037233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i="1" dirty="0">
                <a:solidFill>
                  <a:srgbClr val="931680"/>
                </a:solidFill>
              </a:rPr>
              <a:t>NEW</a:t>
            </a:r>
            <a:endParaRPr lang="en-GB" sz="1800" i="1" dirty="0" err="1">
              <a:solidFill>
                <a:srgbClr val="9316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07" y="2155593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i="1" dirty="0">
                <a:solidFill>
                  <a:srgbClr val="931680"/>
                </a:solidFill>
                <a:sym typeface="Wingdings" panose="05000000000000000000" pitchFamily="2" charset="2"/>
              </a:rPr>
              <a:t>What?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sp>
        <p:nvSpPr>
          <p:cNvPr id="13" name="Flowchart: Stored Data 12"/>
          <p:cNvSpPr/>
          <p:nvPr/>
        </p:nvSpPr>
        <p:spPr>
          <a:xfrm rot="10800000">
            <a:off x="210087" y="3387369"/>
            <a:ext cx="996587" cy="355961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10773" y="3411460"/>
            <a:ext cx="101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solidFill>
                  <a:srgbClr val="931680"/>
                </a:solidFill>
              </a:rPr>
              <a:t>continuity</a:t>
            </a:r>
            <a:endParaRPr lang="en-GB" sz="1400" i="1" dirty="0" err="1">
              <a:solidFill>
                <a:srgbClr val="9316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97" y="2111612"/>
            <a:ext cx="109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Costs that are only indirectly linked to the action implementation</a:t>
            </a:r>
            <a:endParaRPr lang="en-GB" sz="2000" dirty="0"/>
          </a:p>
          <a:p>
            <a:pPr algn="just"/>
            <a:r>
              <a:rPr lang="en-GB" sz="2000" dirty="0"/>
              <a:t>(Art. </a:t>
            </a:r>
            <a:r>
              <a:rPr lang="en-GB" sz="2000" dirty="0" smtClean="0"/>
              <a:t>6(1) </a:t>
            </a:r>
            <a:r>
              <a:rPr lang="en-GB" sz="2000" dirty="0"/>
              <a:t>General eligibility conditions of the Horizon Europe MGA)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697" y="3293322"/>
            <a:ext cx="1060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931680"/>
                </a:solidFill>
              </a:rPr>
              <a:t>Flat-rate of 25% of the eligible direct costs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/>
              <a:t>except subcontracting costs, financial support to third parties and exempted specific cost categories, if any. </a:t>
            </a:r>
          </a:p>
          <a:p>
            <a:pPr algn="just"/>
            <a:r>
              <a:rPr lang="en-US" sz="2000" dirty="0"/>
              <a:t>(Art. </a:t>
            </a:r>
            <a:r>
              <a:rPr lang="en-US" sz="2000" dirty="0" smtClean="0"/>
              <a:t>6(2)(E) </a:t>
            </a:r>
            <a:r>
              <a:rPr lang="en-US" sz="2000" dirty="0"/>
              <a:t>Indirect costs of the Horizon Europe MGA)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50711" y="4999197"/>
            <a:ext cx="1089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u="sng" dirty="0" smtClean="0">
                <a:solidFill>
                  <a:srgbClr val="931680"/>
                </a:solidFill>
              </a:rPr>
              <a:t>Possibility </a:t>
            </a:r>
            <a:r>
              <a:rPr lang="en-US" sz="2000" b="1" u="sng" dirty="0">
                <a:solidFill>
                  <a:srgbClr val="931680"/>
                </a:solidFill>
              </a:rPr>
              <a:t>to accept actual indirect </a:t>
            </a:r>
            <a:r>
              <a:rPr lang="en-US" sz="2000" b="1" u="sng" dirty="0" smtClean="0">
                <a:solidFill>
                  <a:srgbClr val="931680"/>
                </a:solidFill>
              </a:rPr>
              <a:t>costs</a:t>
            </a:r>
            <a:r>
              <a:rPr lang="en-US" sz="2000" b="1" dirty="0" smtClean="0">
                <a:solidFill>
                  <a:srgbClr val="931680"/>
                </a:solidFill>
              </a:rPr>
              <a:t> </a:t>
            </a:r>
            <a:r>
              <a:rPr lang="en-US" sz="2000" dirty="0" smtClean="0"/>
              <a:t>allocated </a:t>
            </a:r>
            <a:r>
              <a:rPr lang="en-US" sz="2000" dirty="0"/>
              <a:t>via beneficiary’s usual key drivers in the unit cost </a:t>
            </a:r>
            <a:r>
              <a:rPr lang="en-US" sz="2000" dirty="0" smtClean="0"/>
              <a:t>calculation for </a:t>
            </a:r>
            <a:r>
              <a:rPr lang="en-US" sz="2000" b="1" u="sng" dirty="0" smtClean="0">
                <a:solidFill>
                  <a:srgbClr val="931680"/>
                </a:solidFill>
              </a:rPr>
              <a:t>internally invoiced goods and services</a:t>
            </a:r>
            <a:endParaRPr lang="en-US" sz="2000" b="1" u="sng" dirty="0">
              <a:solidFill>
                <a:srgbClr val="931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363" y="1357170"/>
            <a:ext cx="10156297" cy="488568"/>
          </a:xfrm>
        </p:spPr>
        <p:txBody>
          <a:bodyPr/>
          <a:lstStyle/>
          <a:p>
            <a:r>
              <a:rPr lang="en-IE" dirty="0" smtClean="0"/>
              <a:t>Certificate on financial statements (CFS)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2996105"/>
            <a:ext cx="297815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higher threshold	</a:t>
            </a:r>
            <a:endParaRPr lang="en-GB" sz="2000" cap="all" dirty="0"/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dirty="0" smtClean="0">
                <a:solidFill>
                  <a:srgbClr val="931680"/>
                </a:solidFill>
              </a:rPr>
              <a:t>EUR </a:t>
            </a:r>
            <a:r>
              <a:rPr lang="da-DK" sz="2000" dirty="0">
                <a:solidFill>
                  <a:srgbClr val="931680"/>
                </a:solidFill>
              </a:rPr>
              <a:t>430 000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smtClean="0">
                <a:solidFill>
                  <a:schemeClr val="tx1"/>
                </a:solidFill>
              </a:rPr>
              <a:t>(</a:t>
            </a:r>
            <a:r>
              <a:rPr lang="da-DK" sz="2000" b="0" dirty="0" err="1" smtClean="0">
                <a:solidFill>
                  <a:schemeClr val="tx1"/>
                </a:solidFill>
              </a:rPr>
              <a:t>increased</a:t>
            </a:r>
            <a:r>
              <a:rPr lang="da-DK" sz="2000" b="0" dirty="0" smtClean="0">
                <a:solidFill>
                  <a:schemeClr val="tx1"/>
                </a:solidFill>
              </a:rPr>
              <a:t> from </a:t>
            </a:r>
            <a:r>
              <a:rPr lang="da-DK" sz="2000" b="0" dirty="0">
                <a:solidFill>
                  <a:schemeClr val="tx1"/>
                </a:solidFill>
              </a:rPr>
              <a:t>EUR 325 000 in </a:t>
            </a:r>
            <a:r>
              <a:rPr lang="da-DK" sz="2000" b="0" dirty="0" smtClean="0">
                <a:solidFill>
                  <a:schemeClr val="tx1"/>
                </a:solidFill>
              </a:rPr>
              <a:t>H2020)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b="0" dirty="0" smtClean="0">
                <a:solidFill>
                  <a:schemeClr val="tx1"/>
                </a:solidFill>
              </a:rPr>
              <a:t>CFS to </a:t>
            </a:r>
            <a:r>
              <a:rPr lang="da-DK" sz="2000" b="0" dirty="0" err="1" smtClean="0">
                <a:solidFill>
                  <a:schemeClr val="tx1"/>
                </a:solidFill>
              </a:rPr>
              <a:t>be</a:t>
            </a:r>
            <a:r>
              <a:rPr lang="da-DK" sz="2000" b="0" dirty="0" smtClean="0">
                <a:solidFill>
                  <a:schemeClr val="tx1"/>
                </a:solidFill>
              </a:rPr>
              <a:t> </a:t>
            </a:r>
            <a:r>
              <a:rPr lang="da-DK" sz="2000" b="0" dirty="0" err="1" smtClean="0">
                <a:solidFill>
                  <a:schemeClr val="tx1"/>
                </a:solidFill>
              </a:rPr>
              <a:t>submitted</a:t>
            </a:r>
            <a:r>
              <a:rPr lang="da-DK" sz="2000" b="0" dirty="0" smtClean="0">
                <a:solidFill>
                  <a:schemeClr val="tx1"/>
                </a:solidFill>
              </a:rPr>
              <a:t> at </a:t>
            </a:r>
            <a:r>
              <a:rPr lang="da-DK" sz="2000" dirty="0" err="1" smtClean="0">
                <a:solidFill>
                  <a:srgbClr val="931680"/>
                </a:solidFill>
              </a:rPr>
              <a:t>payment</a:t>
            </a:r>
            <a:r>
              <a:rPr lang="da-DK" sz="2000" dirty="0" smtClean="0">
                <a:solidFill>
                  <a:srgbClr val="931680"/>
                </a:solidFill>
              </a:rPr>
              <a:t> of the balance</a:t>
            </a: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03401" y="2996105"/>
            <a:ext cx="4256993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Simpler calculation base</a:t>
            </a:r>
            <a:endParaRPr lang="en-GB" sz="2000" cap="all" dirty="0"/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dirty="0" err="1" smtClean="0">
                <a:solidFill>
                  <a:srgbClr val="931680"/>
                </a:solidFill>
              </a:rPr>
              <a:t>Requested</a:t>
            </a:r>
            <a:r>
              <a:rPr lang="da-DK" sz="2000" dirty="0" smtClean="0">
                <a:solidFill>
                  <a:srgbClr val="931680"/>
                </a:solidFill>
              </a:rPr>
              <a:t> </a:t>
            </a:r>
            <a:r>
              <a:rPr lang="da-DK" sz="2000" dirty="0">
                <a:solidFill>
                  <a:srgbClr val="931680"/>
                </a:solidFill>
              </a:rPr>
              <a:t>EU </a:t>
            </a:r>
            <a:r>
              <a:rPr lang="da-DK" sz="2000" dirty="0" err="1">
                <a:solidFill>
                  <a:srgbClr val="931680"/>
                </a:solidFill>
              </a:rPr>
              <a:t>contribution</a:t>
            </a:r>
            <a:r>
              <a:rPr lang="da-DK" sz="2000" dirty="0">
                <a:solidFill>
                  <a:srgbClr val="931680"/>
                </a:solidFill>
              </a:rPr>
              <a:t> </a:t>
            </a:r>
            <a:r>
              <a:rPr lang="da-DK" sz="2000" dirty="0" err="1">
                <a:solidFill>
                  <a:srgbClr val="931680"/>
                </a:solidFill>
              </a:rPr>
              <a:t>calculated</a:t>
            </a:r>
            <a:r>
              <a:rPr lang="da-DK" sz="2000" dirty="0">
                <a:solidFill>
                  <a:srgbClr val="931680"/>
                </a:solidFill>
              </a:rPr>
              <a:t> on all </a:t>
            </a:r>
            <a:r>
              <a:rPr lang="da-DK" sz="2000" dirty="0" err="1" smtClean="0">
                <a:solidFill>
                  <a:srgbClr val="931680"/>
                </a:solidFill>
              </a:rPr>
              <a:t>costs</a:t>
            </a:r>
            <a:r>
              <a:rPr lang="da-DK" sz="2000" dirty="0" smtClean="0">
                <a:solidFill>
                  <a:srgbClr val="931680"/>
                </a:solidFill>
              </a:rPr>
              <a:t> </a:t>
            </a:r>
            <a:r>
              <a:rPr lang="da-DK" sz="2000" b="0" dirty="0">
                <a:solidFill>
                  <a:schemeClr val="tx1"/>
                </a:solidFill>
              </a:rPr>
              <a:t>(</a:t>
            </a:r>
            <a:r>
              <a:rPr lang="da-DK" sz="2000" b="0" dirty="0" smtClean="0">
                <a:solidFill>
                  <a:schemeClr val="tx1"/>
                </a:solidFill>
              </a:rPr>
              <a:t>not </a:t>
            </a:r>
            <a:r>
              <a:rPr lang="da-DK" sz="2000" b="0" dirty="0" err="1">
                <a:solidFill>
                  <a:schemeClr val="tx1"/>
                </a:solidFill>
              </a:rPr>
              <a:t>only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actual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and unit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calculated</a:t>
            </a:r>
            <a:r>
              <a:rPr lang="da-DK" sz="2000" b="0" dirty="0">
                <a:solidFill>
                  <a:schemeClr val="tx1"/>
                </a:solidFill>
              </a:rPr>
              <a:t> in </a:t>
            </a:r>
            <a:r>
              <a:rPr lang="da-DK" sz="2000" b="0" dirty="0" err="1">
                <a:solidFill>
                  <a:schemeClr val="tx1"/>
                </a:solidFill>
              </a:rPr>
              <a:t>accordance</a:t>
            </a:r>
            <a:r>
              <a:rPr lang="da-DK" sz="2000" b="0" dirty="0">
                <a:solidFill>
                  <a:schemeClr val="tx1"/>
                </a:solidFill>
              </a:rPr>
              <a:t> with </a:t>
            </a:r>
            <a:r>
              <a:rPr lang="da-DK" sz="2000" b="0" dirty="0" err="1">
                <a:solidFill>
                  <a:schemeClr val="tx1"/>
                </a:solidFill>
              </a:rPr>
              <a:t>usual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accounting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 smtClean="0">
                <a:solidFill>
                  <a:schemeClr val="tx1"/>
                </a:solidFill>
              </a:rPr>
              <a:t>practices</a:t>
            </a:r>
            <a:r>
              <a:rPr lang="da-DK" sz="2000" b="0" dirty="0" smtClean="0">
                <a:solidFill>
                  <a:schemeClr val="tx1"/>
                </a:solidFill>
              </a:rPr>
              <a:t> as in H2020)</a:t>
            </a:r>
            <a:endParaRPr lang="da-DK" sz="2000" b="0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647200" y="2982310"/>
            <a:ext cx="35448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 smtClean="0"/>
              <a:t>Less </a:t>
            </a:r>
            <a:r>
              <a:rPr lang="en-GB" sz="2000" cap="all" dirty="0" err="1" smtClean="0"/>
              <a:t>cfs</a:t>
            </a:r>
            <a:r>
              <a:rPr lang="en-GB" sz="2000" cap="all" dirty="0" smtClean="0"/>
              <a:t> for LOW-RISK BENEFICIARIES WITH SPA</a:t>
            </a:r>
            <a:endParaRPr lang="en-GB" sz="2000" cap="all" dirty="0"/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2000" b="0" dirty="0" smtClean="0">
                <a:solidFill>
                  <a:schemeClr val="tx1"/>
                </a:solidFill>
              </a:rPr>
              <a:t>For </a:t>
            </a:r>
            <a:r>
              <a:rPr lang="en-GB" sz="2000" dirty="0" smtClean="0">
                <a:solidFill>
                  <a:srgbClr val="931680"/>
                </a:solidFill>
              </a:rPr>
              <a:t>beneficiaries with a low-risk classification </a:t>
            </a:r>
            <a:r>
              <a:rPr lang="en-GB" sz="2000" b="0" dirty="0" smtClean="0">
                <a:solidFill>
                  <a:schemeClr val="tx1"/>
                </a:solidFill>
              </a:rPr>
              <a:t>after </a:t>
            </a:r>
            <a:r>
              <a:rPr lang="en-GB" sz="2000" dirty="0" smtClean="0">
                <a:solidFill>
                  <a:srgbClr val="931680"/>
                </a:solidFill>
              </a:rPr>
              <a:t>a SPA </a:t>
            </a:r>
            <a:r>
              <a:rPr lang="en-GB" sz="2000" b="0" dirty="0" smtClean="0">
                <a:solidFill>
                  <a:schemeClr val="tx1"/>
                </a:solidFill>
              </a:rPr>
              <a:t>the threshold will increase to </a:t>
            </a:r>
            <a:r>
              <a:rPr lang="en-GB" sz="2000" dirty="0" smtClean="0">
                <a:solidFill>
                  <a:srgbClr val="931680"/>
                </a:solidFill>
              </a:rPr>
              <a:t>EUR 725 000 </a:t>
            </a:r>
            <a:r>
              <a:rPr lang="en-GB" sz="2000" b="0" dirty="0" smtClean="0">
                <a:solidFill>
                  <a:schemeClr val="tx1"/>
                </a:solidFill>
              </a:rPr>
              <a:t>(from EUR 430 000)</a:t>
            </a: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7927" y="3072688"/>
            <a:ext cx="10973" cy="25280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53797" y="3020601"/>
            <a:ext cx="42503" cy="248484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9300" y="330409"/>
            <a:ext cx="10515600" cy="564543"/>
          </a:xfrm>
        </p:spPr>
        <p:txBody>
          <a:bodyPr/>
          <a:lstStyle/>
          <a:p>
            <a:r>
              <a:rPr lang="da-DK" dirty="0">
                <a:solidFill>
                  <a:srgbClr val="931680"/>
                </a:solidFill>
              </a:rPr>
              <a:t>Certificate on </a:t>
            </a:r>
            <a:r>
              <a:rPr lang="da-DK" dirty="0" err="1">
                <a:solidFill>
                  <a:srgbClr val="931680"/>
                </a:solidFill>
              </a:rPr>
              <a:t>financial</a:t>
            </a:r>
            <a:r>
              <a:rPr lang="da-DK" dirty="0">
                <a:solidFill>
                  <a:srgbClr val="931680"/>
                </a:solidFill>
              </a:rPr>
              <a:t> statements (CFS</a:t>
            </a:r>
            <a:r>
              <a:rPr lang="da-DK" dirty="0" smtClean="0">
                <a:solidFill>
                  <a:srgbClr val="931680"/>
                </a:solidFill>
              </a:rPr>
              <a:t>)</a:t>
            </a:r>
            <a:endParaRPr lang="en-GB" sz="25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8446" y="1813833"/>
            <a:ext cx="864000" cy="864000"/>
            <a:chOff x="10070085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070085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1558376"/>
              <a:ext cx="795530" cy="7955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987600" y="1802019"/>
            <a:ext cx="864000" cy="864000"/>
            <a:chOff x="8934066" y="2641504"/>
            <a:chExt cx="864000" cy="864000"/>
          </a:xfrm>
        </p:grpSpPr>
        <p:sp>
          <p:nvSpPr>
            <p:cNvPr id="19" name="Oval 18"/>
            <p:cNvSpPr/>
            <p:nvPr/>
          </p:nvSpPr>
          <p:spPr>
            <a:xfrm>
              <a:off x="8934066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88" y="2656126"/>
              <a:ext cx="834757" cy="83475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944200" y="1120913"/>
            <a:ext cx="510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i="1" u="sng" dirty="0" smtClean="0">
                <a:solidFill>
                  <a:srgbClr val="004494"/>
                </a:solidFill>
              </a:rPr>
              <a:t>ALIGNMENT WITH CORPORATE APPROACH</a:t>
            </a:r>
            <a:endParaRPr lang="en-GB" b="1" u="sng" dirty="0">
              <a:solidFill>
                <a:srgbClr val="00449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01023" y="1811175"/>
            <a:ext cx="864000" cy="864000"/>
            <a:chOff x="10070085" y="2641504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4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41947" y="2678472"/>
            <a:ext cx="3240000" cy="341432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srgbClr val="931680"/>
                </a:solidFill>
                <a:latin typeface="Arial"/>
              </a:rPr>
              <a:t>e</a:t>
            </a: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-grant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en-GB" sz="1600" b="0" dirty="0">
                <a:solidFill>
                  <a:srgbClr val="4D4D4D"/>
                </a:solidFill>
                <a:latin typeface="Arial"/>
              </a:rPr>
              <a:t>The </a:t>
            </a:r>
            <a:r>
              <a:rPr lang="en-GB" sz="1600" b="0" dirty="0" smtClean="0">
                <a:solidFill>
                  <a:srgbClr val="4D4D4D"/>
                </a:solidFill>
                <a:latin typeface="Arial"/>
              </a:rPr>
              <a:t>Horizon Europe grant </a:t>
            </a:r>
            <a:r>
              <a:rPr lang="en-GB" sz="1600" b="0" dirty="0">
                <a:solidFill>
                  <a:srgbClr val="4D4D4D"/>
                </a:solidFill>
                <a:latin typeface="Arial"/>
              </a:rPr>
              <a:t>agreement </a:t>
            </a:r>
            <a:r>
              <a:rPr lang="en-GB" sz="1600" b="0" dirty="0" smtClean="0">
                <a:solidFill>
                  <a:srgbClr val="4D4D4D"/>
                </a:solidFill>
                <a:latin typeface="Arial"/>
              </a:rPr>
              <a:t>and its management are </a:t>
            </a:r>
            <a:r>
              <a:rPr lang="en-GB" sz="1600" dirty="0" smtClean="0">
                <a:latin typeface="Arial"/>
              </a:rPr>
              <a:t>fully electronic</a:t>
            </a:r>
            <a:r>
              <a:rPr lang="en-GB" sz="1600" b="0" dirty="0" smtClean="0">
                <a:solidFill>
                  <a:srgbClr val="4D4D4D"/>
                </a:solidFill>
                <a:latin typeface="Arial"/>
              </a:rPr>
              <a:t>. This is </a:t>
            </a:r>
            <a:r>
              <a:rPr lang="en-GB" sz="1600" b="0" dirty="0">
                <a:solidFill>
                  <a:srgbClr val="4D4D4D"/>
                </a:solidFill>
                <a:latin typeface="Arial"/>
              </a:rPr>
              <a:t>f</a:t>
            </a:r>
            <a:r>
              <a:rPr lang="en-GB" sz="1600" b="0" dirty="0" smtClean="0">
                <a:solidFill>
                  <a:srgbClr val="4D4D4D"/>
                </a:solidFill>
                <a:latin typeface="Arial"/>
              </a:rPr>
              <a:t>rom </a:t>
            </a:r>
            <a:r>
              <a:rPr lang="en-GB" sz="1600" b="0" dirty="0">
                <a:solidFill>
                  <a:srgbClr val="4D4D4D"/>
                </a:solidFill>
                <a:latin typeface="Arial"/>
              </a:rPr>
              <a:t>the signature of the grant until its end, all actions and communications will flow via the Funding &amp; Tenders Portal (‘the Portal</a:t>
            </a:r>
            <a:r>
              <a:rPr lang="en-GB" sz="1600" b="0" dirty="0" smtClean="0">
                <a:solidFill>
                  <a:srgbClr val="4D4D4D"/>
                </a:solidFill>
                <a:latin typeface="Arial"/>
              </a:rPr>
              <a:t>’).</a:t>
            </a:r>
            <a:endParaRPr lang="en-GB" sz="160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79747" y="2678472"/>
            <a:ext cx="3637800" cy="2509546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 smtClean="0">
                <a:solidFill>
                  <a:srgbClr val="931680"/>
                </a:solidFill>
                <a:latin typeface="Arial"/>
              </a:rPr>
              <a:t>CORPORATE STRUCTURE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The Horizon Europe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grant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agreement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based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on a </a:t>
            </a:r>
            <a:r>
              <a:rPr kumimoji="0" lang="fr-BE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Commission-</a:t>
            </a:r>
            <a:r>
              <a:rPr kumimoji="0" lang="fr-BE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wide</a:t>
            </a:r>
            <a:r>
              <a:rPr kumimoji="0" lang="fr-BE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model </a:t>
            </a:r>
            <a:r>
              <a:rPr kumimoji="0" lang="fr-BE" sz="1600" b="0" i="1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fr-BE" sz="1600" b="0" i="1" dirty="0" err="1" smtClean="0">
                <a:solidFill>
                  <a:srgbClr val="4D4D4D"/>
                </a:solidFill>
                <a:latin typeface="Arial"/>
              </a:rPr>
              <a:t>so-called</a:t>
            </a:r>
            <a:r>
              <a:rPr lang="fr-BE" sz="1600" b="0" i="1" dirty="0" smtClean="0">
                <a:solidFill>
                  <a:srgbClr val="4D4D4D"/>
                </a:solidFill>
                <a:latin typeface="Arial"/>
              </a:rPr>
              <a:t> ‘</a:t>
            </a:r>
            <a:r>
              <a:rPr lang="fr-BE" sz="1600" i="1" dirty="0" err="1">
                <a:latin typeface="Arial"/>
              </a:rPr>
              <a:t>C</a:t>
            </a:r>
            <a:r>
              <a:rPr lang="fr-BE" sz="1600" i="1" dirty="0" err="1" smtClean="0">
                <a:latin typeface="Arial"/>
              </a:rPr>
              <a:t>orporate</a:t>
            </a:r>
            <a:r>
              <a:rPr lang="fr-BE" sz="1600" b="0" i="1" dirty="0" smtClean="0">
                <a:solidFill>
                  <a:srgbClr val="4D4D4D"/>
                </a:solidFill>
                <a:latin typeface="Arial"/>
              </a:rPr>
              <a:t> Model Grant Agreement’)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52996" y="2661870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cap="all" dirty="0" err="1" smtClean="0">
                <a:solidFill>
                  <a:srgbClr val="931680"/>
                </a:solidFill>
                <a:latin typeface="Arial"/>
              </a:rPr>
              <a:t>specific</a:t>
            </a:r>
            <a:r>
              <a:rPr lang="fr-BE" sz="2000" cap="all" dirty="0" smtClean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cap="all" dirty="0" err="1" smtClean="0">
                <a:solidFill>
                  <a:srgbClr val="931680"/>
                </a:solidFill>
                <a:latin typeface="Arial"/>
              </a:rPr>
              <a:t>annex</a:t>
            </a:r>
            <a:r>
              <a:rPr lang="fr-BE" sz="2000" cap="all" dirty="0" smtClean="0">
                <a:solidFill>
                  <a:srgbClr val="931680"/>
                </a:solidFill>
                <a:latin typeface="Arial"/>
              </a:rPr>
              <a:t> 5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ts val="1200"/>
              </a:spcBef>
              <a:buClr>
                <a:srgbClr val="931680"/>
              </a:buClr>
              <a:defRPr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Some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important </a:t>
            </a:r>
            <a:r>
              <a:rPr lang="fr-BE" sz="1600" b="0" dirty="0">
                <a:solidFill>
                  <a:srgbClr val="4D4D4D"/>
                </a:solidFill>
              </a:rPr>
              <a:t>Horizon Europe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specific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rights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and obligations are part of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this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annex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5,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like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: 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smtClean="0">
                <a:solidFill>
                  <a:srgbClr val="931680"/>
                </a:solidFill>
              </a:rPr>
              <a:t>Security</a:t>
            </a:r>
            <a:endParaRPr lang="da-DK" sz="1600" dirty="0">
              <a:solidFill>
                <a:srgbClr val="931680"/>
              </a:solidFill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 smtClean="0">
                <a:solidFill>
                  <a:srgbClr val="931680"/>
                </a:solidFill>
              </a:rPr>
              <a:t>Ethics</a:t>
            </a:r>
            <a:endParaRPr lang="da-DK" sz="1600" dirty="0" smtClean="0">
              <a:solidFill>
                <a:srgbClr val="931680"/>
              </a:solidFill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smtClean="0">
                <a:solidFill>
                  <a:srgbClr val="931680"/>
                </a:solidFill>
              </a:rPr>
              <a:t>Values </a:t>
            </a:r>
            <a:r>
              <a:rPr lang="da-DK" sz="1600" dirty="0"/>
              <a:t>(i.e. </a:t>
            </a:r>
            <a:r>
              <a:rPr lang="da-DK" sz="1600" dirty="0" err="1"/>
              <a:t>gender</a:t>
            </a:r>
            <a:r>
              <a:rPr lang="da-DK" sz="1600" dirty="0"/>
              <a:t> </a:t>
            </a:r>
            <a:r>
              <a:rPr lang="da-DK" sz="1600" dirty="0" err="1" smtClean="0"/>
              <a:t>mainstreaming</a:t>
            </a:r>
            <a:r>
              <a:rPr lang="da-DK" sz="1600" dirty="0" smtClean="0"/>
              <a:t>)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smtClean="0">
                <a:solidFill>
                  <a:srgbClr val="931680"/>
                </a:solidFill>
              </a:rPr>
              <a:t>IPR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 smtClean="0">
                <a:solidFill>
                  <a:srgbClr val="931680"/>
                </a:solidFill>
              </a:rPr>
              <a:t>Communication</a:t>
            </a:r>
            <a:r>
              <a:rPr lang="da-DK" sz="1600" dirty="0">
                <a:solidFill>
                  <a:srgbClr val="931680"/>
                </a:solidFill>
              </a:rPr>
              <a:t>, </a:t>
            </a:r>
            <a:r>
              <a:rPr lang="da-DK" sz="1600" dirty="0" err="1">
                <a:solidFill>
                  <a:srgbClr val="931680"/>
                </a:solidFill>
              </a:rPr>
              <a:t>Dissemination</a:t>
            </a:r>
            <a:r>
              <a:rPr lang="da-DK" sz="1600" dirty="0">
                <a:solidFill>
                  <a:srgbClr val="931680"/>
                </a:solidFill>
              </a:rPr>
              <a:t>, Open Science and </a:t>
            </a:r>
            <a:r>
              <a:rPr lang="da-DK" sz="1600" dirty="0" err="1" smtClean="0">
                <a:solidFill>
                  <a:srgbClr val="931680"/>
                </a:solidFill>
              </a:rPr>
              <a:t>Visibility</a:t>
            </a:r>
            <a:endParaRPr lang="da-DK" sz="1600" dirty="0" smtClean="0">
              <a:solidFill>
                <a:srgbClr val="931680"/>
              </a:solidFill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 smtClean="0">
                <a:solidFill>
                  <a:srgbClr val="931680"/>
                </a:solidFill>
              </a:rPr>
              <a:t>Specific</a:t>
            </a:r>
            <a:r>
              <a:rPr lang="da-DK" sz="1600" dirty="0" smtClean="0">
                <a:solidFill>
                  <a:srgbClr val="931680"/>
                </a:solidFill>
              </a:rPr>
              <a:t> </a:t>
            </a:r>
            <a:r>
              <a:rPr lang="da-DK" sz="1600" dirty="0" err="1">
                <a:solidFill>
                  <a:srgbClr val="931680"/>
                </a:solidFill>
              </a:rPr>
              <a:t>rules</a:t>
            </a:r>
            <a:r>
              <a:rPr lang="da-DK" sz="1600" dirty="0">
                <a:solidFill>
                  <a:srgbClr val="931680"/>
                </a:solidFill>
              </a:rPr>
              <a:t> for </a:t>
            </a:r>
            <a:r>
              <a:rPr lang="da-DK" sz="1600" dirty="0" err="1">
                <a:solidFill>
                  <a:srgbClr val="931680"/>
                </a:solidFill>
              </a:rPr>
              <a:t>carrying</a:t>
            </a:r>
            <a:r>
              <a:rPr lang="da-DK" sz="1600" dirty="0">
                <a:solidFill>
                  <a:srgbClr val="931680"/>
                </a:solidFill>
              </a:rPr>
              <a:t> out the </a:t>
            </a:r>
            <a:r>
              <a:rPr lang="da-DK" sz="1600" dirty="0" smtClean="0">
                <a:solidFill>
                  <a:srgbClr val="931680"/>
                </a:solidFill>
              </a:rPr>
              <a:t>action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8074" y="2678472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375" y="2678472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991850" cy="1047403"/>
          </a:xfrm>
        </p:spPr>
        <p:txBody>
          <a:bodyPr/>
          <a:lstStyle/>
          <a:p>
            <a:r>
              <a:rPr lang="fr-BE" sz="3000" dirty="0" smtClean="0"/>
              <a:t>How </a:t>
            </a:r>
            <a:r>
              <a:rPr lang="fr-BE" sz="3000" dirty="0" err="1" smtClean="0"/>
              <a:t>does</a:t>
            </a:r>
            <a:r>
              <a:rPr lang="fr-BE" sz="3000" dirty="0" smtClean="0"/>
              <a:t> the Horizon Europe </a:t>
            </a:r>
            <a:r>
              <a:rPr lang="fr-BE" sz="3000" dirty="0" err="1" smtClean="0"/>
              <a:t>grant</a:t>
            </a:r>
            <a:r>
              <a:rPr lang="fr-BE" sz="3000" dirty="0" smtClean="0"/>
              <a:t> agreement look </a:t>
            </a:r>
            <a:r>
              <a:rPr lang="fr-BE" sz="3000" dirty="0" err="1" smtClean="0"/>
              <a:t>like</a:t>
            </a:r>
            <a:r>
              <a:rPr lang="fr-BE" sz="3000" dirty="0" smtClean="0"/>
              <a:t>?</a:t>
            </a:r>
            <a:br>
              <a:rPr lang="fr-BE" sz="3000" dirty="0" smtClean="0"/>
            </a:br>
            <a:endParaRPr lang="en-GB" sz="3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0" y="1376386"/>
            <a:ext cx="1021707" cy="112018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83043" y="1504478"/>
            <a:ext cx="864000" cy="864000"/>
            <a:chOff x="1013173" y="1558376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226729" y="1504478"/>
            <a:ext cx="864000" cy="864000"/>
            <a:chOff x="8937971" y="3722100"/>
            <a:chExt cx="864000" cy="864000"/>
          </a:xfrm>
        </p:grpSpPr>
        <p:sp>
          <p:nvSpPr>
            <p:cNvPr id="18" name="Oval 17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3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800" dirty="0" smtClean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613" y="1909620"/>
            <a:ext cx="10156297" cy="488568"/>
          </a:xfrm>
        </p:spPr>
        <p:txBody>
          <a:bodyPr/>
          <a:lstStyle/>
          <a:p>
            <a:r>
              <a:rPr lang="en-IE" dirty="0" smtClean="0"/>
              <a:t>SYSTEMS and PROCESSES AUDITS (SPA)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8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203200" y="1289954"/>
            <a:ext cx="11988800" cy="556804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BA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BE" sz="2400" b="1" dirty="0" err="1">
                <a:solidFill>
                  <a:srgbClr val="931680"/>
                </a:solidFill>
                <a:latin typeface="Arial"/>
              </a:rPr>
              <a:t>What</a:t>
            </a:r>
            <a:r>
              <a:rPr lang="fr-BE" sz="2400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400" b="1" dirty="0" err="1">
                <a:solidFill>
                  <a:srgbClr val="931680"/>
                </a:solidFill>
                <a:latin typeface="Arial"/>
              </a:rPr>
              <a:t>is</a:t>
            </a:r>
            <a:r>
              <a:rPr lang="fr-BE" sz="2400" b="1" dirty="0">
                <a:solidFill>
                  <a:srgbClr val="931680"/>
                </a:solidFill>
                <a:latin typeface="Arial"/>
              </a:rPr>
              <a:t> a SPA ?</a:t>
            </a:r>
            <a:endParaRPr lang="fr-BE" sz="2000" i="1" dirty="0">
              <a:solidFill>
                <a:srgbClr val="93168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9" y="1804894"/>
            <a:ext cx="11851341" cy="505310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title"/>
          </p:nvPr>
        </p:nvSpPr>
        <p:spPr>
          <a:xfrm>
            <a:off x="203200" y="439897"/>
            <a:ext cx="10515600" cy="473104"/>
          </a:xfrm>
        </p:spPr>
        <p:txBody>
          <a:bodyPr/>
          <a:lstStyle/>
          <a:p>
            <a:pPr marL="0" indent="0">
              <a:buNone/>
            </a:pPr>
            <a:r>
              <a:rPr lang="en-IE" sz="2721" dirty="0" smtClean="0">
                <a:solidFill>
                  <a:srgbClr val="931680"/>
                </a:solidFill>
              </a:rPr>
              <a:t>Horizon Europe: System </a:t>
            </a:r>
            <a:r>
              <a:rPr lang="en-IE" sz="2721" dirty="0">
                <a:solidFill>
                  <a:srgbClr val="931680"/>
                </a:solidFill>
              </a:rPr>
              <a:t>and </a:t>
            </a:r>
            <a:r>
              <a:rPr lang="en-IE" sz="2721" dirty="0" smtClean="0">
                <a:solidFill>
                  <a:srgbClr val="931680"/>
                </a:solidFill>
              </a:rPr>
              <a:t>Processes Audit (SPA)</a:t>
            </a:r>
            <a:endParaRPr lang="en-GB" sz="2721" dirty="0">
              <a:solidFill>
                <a:srgbClr val="93168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21799" y="237478"/>
            <a:ext cx="864000" cy="864000"/>
            <a:chOff x="1069009" y="3735593"/>
            <a:chExt cx="864000" cy="864000"/>
          </a:xfrm>
        </p:grpSpPr>
        <p:sp>
          <p:nvSpPr>
            <p:cNvPr id="12" name="Oval 11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9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748" y="1104684"/>
            <a:ext cx="6006352" cy="4010212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b="1" dirty="0" smtClean="0">
                <a:solidFill>
                  <a:srgbClr val="931680"/>
                </a:solidFill>
                <a:latin typeface="Arial"/>
              </a:rPr>
              <a:t>Who can apply? 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fr-BE" b="1" dirty="0" err="1" smtClean="0">
                <a:solidFill>
                  <a:srgbClr val="931680"/>
                </a:solidFill>
                <a:latin typeface="Arial"/>
              </a:rPr>
              <a:t>Any</a:t>
            </a:r>
            <a:r>
              <a:rPr lang="fr-BE" b="1" dirty="0" smtClean="0">
                <a:solidFill>
                  <a:srgbClr val="931680"/>
                </a:solidFill>
                <a:latin typeface="Arial"/>
              </a:rPr>
              <a:t> </a:t>
            </a:r>
            <a:r>
              <a:rPr lang="fr-BE" b="1" dirty="0" err="1">
                <a:solidFill>
                  <a:srgbClr val="931680"/>
                </a:solidFill>
                <a:latin typeface="Arial"/>
              </a:rPr>
              <a:t>beneficiary</a:t>
            </a:r>
            <a:r>
              <a:rPr lang="fr-BE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b="1" dirty="0" err="1">
                <a:solidFill>
                  <a:srgbClr val="931680"/>
                </a:solidFill>
                <a:latin typeface="Arial"/>
              </a:rPr>
              <a:t>that</a:t>
            </a:r>
            <a:r>
              <a:rPr lang="fr-BE" b="1" dirty="0">
                <a:solidFill>
                  <a:srgbClr val="931680"/>
                </a:solidFill>
                <a:latin typeface="Arial"/>
              </a:rPr>
              <a:t>: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uses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unit, flat rate or lump sum costs or contributions according to documented (i.e. formally approved and in writing) usual costs accounting practices (if </a:t>
            </a:r>
            <a:r>
              <a:rPr lang="en-GB" sz="1600" dirty="0" smtClean="0">
                <a:solidFill>
                  <a:schemeClr val="tx1"/>
                </a:solidFill>
                <a:latin typeface="Arial"/>
              </a:rPr>
              <a:t>any)</a:t>
            </a:r>
          </a:p>
          <a:p>
            <a:pPr marL="0" lvl="1" defTabSz="457185">
              <a:spcAft>
                <a:spcPts val="600"/>
              </a:spcAft>
            </a:pPr>
            <a:r>
              <a:rPr lang="en-IE" sz="1600" b="1" dirty="0" smtClean="0">
                <a:solidFill>
                  <a:srgbClr val="931680"/>
                </a:solidFill>
                <a:latin typeface="Arial"/>
              </a:rPr>
              <a:t>OR</a:t>
            </a:r>
            <a:endParaRPr lang="en-GB" sz="1600" b="1" dirty="0" smtClean="0">
              <a:solidFill>
                <a:srgbClr val="931680"/>
              </a:solidFill>
              <a:latin typeface="Arial"/>
            </a:endParaRP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has </a:t>
            </a: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formalised documentation on the systems and processes for calculating their costs and contributions (i.e. formally approved and in writing</a:t>
            </a: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),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has </a:t>
            </a: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participated in at least 150 actions under H2020 or Euratom </a:t>
            </a: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and,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participates </a:t>
            </a: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in at least 3 ongoing actions under HE or </a:t>
            </a:r>
            <a:r>
              <a:rPr lang="en-GB" altLang="en-US" sz="1600" dirty="0" smtClean="0">
                <a:solidFill>
                  <a:schemeClr val="tx1"/>
                </a:solidFill>
                <a:latin typeface="Arial"/>
              </a:rPr>
              <a:t>Euratom.</a:t>
            </a:r>
            <a:r>
              <a:rPr lang="en-GB" altLang="en-US" sz="1600" dirty="0" smtClean="0">
                <a:solidFill>
                  <a:srgbClr val="0E4194"/>
                </a:solidFill>
                <a:latin typeface="Arial"/>
              </a:rPr>
              <a:t> </a:t>
            </a:r>
            <a:endParaRPr lang="fr-BE" sz="1600" dirty="0">
              <a:solidFill>
                <a:srgbClr val="0E4194"/>
              </a:solidFill>
              <a:latin typeface="Arial"/>
            </a:endParaRPr>
          </a:p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BE" sz="1600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6007100" y="1104683"/>
            <a:ext cx="6184900" cy="4010213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BE" sz="2000" b="1" dirty="0" smtClean="0">
                <a:solidFill>
                  <a:srgbClr val="931680"/>
                </a:solidFill>
                <a:latin typeface="Arial"/>
              </a:rPr>
              <a:t>How?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E4194"/>
              </a:solidFill>
              <a:latin typeface="Aria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931680"/>
                </a:solidFill>
                <a:latin typeface="Arial"/>
              </a:rPr>
              <a:t>Step 1 </a:t>
            </a:r>
            <a:r>
              <a:rPr lang="en-GB" altLang="en-US" dirty="0" smtClean="0">
                <a:solidFill>
                  <a:schemeClr val="tx1"/>
                </a:solidFill>
                <a:latin typeface="Arial"/>
              </a:rPr>
              <a:t>—  The beneficiary submits the application 	   	   in the system which will be assessed by the 	   EC auditors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b="1" dirty="0" smtClean="0">
                <a:solidFill>
                  <a:srgbClr val="931680"/>
                </a:solidFill>
                <a:latin typeface="Arial"/>
              </a:rPr>
              <a:t>Step 2</a:t>
            </a:r>
            <a:r>
              <a:rPr lang="en-GB" altLang="en-US" b="1" dirty="0" smtClean="0">
                <a:solidFill>
                  <a:srgbClr val="0E4194"/>
                </a:solidFill>
                <a:latin typeface="Arial"/>
              </a:rPr>
              <a:t> </a:t>
            </a:r>
            <a:r>
              <a:rPr lang="en-GB" altLang="en-US" b="1" dirty="0" smtClean="0">
                <a:solidFill>
                  <a:schemeClr val="tx1"/>
                </a:solidFill>
                <a:latin typeface="Arial"/>
              </a:rPr>
              <a:t>—  </a:t>
            </a:r>
            <a:r>
              <a:rPr lang="en-GB" altLang="en-US" dirty="0" smtClean="0">
                <a:solidFill>
                  <a:schemeClr val="tx1"/>
                </a:solidFill>
                <a:latin typeface="Arial"/>
              </a:rPr>
              <a:t>If application accepted, the EC auditors 		  	    (directly or indirectly) 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will carry out </a:t>
            </a:r>
            <a:r>
              <a:rPr lang="en-GB" altLang="en-US" dirty="0" smtClean="0">
                <a:solidFill>
                  <a:schemeClr val="tx1"/>
                </a:solidFill>
                <a:latin typeface="Arial"/>
              </a:rPr>
              <a:t> the SPA 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b="1" dirty="0" smtClean="0">
                <a:solidFill>
                  <a:srgbClr val="931680"/>
                </a:solidFill>
                <a:latin typeface="Arial"/>
              </a:rPr>
              <a:t>Step </a:t>
            </a:r>
            <a:r>
              <a:rPr lang="en-GB" altLang="en-US" b="1" dirty="0">
                <a:solidFill>
                  <a:srgbClr val="931680"/>
                </a:solidFill>
                <a:latin typeface="Arial"/>
              </a:rPr>
              <a:t>3</a:t>
            </a:r>
            <a:r>
              <a:rPr lang="en-GB" altLang="en-US" b="1" dirty="0">
                <a:solidFill>
                  <a:srgbClr val="0E4194"/>
                </a:solidFill>
                <a:latin typeface="Arial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— </a:t>
            </a:r>
            <a:r>
              <a:rPr lang="en-GB" altLang="en-US" dirty="0" smtClean="0">
                <a:solidFill>
                  <a:schemeClr val="tx1"/>
                </a:solidFill>
                <a:latin typeface="Arial"/>
              </a:rPr>
              <a:t> The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audit result will take the form of a risk </a:t>
            </a:r>
            <a:r>
              <a:rPr lang="en-GB" altLang="en-US" dirty="0" smtClean="0">
                <a:solidFill>
                  <a:schemeClr val="tx1"/>
                </a:solidFill>
                <a:latin typeface="Arial"/>
              </a:rPr>
              <a:t>			  assessment classification</a:t>
            </a:r>
            <a:endParaRPr lang="en-GB" altLang="en-US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dirty="0" smtClean="0">
                <a:solidFill>
                  <a:srgbClr val="0E4194"/>
                </a:solidFill>
                <a:latin typeface="Arial"/>
              </a:rPr>
              <a:t> </a:t>
            </a:r>
            <a:endParaRPr lang="fr-BE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748" y="5174661"/>
            <a:ext cx="12191251" cy="1635358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What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b="1" dirty="0" err="1" smtClean="0">
                <a:solidFill>
                  <a:srgbClr val="931680"/>
                </a:solidFill>
                <a:latin typeface="Arial"/>
              </a:rPr>
              <a:t>benefits</a:t>
            </a:r>
            <a:r>
              <a:rPr lang="fr-BE" sz="2000" b="1" dirty="0" smtClean="0">
                <a:solidFill>
                  <a:srgbClr val="931680"/>
                </a:solidFill>
                <a:latin typeface="Arial"/>
              </a:rPr>
              <a:t> for </a:t>
            </a:r>
            <a:r>
              <a:rPr lang="fr-BE" sz="2000" b="1" dirty="0" err="1" smtClean="0">
                <a:solidFill>
                  <a:srgbClr val="931680"/>
                </a:solidFill>
                <a:latin typeface="Arial"/>
              </a:rPr>
              <a:t>beneficiaries</a:t>
            </a:r>
            <a:r>
              <a:rPr lang="fr-BE" sz="2000" b="1" dirty="0" smtClean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b="1" dirty="0" err="1" smtClean="0">
                <a:solidFill>
                  <a:srgbClr val="931680"/>
                </a:solidFill>
                <a:latin typeface="Arial"/>
              </a:rPr>
              <a:t>classified</a:t>
            </a:r>
            <a:r>
              <a:rPr lang="fr-BE" sz="2000" b="1" dirty="0" smtClean="0">
                <a:solidFill>
                  <a:srgbClr val="931680"/>
                </a:solidFill>
                <a:latin typeface="Arial"/>
              </a:rPr>
              <a:t> as ‘</a:t>
            </a:r>
            <a:r>
              <a:rPr lang="fr-BE" sz="2000" b="1" dirty="0" err="1" smtClean="0">
                <a:solidFill>
                  <a:srgbClr val="931680"/>
                </a:solidFill>
                <a:latin typeface="Arial"/>
              </a:rPr>
              <a:t>low-risk</a:t>
            </a:r>
            <a:r>
              <a:rPr lang="fr-BE" sz="2000" b="1" dirty="0" smtClean="0">
                <a:solidFill>
                  <a:srgbClr val="931680"/>
                </a:solidFill>
                <a:latin typeface="Arial"/>
              </a:rPr>
              <a:t>’?</a:t>
            </a:r>
            <a:endParaRPr lang="fr-BE" sz="2000" b="1" dirty="0">
              <a:solidFill>
                <a:srgbClr val="931680"/>
              </a:solidFill>
              <a:latin typeface="Arial"/>
            </a:endParaRPr>
          </a:p>
          <a:p>
            <a:pPr marL="800089" lvl="1" indent="-342889" defTabSz="45718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(or less in-depth) ex-post audits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</a:t>
            </a:r>
          </a:p>
          <a:p>
            <a:pPr marL="800089" lvl="1" indent="-342889" defTabSz="45718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threshold for submitting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(i.e. 725.000 EUR instead of 430.000 EUR)statements </a:t>
            </a:r>
            <a:r>
              <a:rPr lang="en-GB" dirty="0"/>
              <a:t>(CFS;</a:t>
            </a:r>
            <a:endParaRPr lang="fr-BE" sz="2400" b="1" dirty="0" smtClean="0">
              <a:solidFill>
                <a:srgbClr val="0E4194"/>
              </a:solidFill>
              <a:latin typeface="Arial"/>
            </a:endParaRPr>
          </a:p>
          <a:p>
            <a:pPr marL="800089" lvl="1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BE" sz="2400" b="1" dirty="0" smtClean="0">
              <a:solidFill>
                <a:srgbClr val="0E4194"/>
              </a:solidFill>
              <a:latin typeface="Aria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E4194"/>
              </a:solidFill>
              <a:latin typeface="Arial"/>
            </a:endParaRP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endParaRPr lang="fr-BE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title"/>
          </p:nvPr>
        </p:nvSpPr>
        <p:spPr>
          <a:xfrm>
            <a:off x="203200" y="220814"/>
            <a:ext cx="10515600" cy="1015527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>
                <a:solidFill>
                  <a:srgbClr val="931680"/>
                </a:solidFill>
              </a:rPr>
              <a:t/>
            </a:r>
            <a:br>
              <a:rPr lang="en-IE" sz="2400" dirty="0" smtClean="0">
                <a:solidFill>
                  <a:srgbClr val="931680"/>
                </a:solidFill>
              </a:rPr>
            </a:br>
            <a:r>
              <a:rPr lang="en-IE" sz="2400" dirty="0" smtClean="0"/>
              <a:t>Horizon </a:t>
            </a:r>
            <a:r>
              <a:rPr lang="en-IE" sz="2400" dirty="0"/>
              <a:t>Europe: System and Process Audit (SPA)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023400" y="109025"/>
            <a:ext cx="864000" cy="864000"/>
            <a:chOff x="2201123" y="3724632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6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 smtClean="0">
                <a:solidFill>
                  <a:schemeClr val="accent4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Model Grant Agreement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The corporate approach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119678" cy="782357"/>
          </a:xfrm>
        </p:spPr>
        <p:txBody>
          <a:bodyPr/>
          <a:lstStyle/>
          <a:p>
            <a:r>
              <a:rPr lang="fr-BE" dirty="0" err="1" smtClean="0">
                <a:solidFill>
                  <a:srgbClr val="931680"/>
                </a:solidFill>
              </a:rPr>
              <a:t>Corporate</a:t>
            </a:r>
            <a:r>
              <a:rPr lang="fr-BE" dirty="0" smtClean="0">
                <a:solidFill>
                  <a:srgbClr val="931680"/>
                </a:solidFill>
              </a:rPr>
              <a:t> </a:t>
            </a:r>
            <a:r>
              <a:rPr lang="fr-BE" dirty="0" err="1" smtClean="0">
                <a:solidFill>
                  <a:srgbClr val="931680"/>
                </a:solidFill>
              </a:rPr>
              <a:t>features</a:t>
            </a:r>
            <a:r>
              <a:rPr lang="fr-BE" dirty="0" smtClean="0">
                <a:solidFill>
                  <a:srgbClr val="931680"/>
                </a:solidFill>
              </a:rPr>
              <a:t> of the Horizon Europe MGA</a:t>
            </a:r>
            <a:endParaRPr lang="en-GB" dirty="0">
              <a:solidFill>
                <a:srgbClr val="93168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22957" y="1720442"/>
            <a:ext cx="2366061" cy="925157"/>
            <a:chOff x="1889" y="1223398"/>
            <a:chExt cx="2316357" cy="897925"/>
          </a:xfrm>
        </p:grpSpPr>
        <p:sp>
          <p:nvSpPr>
            <p:cNvPr id="23" name="Rounded Rectangle 22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</p:sp>
        <p:sp>
          <p:nvSpPr>
            <p:cNvPr id="24" name="Rounded Rectangle 4"/>
            <p:cNvSpPr txBox="1"/>
            <p:nvPr/>
          </p:nvSpPr>
          <p:spPr>
            <a:xfrm>
              <a:off x="27657" y="1223398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marL="0" marR="0" lvl="1" algn="ctr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more user-friendly structure and readability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25053" y="2504037"/>
            <a:ext cx="2459225" cy="3758197"/>
            <a:chOff x="479674" y="1904799"/>
            <a:chExt cx="2044539" cy="2850704"/>
          </a:xfrm>
        </p:grpSpPr>
        <p:sp>
          <p:nvSpPr>
            <p:cNvPr id="26" name="Rounded Rectangle 25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</p:sp>
        <p:sp>
          <p:nvSpPr>
            <p:cNvPr id="27" name="Rounded Rectangle 6"/>
            <p:cNvSpPr txBox="1"/>
            <p:nvPr/>
          </p:nvSpPr>
          <p:spPr>
            <a:xfrm>
              <a:off x="539545" y="2121323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Data Sheet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Common numbering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Common labelling (‘granting authority’; ‘affiliated entity’)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Grouping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of provisions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for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Types of participants and their roles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Rules concerning project implementation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Payments and recoveries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Certificates (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CFS,</a:t>
              </a: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SPA)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8671" y="1671769"/>
            <a:ext cx="2880320" cy="924977"/>
            <a:chOff x="1889" y="1173524"/>
            <a:chExt cx="2290589" cy="947799"/>
          </a:xfrm>
        </p:grpSpPr>
        <p:sp>
          <p:nvSpPr>
            <p:cNvPr id="29" name="Rounded Rectangle 28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</p:sp>
        <p:sp>
          <p:nvSpPr>
            <p:cNvPr id="30" name="Rounded Rectangle 4"/>
            <p:cNvSpPr txBox="1"/>
            <p:nvPr/>
          </p:nvSpPr>
          <p:spPr>
            <a:xfrm>
              <a:off x="1889" y="1173524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Alignment with new Financial Regulation </a:t>
              </a:r>
            </a:p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(FR 2018)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72492" y="2518515"/>
            <a:ext cx="2808312" cy="2768724"/>
            <a:chOff x="479674" y="1904799"/>
            <a:chExt cx="2044539" cy="2753946"/>
          </a:xfrm>
        </p:grpSpPr>
        <p:sp>
          <p:nvSpPr>
            <p:cNvPr id="32" name="Rounded Rectangle 31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</p:sp>
        <p:sp>
          <p:nvSpPr>
            <p:cNvPr id="33" name="Rounded Rectangle 6"/>
            <p:cNvSpPr txBox="1"/>
            <p:nvPr/>
          </p:nvSpPr>
          <p:spPr>
            <a:xfrm>
              <a:off x="490909" y="1964682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marR="0" lvl="1" indent="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reduction/suspension/</a:t>
              </a:r>
            </a:p>
            <a:p>
              <a:pPr marL="0" marR="0" lvl="1" indent="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termination grounds</a:t>
              </a: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Receipts (only for profit legal entities)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1" indent="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8969" y="1720442"/>
            <a:ext cx="2880320" cy="876304"/>
            <a:chOff x="1889" y="1223398"/>
            <a:chExt cx="2290589" cy="897925"/>
          </a:xfrm>
        </p:grpSpPr>
        <p:sp>
          <p:nvSpPr>
            <p:cNvPr id="35" name="Rounded Rectangle 34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ounded Rectangle 4"/>
            <p:cNvSpPr txBox="1"/>
            <p:nvPr/>
          </p:nvSpPr>
          <p:spPr>
            <a:xfrm>
              <a:off x="1889" y="1223398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Improved content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&amp; features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24229" y="2518515"/>
            <a:ext cx="2808312" cy="3616159"/>
            <a:chOff x="479674" y="1904799"/>
            <a:chExt cx="2044539" cy="2753946"/>
          </a:xfrm>
        </p:grpSpPr>
        <p:sp>
          <p:nvSpPr>
            <p:cNvPr id="38" name="Rounded Rectangle 37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6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ounded Rectangle 6"/>
            <p:cNvSpPr txBox="1"/>
            <p:nvPr/>
          </p:nvSpPr>
          <p:spPr>
            <a:xfrm>
              <a:off x="490909" y="1964682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1200" kern="0" dirty="0" smtClean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 smtClean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reporting </a:t>
              </a: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explicitly divided into continuous and periodic reporting</a:t>
              </a:r>
            </a:p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1200" kern="0" dirty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Amendment procedure for BEN termination, GA suspension + GA termination by consortium (instead of Formal Notification)</a:t>
              </a:r>
            </a:p>
            <a:p>
              <a:pPr marL="0" marR="0" lvl="1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lang="en-US" sz="1200" kern="0" dirty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less descriptive provisions (reference to published templates)</a:t>
              </a: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0785" y="5532529"/>
            <a:ext cx="864000" cy="864000"/>
            <a:chOff x="10070085" y="3724632"/>
            <a:chExt cx="864000" cy="864000"/>
          </a:xfrm>
        </p:grpSpPr>
        <p:sp>
          <p:nvSpPr>
            <p:cNvPr id="43" name="Oval 42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7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349" y="138487"/>
            <a:ext cx="11424177" cy="782357"/>
          </a:xfrm>
        </p:spPr>
        <p:txBody>
          <a:bodyPr/>
          <a:lstStyle/>
          <a:p>
            <a:r>
              <a:rPr lang="fr-BE" dirty="0" err="1" smtClean="0">
                <a:solidFill>
                  <a:srgbClr val="931680"/>
                </a:solidFill>
              </a:rPr>
              <a:t>Corporate</a:t>
            </a:r>
            <a:r>
              <a:rPr lang="fr-BE" dirty="0" smtClean="0">
                <a:solidFill>
                  <a:srgbClr val="931680"/>
                </a:solidFill>
              </a:rPr>
              <a:t> structure of the HE MGA</a:t>
            </a:r>
            <a:endParaRPr lang="en-GB" dirty="0">
              <a:solidFill>
                <a:srgbClr val="931680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31317613"/>
              </p:ext>
            </p:extLst>
          </p:nvPr>
        </p:nvGraphicFramePr>
        <p:xfrm>
          <a:off x="135472" y="1501633"/>
          <a:ext cx="4997557" cy="305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28"/>
          <p:cNvSpPr/>
          <p:nvPr/>
        </p:nvSpPr>
        <p:spPr>
          <a:xfrm>
            <a:off x="5380689" y="4281543"/>
            <a:ext cx="6938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1</a:t>
            </a:r>
            <a:r>
              <a:rPr lang="da-DK" sz="1600" dirty="0">
                <a:solidFill>
                  <a:srgbClr val="004494"/>
                </a:solidFill>
              </a:rPr>
              <a:t> – General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1-2)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2</a:t>
            </a:r>
            <a:r>
              <a:rPr lang="da-DK" sz="1600" dirty="0">
                <a:solidFill>
                  <a:srgbClr val="004494"/>
                </a:solidFill>
              </a:rPr>
              <a:t> – Action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3-4)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3 – </a:t>
            </a:r>
            <a:r>
              <a:rPr lang="da-DK" sz="1600" dirty="0">
                <a:solidFill>
                  <a:srgbClr val="004494"/>
                </a:solidFill>
              </a:rPr>
              <a:t>Grant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5-6)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4 – </a:t>
            </a:r>
            <a:r>
              <a:rPr lang="da-DK" sz="1600" dirty="0">
                <a:solidFill>
                  <a:srgbClr val="004494"/>
                </a:solidFill>
              </a:rPr>
              <a:t>Grant </a:t>
            </a:r>
            <a:r>
              <a:rPr lang="da-DK" sz="1600" dirty="0" err="1">
                <a:solidFill>
                  <a:srgbClr val="004494"/>
                </a:solidFill>
              </a:rPr>
              <a:t>Implementation</a:t>
            </a:r>
            <a:r>
              <a:rPr lang="da-DK" sz="1600" dirty="0">
                <a:solidFill>
                  <a:srgbClr val="004494"/>
                </a:solidFill>
              </a:rPr>
              <a:t>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7-26)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5 – </a:t>
            </a:r>
            <a:r>
              <a:rPr lang="da-DK" sz="1600" dirty="0" err="1">
                <a:solidFill>
                  <a:srgbClr val="004494"/>
                </a:solidFill>
              </a:rPr>
              <a:t>Consequences</a:t>
            </a:r>
            <a:r>
              <a:rPr lang="da-DK" sz="1600" dirty="0">
                <a:solidFill>
                  <a:srgbClr val="004494"/>
                </a:solidFill>
              </a:rPr>
              <a:t> of non-</a:t>
            </a:r>
            <a:r>
              <a:rPr lang="da-DK" sz="1600" dirty="0" err="1">
                <a:solidFill>
                  <a:srgbClr val="004494"/>
                </a:solidFill>
              </a:rPr>
              <a:t>compliance</a:t>
            </a:r>
            <a:r>
              <a:rPr lang="da-DK" sz="1600" dirty="0">
                <a:solidFill>
                  <a:srgbClr val="004494"/>
                </a:solidFill>
              </a:rPr>
              <a:t> </a:t>
            </a:r>
            <a:r>
              <a:rPr lang="da-DK" sz="1600" dirty="0" smtClean="0">
                <a:solidFill>
                  <a:srgbClr val="004494"/>
                </a:solidFill>
              </a:rPr>
              <a:t>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27-35)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6 – </a:t>
            </a:r>
            <a:r>
              <a:rPr lang="da-DK" sz="1600" dirty="0">
                <a:solidFill>
                  <a:srgbClr val="004494"/>
                </a:solidFill>
              </a:rPr>
              <a:t>Final provisions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36-44)</a:t>
            </a:r>
            <a:endParaRPr lang="en-GB" sz="1600" dirty="0">
              <a:solidFill>
                <a:srgbClr val="00449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11357" y="4171223"/>
            <a:ext cx="6829843" cy="179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33029" y="4171223"/>
            <a:ext cx="494007" cy="1"/>
          </a:xfrm>
          <a:prstGeom prst="line">
            <a:avLst/>
          </a:prstGeom>
          <a:ln>
            <a:solidFill>
              <a:srgbClr val="931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9628" y="642060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11356" y="1890451"/>
            <a:ext cx="6829844" cy="1860417"/>
          </a:xfrm>
          <a:prstGeom prst="roundRect">
            <a:avLst/>
          </a:prstGeom>
          <a:noFill/>
          <a:ln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smtClean="0">
                <a:solidFill>
                  <a:srgbClr val="004494"/>
                </a:solidFill>
              </a:rPr>
              <a:t>1. </a:t>
            </a:r>
            <a:r>
              <a:rPr lang="da-DK" sz="1600" dirty="0" smtClean="0">
                <a:solidFill>
                  <a:srgbClr val="004494"/>
                </a:solidFill>
              </a:rPr>
              <a:t>General Data</a:t>
            </a:r>
          </a:p>
          <a:p>
            <a:r>
              <a:rPr lang="da-DK" sz="1600" b="1" dirty="0" smtClean="0">
                <a:solidFill>
                  <a:srgbClr val="004494"/>
                </a:solidFill>
              </a:rPr>
              <a:t>2. </a:t>
            </a:r>
            <a:r>
              <a:rPr lang="da-DK" sz="1600" dirty="0" smtClean="0">
                <a:solidFill>
                  <a:srgbClr val="004494"/>
                </a:solidFill>
              </a:rPr>
              <a:t>Participant</a:t>
            </a:r>
          </a:p>
          <a:p>
            <a:r>
              <a:rPr lang="da-DK" sz="1600" b="1" dirty="0" smtClean="0">
                <a:solidFill>
                  <a:srgbClr val="004494"/>
                </a:solidFill>
              </a:rPr>
              <a:t>3. </a:t>
            </a:r>
            <a:r>
              <a:rPr lang="da-DK" sz="1600" dirty="0" smtClean="0">
                <a:solidFill>
                  <a:srgbClr val="004494"/>
                </a:solidFill>
              </a:rPr>
              <a:t>Grant </a:t>
            </a:r>
          </a:p>
          <a:p>
            <a:r>
              <a:rPr lang="da-DK" sz="1600" b="1" dirty="0" smtClean="0">
                <a:solidFill>
                  <a:srgbClr val="004494"/>
                </a:solidFill>
              </a:rPr>
              <a:t>4. </a:t>
            </a:r>
            <a:r>
              <a:rPr lang="da-DK" sz="1600" dirty="0" smtClean="0">
                <a:solidFill>
                  <a:srgbClr val="004494"/>
                </a:solidFill>
              </a:rPr>
              <a:t>Reporting, </a:t>
            </a:r>
            <a:r>
              <a:rPr lang="da-DK" sz="1600" dirty="0" err="1" smtClean="0">
                <a:solidFill>
                  <a:srgbClr val="004494"/>
                </a:solidFill>
              </a:rPr>
              <a:t>payment</a:t>
            </a:r>
            <a:r>
              <a:rPr lang="da-DK" sz="1600" dirty="0" smtClean="0">
                <a:solidFill>
                  <a:srgbClr val="004494"/>
                </a:solidFill>
              </a:rPr>
              <a:t> and </a:t>
            </a:r>
            <a:r>
              <a:rPr lang="da-DK" sz="1600" dirty="0" err="1" smtClean="0">
                <a:solidFill>
                  <a:srgbClr val="004494"/>
                </a:solidFill>
              </a:rPr>
              <a:t>recoveries</a:t>
            </a:r>
            <a:endParaRPr lang="da-DK" sz="1600" dirty="0" smtClean="0">
              <a:solidFill>
                <a:srgbClr val="004494"/>
              </a:solidFill>
            </a:endParaRPr>
          </a:p>
          <a:p>
            <a:r>
              <a:rPr lang="da-DK" sz="1600" b="1" dirty="0" smtClean="0">
                <a:solidFill>
                  <a:srgbClr val="004494"/>
                </a:solidFill>
              </a:rPr>
              <a:t>5. </a:t>
            </a:r>
            <a:r>
              <a:rPr lang="da-DK" sz="1600" dirty="0" err="1" smtClean="0">
                <a:solidFill>
                  <a:srgbClr val="004494"/>
                </a:solidFill>
              </a:rPr>
              <a:t>Consequences</a:t>
            </a:r>
            <a:r>
              <a:rPr lang="da-DK" sz="1600" dirty="0" smtClean="0">
                <a:solidFill>
                  <a:srgbClr val="004494"/>
                </a:solidFill>
              </a:rPr>
              <a:t> of non-</a:t>
            </a:r>
            <a:r>
              <a:rPr lang="da-DK" sz="1600" dirty="0" err="1" smtClean="0">
                <a:solidFill>
                  <a:srgbClr val="004494"/>
                </a:solidFill>
              </a:rPr>
              <a:t>compliance</a:t>
            </a:r>
            <a:r>
              <a:rPr lang="da-DK" sz="1600" dirty="0" smtClean="0">
                <a:solidFill>
                  <a:srgbClr val="004494"/>
                </a:solidFill>
              </a:rPr>
              <a:t>, </a:t>
            </a:r>
            <a:r>
              <a:rPr lang="da-DK" sz="1600" dirty="0" err="1" smtClean="0">
                <a:solidFill>
                  <a:srgbClr val="004494"/>
                </a:solidFill>
              </a:rPr>
              <a:t>applicable</a:t>
            </a:r>
            <a:r>
              <a:rPr lang="da-DK" sz="1600" dirty="0" smtClean="0">
                <a:solidFill>
                  <a:srgbClr val="004494"/>
                </a:solidFill>
              </a:rPr>
              <a:t> </a:t>
            </a:r>
            <a:r>
              <a:rPr lang="da-DK" sz="1600" dirty="0" err="1" smtClean="0">
                <a:solidFill>
                  <a:srgbClr val="004494"/>
                </a:solidFill>
              </a:rPr>
              <a:t>law</a:t>
            </a:r>
            <a:r>
              <a:rPr lang="da-DK" sz="1600" dirty="0" smtClean="0">
                <a:solidFill>
                  <a:srgbClr val="004494"/>
                </a:solidFill>
              </a:rPr>
              <a:t> and </a:t>
            </a:r>
            <a:r>
              <a:rPr lang="da-DK" sz="1600" dirty="0" err="1" smtClean="0">
                <a:solidFill>
                  <a:srgbClr val="004494"/>
                </a:solidFill>
              </a:rPr>
              <a:t>dispute</a:t>
            </a:r>
            <a:r>
              <a:rPr lang="da-DK" sz="1600" dirty="0" smtClean="0">
                <a:solidFill>
                  <a:srgbClr val="004494"/>
                </a:solidFill>
              </a:rPr>
              <a:t> settlement forum</a:t>
            </a:r>
          </a:p>
          <a:p>
            <a:r>
              <a:rPr lang="da-DK" sz="1600" b="1" dirty="0" smtClean="0">
                <a:solidFill>
                  <a:srgbClr val="004494"/>
                </a:solidFill>
              </a:rPr>
              <a:t>6. </a:t>
            </a:r>
            <a:r>
              <a:rPr lang="da-DK" sz="1600" dirty="0" err="1" smtClean="0">
                <a:solidFill>
                  <a:srgbClr val="004494"/>
                </a:solidFill>
              </a:rPr>
              <a:t>Specific</a:t>
            </a:r>
            <a:r>
              <a:rPr lang="da-DK" sz="1600" dirty="0" smtClean="0">
                <a:solidFill>
                  <a:srgbClr val="004494"/>
                </a:solidFill>
              </a:rPr>
              <a:t> </a:t>
            </a:r>
            <a:r>
              <a:rPr lang="da-DK" sz="1600" dirty="0" err="1" smtClean="0">
                <a:solidFill>
                  <a:srgbClr val="004494"/>
                </a:solidFill>
              </a:rPr>
              <a:t>rules</a:t>
            </a:r>
            <a:r>
              <a:rPr lang="da-DK" sz="1600" dirty="0" smtClean="0">
                <a:solidFill>
                  <a:srgbClr val="004494"/>
                </a:solidFill>
              </a:rPr>
              <a:t> </a:t>
            </a:r>
            <a:r>
              <a:rPr lang="da-DK" sz="1600" dirty="0" err="1" smtClean="0">
                <a:solidFill>
                  <a:srgbClr val="004494"/>
                </a:solidFill>
              </a:rPr>
              <a:t>Annex</a:t>
            </a:r>
            <a:r>
              <a:rPr lang="da-DK" sz="1600" dirty="0" smtClean="0">
                <a:solidFill>
                  <a:srgbClr val="004494"/>
                </a:solidFill>
              </a:rPr>
              <a:t> 5 &amp; Standard time-limits </a:t>
            </a:r>
            <a:r>
              <a:rPr lang="da-DK" sz="1600" dirty="0" err="1" smtClean="0">
                <a:solidFill>
                  <a:srgbClr val="004494"/>
                </a:solidFill>
              </a:rPr>
              <a:t>after</a:t>
            </a:r>
            <a:r>
              <a:rPr lang="da-DK" sz="1600" dirty="0" smtClean="0">
                <a:solidFill>
                  <a:srgbClr val="004494"/>
                </a:solidFill>
              </a:rPr>
              <a:t> </a:t>
            </a:r>
            <a:r>
              <a:rPr lang="da-DK" sz="1600" dirty="0" err="1" smtClean="0">
                <a:solidFill>
                  <a:srgbClr val="004494"/>
                </a:solidFill>
              </a:rPr>
              <a:t>project</a:t>
            </a:r>
            <a:r>
              <a:rPr lang="da-DK" sz="1600" dirty="0" smtClean="0">
                <a:solidFill>
                  <a:srgbClr val="004494"/>
                </a:solidFill>
              </a:rPr>
              <a:t> end</a:t>
            </a:r>
            <a:endParaRPr lang="da-DK" sz="1600" dirty="0">
              <a:solidFill>
                <a:srgbClr val="004494"/>
              </a:solidFill>
            </a:endParaRPr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>
            <a:off x="5133029" y="2820659"/>
            <a:ext cx="1783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855671" y="384274"/>
            <a:ext cx="864000" cy="864000"/>
            <a:chOff x="8937971" y="1558376"/>
            <a:chExt cx="864000" cy="864000"/>
          </a:xfrm>
        </p:grpSpPr>
        <p:sp>
          <p:nvSpPr>
            <p:cNvPr id="16" name="Oval 15"/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2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0580" y="2069005"/>
            <a:ext cx="2400778" cy="41539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en-US" cap="all" dirty="0"/>
              <a:t>A. </a:t>
            </a:r>
            <a:r>
              <a:rPr lang="en-GB" altLang="en-US" cap="all" dirty="0" smtClean="0"/>
              <a:t>Personnel</a:t>
            </a:r>
            <a:r>
              <a:rPr lang="en-GB" altLang="zh-CN" cap="all" dirty="0" smtClean="0" bmk=""/>
              <a:t> costs</a:t>
            </a:r>
            <a:endParaRPr lang="en-GB" cap="all" dirty="0" smtClean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A.1</a:t>
            </a:r>
            <a:r>
              <a:rPr lang="en-GB" altLang="zh-CN" sz="1500" b="0" dirty="0" smtClean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smtClean="0" bmk="">
                <a:solidFill>
                  <a:schemeClr val="tx2"/>
                </a:solidFill>
              </a:rPr>
              <a:t>Employees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A.2</a:t>
            </a:r>
            <a:r>
              <a:rPr lang="en-GB" altLang="zh-CN" sz="1500" b="0" dirty="0" smtClean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Natural persons under direct </a:t>
            </a:r>
            <a:r>
              <a:rPr lang="en-GB" altLang="zh-CN" sz="1500" b="0" dirty="0" smtClean="0" bmk="">
                <a:solidFill>
                  <a:schemeClr val="tx2"/>
                </a:solidFill>
              </a:rPr>
              <a:t>contract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A.3</a:t>
            </a:r>
            <a:r>
              <a:rPr lang="en-GB" altLang="zh-CN" sz="1500" b="1" dirty="0" smtClean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Seconded </a:t>
            </a:r>
            <a:r>
              <a:rPr lang="en-GB" altLang="zh-CN" sz="1500" b="0" dirty="0" smtClean="0" bmk="">
                <a:solidFill>
                  <a:schemeClr val="tx2"/>
                </a:solidFill>
              </a:rPr>
              <a:t>persons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A.4</a:t>
            </a:r>
            <a:r>
              <a:rPr lang="en-GB" altLang="zh-CN" sz="1500" dirty="0" smtClean="0" bmk="">
                <a:solidFill>
                  <a:srgbClr val="931680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SME owners and natural person beneficiaries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b="0" dirty="0" bmk="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575061" y="2069004"/>
            <a:ext cx="1627381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bmk=""/>
              <a:t>E</a:t>
            </a:r>
            <a:r>
              <a:rPr lang="en-GB" altLang="zh-CN" cap="all" dirty="0" smtClean="0" bmk=""/>
              <a:t>. INDIRECT costs</a:t>
            </a:r>
            <a:endParaRPr lang="en-GB" altLang="zh-CN" cap="all" dirty="0" bmk=""/>
          </a:p>
          <a:p>
            <a:pPr lvl="1" algn="ctr"/>
            <a:endParaRPr lang="en-GB" sz="2000" cap="all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26875" y="2079388"/>
            <a:ext cx="2568037" cy="33333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 smtClean="0">
                <a:solidFill>
                  <a:srgbClr val="931680"/>
                </a:solidFill>
              </a:rPr>
              <a:t>C. </a:t>
            </a:r>
            <a:r>
              <a:rPr lang="en-GB" dirty="0" smtClean="0" bmk="">
                <a:solidFill>
                  <a:srgbClr val="931680"/>
                </a:solidFill>
                <a:cs typeface="Arial" panose="020B0604020202020204" pitchFamily="34" charset="0"/>
              </a:rPr>
              <a:t>PURCHASE COSTS</a:t>
            </a:r>
            <a:endParaRPr lang="en-GB" altLang="zh-CN" dirty="0" bmk="">
              <a:solidFill>
                <a:srgbClr val="931680"/>
              </a:solidFill>
            </a:endParaRPr>
          </a:p>
          <a:p>
            <a:pPr lvl="1" algn="ctr"/>
            <a:endParaRPr lang="en-GB" sz="2000" cap="all" dirty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C.1 </a:t>
            </a:r>
            <a:r>
              <a:rPr lang="en-GB" altLang="zh-CN" sz="1600" dirty="0" bmk="">
                <a:solidFill>
                  <a:schemeClr val="tx2"/>
                </a:solidFill>
              </a:rPr>
              <a:t>Travel and subsistence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C.2 </a:t>
            </a:r>
            <a:r>
              <a:rPr lang="en-GB" altLang="zh-CN" sz="1600" dirty="0" bmk="">
                <a:solidFill>
                  <a:schemeClr val="tx2"/>
                </a:solidFill>
              </a:rPr>
              <a:t>Equipment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C.3 </a:t>
            </a:r>
            <a:r>
              <a:rPr lang="en-GB" altLang="zh-CN" sz="1600" dirty="0" bmk="">
                <a:solidFill>
                  <a:schemeClr val="tx2"/>
                </a:solidFill>
              </a:rPr>
              <a:t>Other goods, works and services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6566" y="1546776"/>
            <a:ext cx="8468" cy="46762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98301" y="1501495"/>
            <a:ext cx="14806" cy="467622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0207" y="213336"/>
            <a:ext cx="12065876" cy="564543"/>
          </a:xfrm>
        </p:spPr>
        <p:txBody>
          <a:bodyPr/>
          <a:lstStyle/>
          <a:p>
            <a:r>
              <a:rPr lang="fr-BE" dirty="0" err="1" smtClean="0">
                <a:solidFill>
                  <a:srgbClr val="931680"/>
                </a:solidFill>
              </a:rPr>
              <a:t>Corporate</a:t>
            </a:r>
            <a:r>
              <a:rPr lang="fr-BE" dirty="0" smtClean="0">
                <a:solidFill>
                  <a:srgbClr val="931680"/>
                </a:solidFill>
              </a:rPr>
              <a:t> structure - Annex </a:t>
            </a:r>
            <a:r>
              <a:rPr lang="fr-BE" dirty="0">
                <a:solidFill>
                  <a:srgbClr val="931680"/>
                </a:solidFill>
              </a:rPr>
              <a:t>2 </a:t>
            </a:r>
            <a:r>
              <a:rPr lang="fr-BE" sz="2200" kern="0" dirty="0" smtClean="0">
                <a:latin typeface="+mn-lt"/>
                <a:ea typeface="+mn-ea"/>
                <a:cs typeface="+mn-cs"/>
              </a:rPr>
              <a:t>(</a:t>
            </a:r>
            <a:r>
              <a:rPr lang="fr-BE" sz="2200" kern="0" dirty="0" err="1" smtClean="0">
                <a:latin typeface="+mn-lt"/>
                <a:ea typeface="+mn-ea"/>
                <a:cs typeface="+mn-cs"/>
              </a:rPr>
              <a:t>general</a:t>
            </a:r>
            <a:r>
              <a:rPr lang="fr-BE" sz="2200" kern="0" dirty="0" smtClean="0">
                <a:latin typeface="+mn-lt"/>
                <a:ea typeface="+mn-ea"/>
                <a:cs typeface="+mn-cs"/>
              </a:rPr>
              <a:t> HE MGA </a:t>
            </a:r>
            <a:r>
              <a:rPr lang="fr-BE" sz="2200" kern="0" dirty="0" err="1" smtClean="0">
                <a:latin typeface="+mn-lt"/>
                <a:ea typeface="+mn-ea"/>
                <a:cs typeface="+mn-cs"/>
              </a:rPr>
              <a:t>cost</a:t>
            </a:r>
            <a:r>
              <a:rPr lang="fr-BE" sz="22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200" kern="0" dirty="0" err="1">
                <a:latin typeface="+mn-lt"/>
                <a:ea typeface="+mn-ea"/>
                <a:cs typeface="+mn-cs"/>
              </a:rPr>
              <a:t>categories</a:t>
            </a:r>
            <a:r>
              <a:rPr lang="fr-BE" sz="2200" kern="0" dirty="0">
                <a:latin typeface="+mn-lt"/>
                <a:ea typeface="+mn-ea"/>
                <a:cs typeface="+mn-cs"/>
              </a:rPr>
              <a:t>) </a:t>
            </a: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52647" y="1501495"/>
            <a:ext cx="26222" cy="466435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>
            <a:spLocks/>
          </p:cNvSpPr>
          <p:nvPr/>
        </p:nvSpPr>
        <p:spPr>
          <a:xfrm>
            <a:off x="6873619" y="2069004"/>
            <a:ext cx="3803335" cy="474866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 smtClean="0">
                <a:solidFill>
                  <a:srgbClr val="931680"/>
                </a:solidFill>
              </a:rPr>
              <a:t>d. </a:t>
            </a:r>
            <a:r>
              <a:rPr lang="en-GB" altLang="zh-CN" dirty="0" smtClean="0" bmk="">
                <a:solidFill>
                  <a:srgbClr val="931680"/>
                </a:solidFill>
                <a:cs typeface="Arial" panose="020B0604020202020204" pitchFamily="34" charset="0"/>
              </a:rPr>
              <a:t>OTHER COST CATEGORIES</a:t>
            </a:r>
            <a:endParaRPr lang="en-GB" dirty="0" smtClean="0" bmk="">
              <a:solidFill>
                <a:srgbClr val="931680"/>
              </a:solidFill>
              <a:cs typeface="Arial" panose="020B0604020202020204" pitchFamily="34" charset="0"/>
            </a:endParaRP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D.1</a:t>
            </a:r>
            <a:r>
              <a:rPr lang="en-GB" altLang="zh-CN" sz="1500" b="0" dirty="0" smtClean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smtClean="0" bmk="">
                <a:solidFill>
                  <a:schemeClr val="tx2"/>
                </a:solidFill>
              </a:rPr>
              <a:t>Financial support to third parties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smtClean="0" bmk="">
                <a:solidFill>
                  <a:srgbClr val="931680"/>
                </a:solidFill>
              </a:rPr>
              <a:t>D.2</a:t>
            </a:r>
            <a:r>
              <a:rPr lang="en-GB" altLang="zh-CN" sz="1500" b="0" dirty="0" smtClean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Internally invoiced goods and </a:t>
            </a:r>
            <a:r>
              <a:rPr lang="en-GB" altLang="zh-CN" sz="1500" b="0" dirty="0" smtClean="0" bmk="">
                <a:solidFill>
                  <a:schemeClr val="tx2"/>
                </a:solidFill>
              </a:rPr>
              <a:t>services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smtClean="0" bmk="">
                <a:solidFill>
                  <a:schemeClr val="accent1"/>
                </a:solidFill>
              </a:rPr>
              <a:t>[D.3</a:t>
            </a:r>
            <a:r>
              <a:rPr lang="en-GB" altLang="zh-CN" sz="1500" i="1" dirty="0" smtClean="0" bmk="">
                <a:solidFill>
                  <a:schemeClr val="accent1"/>
                </a:solidFill>
              </a:rPr>
              <a:t> </a:t>
            </a:r>
            <a:r>
              <a:rPr lang="en-GB" altLang="zh-CN" sz="1500" b="0" i="1" dirty="0" bmk="">
                <a:solidFill>
                  <a:schemeClr val="tx2"/>
                </a:solidFill>
              </a:rPr>
              <a:t>Transnational access to research infrastructure unit </a:t>
            </a:r>
            <a:r>
              <a:rPr lang="en-GB" altLang="zh-CN" sz="1500" b="0" i="1" dirty="0" smtClean="0" bmk="">
                <a:solidFill>
                  <a:schemeClr val="tx2"/>
                </a:solidFill>
              </a:rPr>
              <a:t>costs</a:t>
            </a:r>
            <a:r>
              <a:rPr lang="en-GB" altLang="zh-CN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smtClean="0" bmk="">
                <a:solidFill>
                  <a:schemeClr val="accent1"/>
                </a:solidFill>
              </a:rPr>
              <a:t>[D.4 </a:t>
            </a:r>
            <a:r>
              <a:rPr lang="en-GB" altLang="zh-CN" sz="1500" b="0" i="1" dirty="0" bmk="">
                <a:solidFill>
                  <a:schemeClr val="tx2"/>
                </a:solidFill>
              </a:rPr>
              <a:t>Virtual access to research infrastructure unit </a:t>
            </a:r>
            <a:r>
              <a:rPr lang="en-GB" altLang="zh-CN" sz="1500" b="0" i="1" dirty="0" smtClean="0" bmk="">
                <a:solidFill>
                  <a:schemeClr val="tx2"/>
                </a:solidFill>
              </a:rPr>
              <a:t>costs</a:t>
            </a:r>
            <a:r>
              <a:rPr lang="en-GB" altLang="zh-CN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[D.5 </a:t>
            </a:r>
            <a:r>
              <a:rPr lang="en-GB" altLang="en-US" sz="1500" i="1" dirty="0" bmk="">
                <a:solidFill>
                  <a:schemeClr val="tx2"/>
                </a:solidFill>
              </a:rPr>
              <a:t>PCP/PPI procurement </a:t>
            </a:r>
            <a:r>
              <a:rPr lang="en-GB" altLang="en-US" sz="1500" i="1" dirty="0" smtClean="0" bmk="">
                <a:solidFill>
                  <a:schemeClr val="tx2"/>
                </a:solidFill>
              </a:rPr>
              <a:t>cost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[D.6 </a:t>
            </a:r>
            <a:r>
              <a:rPr lang="en-GB" altLang="en-US" sz="1500" i="1" dirty="0" bmk="">
                <a:solidFill>
                  <a:schemeClr val="tx2"/>
                </a:solidFill>
              </a:rPr>
              <a:t>Euratom </a:t>
            </a:r>
            <a:r>
              <a:rPr lang="en-GB" altLang="en-US" sz="1500" i="1" dirty="0" err="1" bmk="">
                <a:solidFill>
                  <a:schemeClr val="tx2"/>
                </a:solidFill>
              </a:rPr>
              <a:t>Cofund</a:t>
            </a:r>
            <a:r>
              <a:rPr lang="en-GB" altLang="en-US" sz="1500" i="1" dirty="0" bmk="">
                <a:solidFill>
                  <a:schemeClr val="tx2"/>
                </a:solidFill>
              </a:rPr>
              <a:t> staff mobility </a:t>
            </a:r>
            <a:r>
              <a:rPr lang="en-GB" altLang="en-US" sz="1500" i="1" dirty="0" smtClean="0" bmk="">
                <a:solidFill>
                  <a:schemeClr val="tx2"/>
                </a:solidFill>
              </a:rPr>
              <a:t>costs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[D.7 </a:t>
            </a:r>
            <a:r>
              <a:rPr lang="en-GB" altLang="en-US" sz="1500" i="1" dirty="0" bmk="">
                <a:solidFill>
                  <a:schemeClr val="tx2"/>
                </a:solidFill>
              </a:rPr>
              <a:t>ERC additional </a:t>
            </a:r>
            <a:r>
              <a:rPr lang="en-GB" altLang="en-US" sz="1500" i="1" dirty="0" smtClean="0" bmk="">
                <a:solidFill>
                  <a:schemeClr val="tx2"/>
                </a:solidFill>
              </a:rPr>
              <a:t>funding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 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[D.8 </a:t>
            </a:r>
            <a:r>
              <a:rPr lang="en-GB" altLang="en-US" sz="1500" i="1" dirty="0" bmk="">
                <a:solidFill>
                  <a:schemeClr val="tx2"/>
                </a:solidFill>
              </a:rPr>
              <a:t>ERC additional funding (subcontracting, FSTP and internally invoiced goods and </a:t>
            </a:r>
            <a:r>
              <a:rPr lang="en-GB" altLang="en-US" sz="1500" i="1" dirty="0" smtClean="0" bmk="">
                <a:solidFill>
                  <a:schemeClr val="tx2"/>
                </a:solidFill>
              </a:rPr>
              <a:t>services)</a:t>
            </a:r>
            <a:r>
              <a:rPr lang="en-GB" altLang="en-US" sz="1500" b="1" i="1" dirty="0" smtClean="0" bmk="">
                <a:solidFill>
                  <a:schemeClr val="accent1"/>
                </a:solidFill>
              </a:rPr>
              <a:t>] </a:t>
            </a:r>
            <a:endParaRPr lang="en-GB" altLang="en-US" sz="1500" b="1" i="1" dirty="0" bmk="">
              <a:solidFill>
                <a:schemeClr val="accent1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661445" y="1552709"/>
            <a:ext cx="15509" cy="456192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 txBox="1">
            <a:spLocks/>
          </p:cNvSpPr>
          <p:nvPr/>
        </p:nvSpPr>
        <p:spPr>
          <a:xfrm>
            <a:off x="2496867" y="2023149"/>
            <a:ext cx="2545279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smtClean="0" bmk=""/>
              <a:t>B. Subcontracting costs</a:t>
            </a:r>
            <a:endParaRPr lang="en-GB" altLang="zh-CN" cap="all" dirty="0" bmk=""/>
          </a:p>
          <a:p>
            <a:pPr lvl="1" algn="ctr"/>
            <a:endParaRPr lang="en-GB" sz="2000" cap="all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44667" y="1102998"/>
            <a:ext cx="619154" cy="594625"/>
            <a:chOff x="3277401" y="1558376"/>
            <a:chExt cx="864000" cy="864000"/>
          </a:xfrm>
        </p:grpSpPr>
        <p:sp>
          <p:nvSpPr>
            <p:cNvPr id="41" name="Oval 40"/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44341" y="1111700"/>
            <a:ext cx="707496" cy="631895"/>
            <a:chOff x="7805857" y="1558376"/>
            <a:chExt cx="864000" cy="864000"/>
          </a:xfrm>
        </p:grpSpPr>
        <p:sp>
          <p:nvSpPr>
            <p:cNvPr id="44" name="Oval 43"/>
            <p:cNvSpPr/>
            <p:nvPr/>
          </p:nvSpPr>
          <p:spPr>
            <a:xfrm>
              <a:off x="7805857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092" y="1565315"/>
              <a:ext cx="795530" cy="79553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477132" y="1128783"/>
            <a:ext cx="678448" cy="625486"/>
            <a:chOff x="2145287" y="2641504"/>
            <a:chExt cx="864000" cy="864000"/>
          </a:xfrm>
        </p:grpSpPr>
        <p:sp>
          <p:nvSpPr>
            <p:cNvPr id="47" name="Oval 46"/>
            <p:cNvSpPr/>
            <p:nvPr/>
          </p:nvSpPr>
          <p:spPr>
            <a:xfrm>
              <a:off x="2145287" y="2641504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36" y="2725689"/>
              <a:ext cx="695631" cy="69563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0998900" y="1051318"/>
            <a:ext cx="764192" cy="692281"/>
            <a:chOff x="10070085" y="2641504"/>
            <a:chExt cx="864000" cy="864000"/>
          </a:xfrm>
        </p:grpSpPr>
        <p:sp>
          <p:nvSpPr>
            <p:cNvPr id="50" name="Oval 49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430723" y="1086104"/>
            <a:ext cx="689126" cy="668165"/>
            <a:chOff x="8937971" y="3722100"/>
            <a:chExt cx="864000" cy="864000"/>
          </a:xfrm>
        </p:grpSpPr>
        <p:sp>
          <p:nvSpPr>
            <p:cNvPr id="53" name="Oval 52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969" y="139177"/>
            <a:ext cx="11003105" cy="782357"/>
          </a:xfrm>
        </p:spPr>
        <p:txBody>
          <a:bodyPr/>
          <a:lstStyle/>
          <a:p>
            <a:r>
              <a:rPr lang="fr-BE" sz="3600" dirty="0" err="1" smtClean="0">
                <a:solidFill>
                  <a:srgbClr val="931680"/>
                </a:solidFill>
              </a:rPr>
              <a:t>Corporate</a:t>
            </a:r>
            <a:r>
              <a:rPr lang="fr-BE" sz="3600" dirty="0" smtClean="0">
                <a:solidFill>
                  <a:srgbClr val="931680"/>
                </a:solidFill>
              </a:rPr>
              <a:t> Structure – </a:t>
            </a:r>
            <a:r>
              <a:rPr lang="fr-BE" sz="3600" dirty="0" err="1" smtClean="0">
                <a:solidFill>
                  <a:srgbClr val="931680"/>
                </a:solidFill>
              </a:rPr>
              <a:t>Annex</a:t>
            </a:r>
            <a:r>
              <a:rPr lang="fr-BE" sz="3600" dirty="0" smtClean="0">
                <a:solidFill>
                  <a:srgbClr val="931680"/>
                </a:solidFill>
              </a:rPr>
              <a:t> 5 </a:t>
            </a:r>
            <a:r>
              <a:rPr lang="fr-BE" sz="2200" b="1" kern="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(for Horizon Europe) </a:t>
            </a:r>
            <a:endParaRPr lang="en-GB" sz="2200" b="1" kern="0" dirty="0">
              <a:solidFill>
                <a:srgbClr val="0F549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212431" y="1729177"/>
            <a:ext cx="8979569" cy="3881904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da-DK" sz="1400" b="1" dirty="0" smtClean="0">
                <a:solidFill>
                  <a:srgbClr val="931680"/>
                </a:solidFill>
              </a:rPr>
              <a:t>Security</a:t>
            </a:r>
            <a:r>
              <a:rPr lang="da-DK" sz="1400" dirty="0" smtClean="0">
                <a:solidFill>
                  <a:srgbClr val="931680"/>
                </a:solidFill>
              </a:rPr>
              <a:t> </a:t>
            </a:r>
            <a:r>
              <a:rPr lang="da-DK" sz="1400" dirty="0" smtClean="0"/>
              <a:t>(</a:t>
            </a:r>
            <a:r>
              <a:rPr lang="da-DK" sz="1400" dirty="0" err="1" smtClean="0"/>
              <a:t>Article</a:t>
            </a:r>
            <a:r>
              <a:rPr lang="da-DK" sz="1400" dirty="0" smtClean="0"/>
              <a:t> 13)</a:t>
            </a:r>
          </a:p>
          <a:p>
            <a:pPr algn="just">
              <a:spcAft>
                <a:spcPts val="0"/>
              </a:spcAft>
            </a:pPr>
            <a:endParaRPr lang="da-DK" sz="1400" dirty="0" smtClean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 smtClean="0">
                <a:solidFill>
                  <a:srgbClr val="931680"/>
                </a:solidFill>
              </a:rPr>
              <a:t>Ethics</a:t>
            </a:r>
            <a:r>
              <a:rPr lang="da-DK" sz="1400" dirty="0" smtClean="0">
                <a:solidFill>
                  <a:srgbClr val="931680"/>
                </a:solidFill>
              </a:rPr>
              <a:t> </a:t>
            </a:r>
            <a:r>
              <a:rPr lang="da-DK" sz="1400" dirty="0"/>
              <a:t>(i.e. research </a:t>
            </a:r>
            <a:r>
              <a:rPr lang="da-DK" sz="1400" dirty="0" err="1"/>
              <a:t>integrity</a:t>
            </a:r>
            <a:r>
              <a:rPr lang="da-DK" sz="1400" dirty="0"/>
              <a:t>) (</a:t>
            </a:r>
            <a:r>
              <a:rPr lang="da-DK" sz="1400" dirty="0" err="1"/>
              <a:t>Article</a:t>
            </a:r>
            <a:r>
              <a:rPr lang="da-DK" sz="1400" dirty="0"/>
              <a:t> 14)</a:t>
            </a:r>
          </a:p>
          <a:p>
            <a:pPr algn="just">
              <a:spcAft>
                <a:spcPts val="0"/>
              </a:spcAft>
            </a:pPr>
            <a:endParaRPr lang="da-DK" sz="1400" dirty="0" smtClean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smtClean="0">
                <a:solidFill>
                  <a:srgbClr val="931680"/>
                </a:solidFill>
              </a:rPr>
              <a:t>Values</a:t>
            </a:r>
            <a:r>
              <a:rPr lang="da-DK" sz="1400" dirty="0" smtClean="0">
                <a:solidFill>
                  <a:srgbClr val="931680"/>
                </a:solidFill>
              </a:rPr>
              <a:t> </a:t>
            </a:r>
            <a:r>
              <a:rPr lang="da-DK" sz="1400" dirty="0"/>
              <a:t>(i.e. </a:t>
            </a:r>
            <a:r>
              <a:rPr lang="da-DK" sz="1400" dirty="0" err="1"/>
              <a:t>gender</a:t>
            </a:r>
            <a:r>
              <a:rPr lang="da-DK" sz="1400" dirty="0"/>
              <a:t> </a:t>
            </a:r>
            <a:r>
              <a:rPr lang="da-DK" sz="1400" dirty="0" err="1"/>
              <a:t>mainstreaming</a:t>
            </a:r>
            <a:r>
              <a:rPr lang="da-DK" sz="1400" dirty="0"/>
              <a:t>) (</a:t>
            </a:r>
            <a:r>
              <a:rPr lang="da-DK" sz="1400" dirty="0" err="1"/>
              <a:t>Article</a:t>
            </a:r>
            <a:r>
              <a:rPr lang="da-DK" sz="1400" dirty="0"/>
              <a:t> 14)</a:t>
            </a:r>
          </a:p>
          <a:p>
            <a:pPr algn="just">
              <a:spcAft>
                <a:spcPts val="0"/>
              </a:spcAft>
            </a:pPr>
            <a:endParaRPr lang="da-DK" sz="1400" dirty="0" smtClean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smtClean="0">
                <a:solidFill>
                  <a:srgbClr val="931680"/>
                </a:solidFill>
              </a:rPr>
              <a:t>IPR</a:t>
            </a:r>
            <a:r>
              <a:rPr lang="da-DK" sz="1400" dirty="0" smtClean="0">
                <a:solidFill>
                  <a:srgbClr val="931680"/>
                </a:solidFill>
              </a:rPr>
              <a:t>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16)</a:t>
            </a:r>
          </a:p>
          <a:p>
            <a:pPr algn="just">
              <a:spcAft>
                <a:spcPts val="0"/>
              </a:spcAft>
            </a:pPr>
            <a:endParaRPr lang="da-DK" sz="1400" dirty="0" smtClean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 smtClean="0">
                <a:solidFill>
                  <a:srgbClr val="931680"/>
                </a:solidFill>
              </a:rPr>
              <a:t>Communication</a:t>
            </a:r>
            <a:r>
              <a:rPr lang="da-DK" sz="1400" b="1" dirty="0" smtClean="0">
                <a:solidFill>
                  <a:srgbClr val="931680"/>
                </a:solidFill>
              </a:rPr>
              <a:t>, </a:t>
            </a:r>
            <a:r>
              <a:rPr lang="da-DK" sz="1400" b="1" dirty="0" err="1" smtClean="0">
                <a:solidFill>
                  <a:srgbClr val="931680"/>
                </a:solidFill>
              </a:rPr>
              <a:t>Dissemination</a:t>
            </a:r>
            <a:r>
              <a:rPr lang="da-DK" sz="1400" b="1" dirty="0" smtClean="0">
                <a:solidFill>
                  <a:srgbClr val="931680"/>
                </a:solidFill>
              </a:rPr>
              <a:t>, Open Science and </a:t>
            </a:r>
            <a:r>
              <a:rPr lang="da-DK" sz="1400" b="1" dirty="0" err="1" smtClean="0">
                <a:solidFill>
                  <a:srgbClr val="931680"/>
                </a:solidFill>
              </a:rPr>
              <a:t>Visibility</a:t>
            </a:r>
            <a:r>
              <a:rPr lang="da-DK" sz="1400" b="1" dirty="0" smtClean="0">
                <a:solidFill>
                  <a:srgbClr val="931680"/>
                </a:solidFill>
              </a:rPr>
              <a:t>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17)</a:t>
            </a:r>
          </a:p>
          <a:p>
            <a:pPr algn="just">
              <a:spcAft>
                <a:spcPts val="0"/>
              </a:spcAft>
            </a:pPr>
            <a:endParaRPr lang="da-DK" sz="1400" dirty="0" smtClean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 smtClean="0">
                <a:solidFill>
                  <a:srgbClr val="931680"/>
                </a:solidFill>
              </a:rPr>
              <a:t>Specific</a:t>
            </a:r>
            <a:r>
              <a:rPr lang="da-DK" sz="1400" b="1" dirty="0" smtClean="0">
                <a:solidFill>
                  <a:srgbClr val="931680"/>
                </a:solidFill>
              </a:rPr>
              <a:t> </a:t>
            </a:r>
            <a:r>
              <a:rPr lang="da-DK" sz="1400" b="1" dirty="0" err="1" smtClean="0">
                <a:solidFill>
                  <a:srgbClr val="931680"/>
                </a:solidFill>
              </a:rPr>
              <a:t>rules</a:t>
            </a:r>
            <a:r>
              <a:rPr lang="da-DK" sz="1400" b="1" dirty="0" smtClean="0">
                <a:solidFill>
                  <a:srgbClr val="931680"/>
                </a:solidFill>
              </a:rPr>
              <a:t> for </a:t>
            </a:r>
            <a:r>
              <a:rPr lang="da-DK" sz="1400" b="1" dirty="0" err="1" smtClean="0">
                <a:solidFill>
                  <a:srgbClr val="931680"/>
                </a:solidFill>
              </a:rPr>
              <a:t>carrying</a:t>
            </a:r>
            <a:r>
              <a:rPr lang="da-DK" sz="1400" b="1" dirty="0" smtClean="0">
                <a:solidFill>
                  <a:srgbClr val="931680"/>
                </a:solidFill>
              </a:rPr>
              <a:t> out the action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18)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recruitment</a:t>
            </a:r>
            <a:r>
              <a:rPr lang="da-DK" sz="1400" dirty="0"/>
              <a:t> and </a:t>
            </a:r>
            <a:r>
              <a:rPr lang="da-DK" sz="1400" dirty="0" err="1"/>
              <a:t>working</a:t>
            </a:r>
            <a:r>
              <a:rPr lang="da-DK" sz="1400" dirty="0"/>
              <a:t> </a:t>
            </a:r>
            <a:r>
              <a:rPr lang="da-DK" sz="1400" dirty="0" err="1"/>
              <a:t>conditions</a:t>
            </a:r>
            <a:r>
              <a:rPr lang="da-DK" sz="1400" dirty="0"/>
              <a:t>, </a:t>
            </a:r>
            <a:endParaRPr lang="da-DK" sz="1400" dirty="0" smtClean="0"/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</a:t>
            </a:r>
            <a:r>
              <a:rPr lang="da-DK" sz="1400" dirty="0" err="1"/>
              <a:t>access</a:t>
            </a:r>
            <a:r>
              <a:rPr lang="da-DK" sz="1400" dirty="0"/>
              <a:t> to research </a:t>
            </a:r>
            <a:r>
              <a:rPr lang="da-DK" sz="1400" dirty="0" err="1"/>
              <a:t>infrastructure</a:t>
            </a:r>
            <a:r>
              <a:rPr lang="da-DK" sz="1400" dirty="0"/>
              <a:t> </a:t>
            </a:r>
            <a:r>
              <a:rPr lang="da-DK" sz="1400" dirty="0" smtClean="0"/>
              <a:t>actions,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PCP and PPI </a:t>
            </a:r>
            <a:r>
              <a:rPr lang="da-DK" sz="1400" dirty="0" err="1" smtClean="0"/>
              <a:t>procurements</a:t>
            </a:r>
            <a:r>
              <a:rPr lang="da-DK" sz="1400" dirty="0" smtClean="0"/>
              <a:t>,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</a:t>
            </a:r>
            <a:r>
              <a:rPr lang="da-DK" sz="1400" dirty="0" err="1"/>
              <a:t>co-funded</a:t>
            </a:r>
            <a:r>
              <a:rPr lang="da-DK" sz="1400" dirty="0"/>
              <a:t> </a:t>
            </a:r>
            <a:r>
              <a:rPr lang="da-DK" sz="1400" dirty="0" err="1"/>
              <a:t>partnerships</a:t>
            </a:r>
            <a:r>
              <a:rPr lang="da-DK" sz="1400" dirty="0"/>
              <a:t>, </a:t>
            </a:r>
            <a:endParaRPr lang="da-DK" sz="1400" dirty="0" smtClean="0"/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ERC actions, </a:t>
            </a:r>
            <a:endParaRPr lang="da-DK" sz="1400" dirty="0" smtClean="0"/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EIT-KIC actions, </a:t>
            </a:r>
            <a:endParaRPr lang="da-DK" sz="1400" dirty="0" smtClean="0"/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MSCA actions</a:t>
            </a:r>
          </a:p>
          <a:p>
            <a:pPr marL="685800" lvl="2" algn="just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</a:pPr>
            <a:r>
              <a:rPr lang="da-DK" sz="1400" dirty="0" err="1" smtClean="0"/>
              <a:t>specifc</a:t>
            </a:r>
            <a:r>
              <a:rPr lang="da-DK" sz="1400" dirty="0" smtClean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EIC actions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617553" y="1483728"/>
            <a:ext cx="7093818" cy="4912254"/>
          </a:xfrm>
          <a:prstGeom prst="roundRect">
            <a:avLst/>
          </a:prstGeom>
          <a:noFill/>
          <a:ln w="19050"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76447" y="2053649"/>
            <a:ext cx="793156" cy="1340"/>
          </a:xfrm>
          <a:prstGeom prst="line">
            <a:avLst/>
          </a:prstGeom>
          <a:ln>
            <a:solidFill>
              <a:srgbClr val="931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8740" y="5611081"/>
            <a:ext cx="864000" cy="864000"/>
            <a:chOff x="6673743" y="3724632"/>
            <a:chExt cx="864000" cy="864000"/>
          </a:xfrm>
        </p:grpSpPr>
        <p:sp>
          <p:nvSpPr>
            <p:cNvPr id="14" name="Oval 13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80688" y="1270288"/>
            <a:ext cx="1595759" cy="1566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800" b="0" dirty="0" smtClean="0"/>
              <a:t>Annex 5 Special Rules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8028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2C70733C01749A1C9501AB10D1536" ma:contentTypeVersion="2" ma:contentTypeDescription="Create a new document." ma:contentTypeScope="" ma:versionID="6cb8082041658ad35774952261485903">
  <xsd:schema xmlns:xsd="http://www.w3.org/2001/XMLSchema" xmlns:xs="http://www.w3.org/2001/XMLSchema" xmlns:p="http://schemas.microsoft.com/office/2006/metadata/properties" xmlns:ns1="http://schemas.microsoft.com/sharepoint/v3" xmlns:ns2="cc8d1828-416f-48fb-beda-9b45e7487b31" targetNamespace="http://schemas.microsoft.com/office/2006/metadata/properties" ma:root="true" ma:fieldsID="bf22d480dcf29e6f27d1c70897101e18" ns1:_="" ns2:_="">
    <xsd:import namespace="http://schemas.microsoft.com/sharepoint/v3"/>
    <xsd:import namespace="cc8d1828-416f-48fb-beda-9b45e7487b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1828-416f-48fb-beda-9b45e7487b3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union memberTypes="dms:Text">
          <xsd:simpleType>
            <xsd:restriction base="dms:Choice">
              <xsd:enumeration value="CRIG"/>
              <xsd:enumeration value="DTP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8d1828-416f-48fb-beda-9b45e7487b3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4A6EBB-A00A-4C11-B012-A92974045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d1828-416f-48fb-beda-9b45e7487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E5D0D-A79B-418D-A07D-9F3951B9B6D6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cc8d1828-416f-48fb-beda-9b45e7487b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2946</Words>
  <Application>Microsoft Office PowerPoint</Application>
  <PresentationFormat>Widescreen</PresentationFormat>
  <Paragraphs>427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EC Square Sans Pro</vt:lpstr>
      <vt:lpstr>EC Square Sans Pro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What is the grant agreement and why do I need it? </vt:lpstr>
      <vt:lpstr>How can I participate in the grant agreement?  </vt:lpstr>
      <vt:lpstr>How does the Horizon Europe grant agreement look like? </vt:lpstr>
      <vt:lpstr>The Model Grant Agreement </vt:lpstr>
      <vt:lpstr>Corporate features of the Horizon Europe MGA</vt:lpstr>
      <vt:lpstr>Corporate structure of the HE MGA</vt:lpstr>
      <vt:lpstr>Corporate structure - Annex 2 (general HE MGA cost categories) </vt:lpstr>
      <vt:lpstr>Corporate Structure – Annex 5 (for Horizon Europe) </vt:lpstr>
      <vt:lpstr>Horizon Europe   Model Grant Agreement</vt:lpstr>
      <vt:lpstr>Horizon Europe General MGA </vt:lpstr>
      <vt:lpstr>Main changes at a glance</vt:lpstr>
      <vt:lpstr> Horizon Europe Model Grant Agreement</vt:lpstr>
      <vt:lpstr>Affiliated entities</vt:lpstr>
      <vt:lpstr>Associated Partner (AP)</vt:lpstr>
      <vt:lpstr>General case – Corporate daily rate provisions </vt:lpstr>
      <vt:lpstr>Horizon 2020: a snapshot of the situation</vt:lpstr>
      <vt:lpstr>Personnel costs – new calculation</vt:lpstr>
      <vt:lpstr>Daily rate calculation</vt:lpstr>
      <vt:lpstr>Daily rate calculation </vt:lpstr>
      <vt:lpstr>Example</vt:lpstr>
      <vt:lpstr>Days worked – record keeping</vt:lpstr>
      <vt:lpstr>  Time recording system in hours</vt:lpstr>
      <vt:lpstr>  Time recording system in hours</vt:lpstr>
      <vt:lpstr>Main differences with Horizon 2020</vt:lpstr>
      <vt:lpstr> Horizon Europe specific provisions</vt:lpstr>
      <vt:lpstr>Project-based remuneration at a glance    </vt:lpstr>
      <vt:lpstr>Horizon Europe specific provisions</vt:lpstr>
      <vt:lpstr>Internal invoicing</vt:lpstr>
      <vt:lpstr> Horizon Europe specific provisions</vt:lpstr>
      <vt:lpstr>In-kind contributions – both still eligible under HE</vt:lpstr>
      <vt:lpstr> Horizon Europe specific provisions</vt:lpstr>
      <vt:lpstr>PowerPoint Presentation</vt:lpstr>
      <vt:lpstr> Horizon Europe specific provisions</vt:lpstr>
      <vt:lpstr>Equipment costs</vt:lpstr>
      <vt:lpstr> Horizon Europe specific provisions</vt:lpstr>
      <vt:lpstr>Indirect costs</vt:lpstr>
      <vt:lpstr> Horizon Europe specific provisions</vt:lpstr>
      <vt:lpstr>Certificate on financial statements (CFS)</vt:lpstr>
      <vt:lpstr> Horizon Europe specific provisions</vt:lpstr>
      <vt:lpstr>Horizon Europe: System and Processes Audit (SPA)</vt:lpstr>
      <vt:lpstr> Horizon Europe: System and Process Audit (SPA)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Emma Pirilä</cp:lastModifiedBy>
  <cp:revision>170</cp:revision>
  <dcterms:created xsi:type="dcterms:W3CDTF">2020-12-04T09:35:19Z</dcterms:created>
  <dcterms:modified xsi:type="dcterms:W3CDTF">2021-03-29T08:59:18Z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0x0101007AB2C70733C01749A1C9501AB10D1536</vt:lpwstr>
  </property>
</Properties>
</file>