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5"/>
  </p:sldMasterIdLst>
  <p:notesMasterIdLst>
    <p:notesMasterId r:id="rId10"/>
  </p:notesMasterIdLst>
  <p:sldIdLst>
    <p:sldId id="302" r:id="rId6"/>
    <p:sldId id="305" r:id="rId7"/>
    <p:sldId id="311" r:id="rId8"/>
    <p:sldId id="31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855">
          <p15:clr>
            <a:srgbClr val="A4A3A4"/>
          </p15:clr>
        </p15:guide>
        <p15:guide id="4" pos="987">
          <p15:clr>
            <a:srgbClr val="A4A3A4"/>
          </p15:clr>
        </p15:guide>
        <p15:guide id="5" pos="3909">
          <p15:clr>
            <a:srgbClr val="A4A3A4"/>
          </p15:clr>
        </p15:guide>
        <p15:guide id="6" pos="3772">
          <p15:clr>
            <a:srgbClr val="A4A3A4"/>
          </p15:clr>
        </p15:guide>
        <p15:guide id="7" pos="7466">
          <p15:clr>
            <a:srgbClr val="A4A3A4"/>
          </p15:clr>
        </p15:guide>
        <p15:guide id="8" pos="2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2D92"/>
    <a:srgbClr val="4BBCAA"/>
    <a:srgbClr val="01AEF0"/>
    <a:srgbClr val="23408E"/>
    <a:srgbClr val="FF8900"/>
    <a:srgbClr val="67686A"/>
    <a:srgbClr val="FEF200"/>
    <a:srgbClr val="ED008C"/>
    <a:srgbClr val="E8E8E8"/>
    <a:srgbClr val="FDE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9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252"/>
      </p:cViewPr>
      <p:guideLst>
        <p:guide orient="horz" pos="2160"/>
        <p:guide pos="3840"/>
        <p:guide pos="855"/>
        <p:guide pos="987"/>
        <p:guide pos="3909"/>
        <p:guide pos="3772"/>
        <p:guide pos="7466"/>
        <p:guide pos="2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A522E-D2E0-436B-97BE-B99CEA7684CE}" type="datetimeFigureOut">
              <a:rPr lang="fi-FI" smtClean="0"/>
              <a:t>20.3.2020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A9843-4B20-4852-82CF-3B465AE842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668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tx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11653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357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B1627B-F87D-4D86-A018-67F083383A43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30" name="Suora yhdysviiva 29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280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3A53309-2499-4312-8F11-25B603ED63C9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30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5C3165A7-8E67-48FC-BCFC-C205E33FC8A5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172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3F894C02-2BBB-46B0-94F7-BF4914EDA059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208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9" name="Suora yhdysviiva 8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1DCA39-28C5-4861-8E78-AC0F7617CEF2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38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EB5D6A1C-D8FA-40C6-9B09-603A6E3B87CA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rgbClr val="23408E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038729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568726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569365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191599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89706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4667777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5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289933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E471A1-2089-4EAD-AA66-BEE880D6BE9A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2890278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6812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E776AA7-F53C-40F5-8F8E-0243FABD0140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895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1B11A7D3-5B73-44CD-BCBD-0578135BDAD3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3941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C80F80C-B939-4C9A-8EFE-C56D6BA19CA4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3496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4B8D8670-3257-4E23-88BA-283D0BF6F9BC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83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ja graaf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6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42618686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5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3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accent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771371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3">
    <p:bg>
      <p:bgPr>
        <a:solidFill>
          <a:srgbClr val="2340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2640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4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0693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5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7125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2983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572425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14D5394E-C853-4312-A3E7-959BAF5A46C0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122767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E0E32EC3-3728-440B-885E-7E7E0F64D9FF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9043619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6B84ADE-9183-4202-AE2C-E4A19CEE6C29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5151719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8919062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AF4AEC08-C9BA-4319-A0D4-1CF7081F26A9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83453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4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accent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361166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ve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E471A1-2089-4EAD-AA66-BEE880D6BE9A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  <p:sp>
        <p:nvSpPr>
          <p:cNvPr id="19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8695157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043895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3">
    <p:bg>
      <p:bgPr>
        <a:solidFill>
          <a:srgbClr val="2340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0020317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4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3835815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5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330763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6372857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40907773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14D5394E-C853-4312-A3E7-959BAF5A46C0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5737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E0E32EC3-3728-440B-885E-7E7E0F64D9FF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3047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6B84ADE-9183-4202-AE2C-E4A19CEE6C29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74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rgbClr val="23408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8" name="Tekstiruutu 36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rgbClr val="23408E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40151938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1617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7070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C80F80C-B939-4C9A-8EFE-C56D6BA19CA4}" type="datetime1">
              <a:rPr lang="fi-FI" smtClean="0"/>
              <a:pPr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72860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C80F80C-B939-4C9A-8EFE-C56D6BA19CA4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65434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3894717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730240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118930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519437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2634937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54180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87433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36338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8902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0907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999" y="579600"/>
            <a:ext cx="5751513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566863" y="6436800"/>
            <a:ext cx="66102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DE10481E-666C-4FF7-B137-5A9A5F208B28}" type="datetime1">
              <a:rPr lang="fi-FI" smtClean="0"/>
              <a:pPr/>
              <a:t>20.3.2020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9861" y="6436800"/>
            <a:ext cx="4618765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1313" y="6436800"/>
            <a:ext cx="388529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6" name="Tekstiruutu 2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bg1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406427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74" r:id="rId2"/>
    <p:sldLayoutId id="2147483700" r:id="rId3"/>
    <p:sldLayoutId id="2147483701" r:id="rId4"/>
    <p:sldLayoutId id="2147483657" r:id="rId5"/>
    <p:sldLayoutId id="2147483661" r:id="rId6"/>
    <p:sldLayoutId id="2147483677" r:id="rId7"/>
    <p:sldLayoutId id="2147483662" r:id="rId8"/>
    <p:sldLayoutId id="2147483678" r:id="rId9"/>
    <p:sldLayoutId id="2147483679" r:id="rId10"/>
    <p:sldLayoutId id="2147483658" r:id="rId11"/>
    <p:sldLayoutId id="2147483680" r:id="rId12"/>
    <p:sldLayoutId id="2147483682" r:id="rId13"/>
    <p:sldLayoutId id="2147483683" r:id="rId14"/>
    <p:sldLayoutId id="2147483687" r:id="rId15"/>
    <p:sldLayoutId id="2147483659" r:id="rId16"/>
    <p:sldLayoutId id="2147483684" r:id="rId17"/>
    <p:sldLayoutId id="2147483715" r:id="rId18"/>
    <p:sldLayoutId id="2147483716" r:id="rId19"/>
    <p:sldLayoutId id="2147483717" r:id="rId20"/>
    <p:sldLayoutId id="2147483681" r:id="rId21"/>
    <p:sldLayoutId id="2147483650" r:id="rId22"/>
    <p:sldLayoutId id="2147483685" r:id="rId23"/>
    <p:sldLayoutId id="2147483686" r:id="rId24"/>
    <p:sldLayoutId id="2147483689" r:id="rId25"/>
    <p:sldLayoutId id="2147483690" r:id="rId26"/>
    <p:sldLayoutId id="2147483691" r:id="rId27"/>
    <p:sldLayoutId id="2147483704" r:id="rId28"/>
    <p:sldLayoutId id="2147483703" r:id="rId29"/>
    <p:sldLayoutId id="2147483705" r:id="rId30"/>
    <p:sldLayoutId id="2147483706" r:id="rId31"/>
    <p:sldLayoutId id="2147483707" r:id="rId32"/>
    <p:sldLayoutId id="2147483708" r:id="rId33"/>
    <p:sldLayoutId id="2147483660" r:id="rId34"/>
    <p:sldLayoutId id="2147483663" r:id="rId35"/>
    <p:sldLayoutId id="2147483664" r:id="rId36"/>
    <p:sldLayoutId id="2147483665" r:id="rId37"/>
    <p:sldLayoutId id="2147483666" r:id="rId38"/>
    <p:sldLayoutId id="2147483667" r:id="rId39"/>
    <p:sldLayoutId id="2147483709" r:id="rId40"/>
    <p:sldLayoutId id="2147483710" r:id="rId41"/>
    <p:sldLayoutId id="2147483711" r:id="rId42"/>
    <p:sldLayoutId id="2147483712" r:id="rId43"/>
    <p:sldLayoutId id="2147483713" r:id="rId44"/>
    <p:sldLayoutId id="2147483714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693" r:id="rId52"/>
    <p:sldLayoutId id="2147483692" r:id="rId53"/>
    <p:sldLayoutId id="2147483656" r:id="rId54"/>
    <p:sldLayoutId id="2147483668" r:id="rId55"/>
    <p:sldLayoutId id="2147483669" r:id="rId56"/>
    <p:sldLayoutId id="2147483670" r:id="rId57"/>
    <p:sldLayoutId id="2147483671" r:id="rId58"/>
    <p:sldLayoutId id="2147483673" r:id="rId5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Verdana" panose="020B0604030504040204" pitchFamily="34" charset="0"/>
        <a:buChar char="‒"/>
        <a:defRPr sz="205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Verdana" panose="020B0604030504040204" pitchFamily="34" charset="0"/>
        <a:buChar char="-"/>
        <a:defRPr sz="16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1073150" indent="-352425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435100" indent="-361950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982" userDrawn="1">
          <p15:clr>
            <a:srgbClr val="F26B43"/>
          </p15:clr>
        </p15:guide>
        <p15:guide id="4" pos="855" userDrawn="1">
          <p15:clr>
            <a:srgbClr val="F26B43"/>
          </p15:clr>
        </p15:guide>
        <p15:guide id="5" pos="209" userDrawn="1">
          <p15:clr>
            <a:srgbClr val="F26B43"/>
          </p15:clr>
        </p15:guide>
        <p15:guide id="6" pos="3779" userDrawn="1">
          <p15:clr>
            <a:srgbClr val="F26B43"/>
          </p15:clr>
        </p15:guide>
        <p15:guide id="7" pos="3912" userDrawn="1">
          <p15:clr>
            <a:srgbClr val="F26B43"/>
          </p15:clr>
        </p15:guide>
        <p15:guide id="8" pos="74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400" dirty="0"/>
              <a:t>PROJEKTITALOUS</a:t>
            </a:r>
            <a:br>
              <a:rPr lang="fi-FI" sz="4400" dirty="0"/>
            </a:br>
            <a:r>
              <a:rPr lang="fi-FI" sz="4400" dirty="0"/>
              <a:t>Ajankohtaista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20.3.2020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5A470-A62D-4AE7-8878-A1F0942A4C72}" type="datetime1">
              <a:rPr lang="fi-FI" smtClean="0"/>
              <a:t>20.3.2020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550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1451151" y="578840"/>
            <a:ext cx="64828" cy="3565321"/>
          </a:xfrm>
        </p:spPr>
        <p:txBody>
          <a:bodyPr/>
          <a:lstStyle/>
          <a:p>
            <a:br>
              <a:rPr lang="fi-FI" sz="4400" dirty="0"/>
            </a:br>
            <a:endParaRPr lang="fi-FI" sz="44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1359569" y="579600"/>
            <a:ext cx="10487944" cy="573679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altLang="fi-FI" sz="2300" dirty="0">
                <a:solidFill>
                  <a:prstClr val="black"/>
                </a:solidFill>
              </a:rPr>
              <a:t>Koronavirus täydentävän rahoituksen hankkeissa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EU H2020 tutkimusrahoitus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Mahdollisista viivästyksistä hankkeiden puolelta yhteys EU Project </a:t>
            </a:r>
            <a:r>
              <a:rPr lang="fi-FI" altLang="fi-FI" sz="2150" dirty="0" err="1">
                <a:solidFill>
                  <a:prstClr val="black"/>
                </a:solidFill>
              </a:rPr>
              <a:t>Officer:iin</a:t>
            </a:r>
            <a:endParaRPr lang="fi-FI" altLang="fi-FI" sz="2150" dirty="0">
              <a:solidFill>
                <a:prstClr val="black"/>
              </a:solidFill>
            </a:endParaRP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Komissio suhtautuu muutoksiin joustavasti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Komissio voi hyväksyä toteutumattomien matkojen kustannuksia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Kustannuksista saadut palautukset ja korvaukset on vähennettävä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300" b="1" dirty="0">
                <a:solidFill>
                  <a:prstClr val="black"/>
                </a:solidFill>
              </a:rPr>
              <a:t>EU H2020 Marie </a:t>
            </a:r>
            <a:r>
              <a:rPr lang="fi-FI" altLang="fi-FI" sz="2300" b="1" dirty="0" err="1">
                <a:solidFill>
                  <a:prstClr val="black"/>
                </a:solidFill>
              </a:rPr>
              <a:t>Sklodowska</a:t>
            </a:r>
            <a:r>
              <a:rPr lang="fi-FI" altLang="fi-FI" sz="2300" b="1" dirty="0">
                <a:solidFill>
                  <a:prstClr val="black"/>
                </a:solidFill>
              </a:rPr>
              <a:t> Curie</a:t>
            </a:r>
            <a:endParaRPr lang="fi-FI" altLang="fi-FI" sz="2150" dirty="0">
              <a:solidFill>
                <a:prstClr val="black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Komissio suhtautuu muutoksiin joustavasti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Poikkeuksellisesti jopa jatkoajat voivat olla mahdollisia</a:t>
            </a:r>
          </a:p>
          <a:p>
            <a:pPr marL="0" lvl="0" indent="0">
              <a:buNone/>
            </a:pPr>
            <a:endParaRPr lang="fi-FI" altLang="fi-FI" sz="23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sz="205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1B94-8D17-4DBB-8F2D-3D3F4225E233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26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1451151" y="578840"/>
            <a:ext cx="64828" cy="3565321"/>
          </a:xfrm>
        </p:spPr>
        <p:txBody>
          <a:bodyPr/>
          <a:lstStyle/>
          <a:p>
            <a:br>
              <a:rPr lang="fi-FI" sz="4400" dirty="0"/>
            </a:br>
            <a:endParaRPr lang="fi-FI" sz="44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1359569" y="579600"/>
            <a:ext cx="10487944" cy="573679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altLang="fi-FI" sz="2300" dirty="0">
                <a:solidFill>
                  <a:prstClr val="black"/>
                </a:solidFill>
              </a:rPr>
              <a:t>Koronavirus täydentävän rahoituksen hankkeissa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300" b="1" dirty="0">
                <a:solidFill>
                  <a:prstClr val="black"/>
                </a:solidFill>
              </a:rPr>
              <a:t>Rakennerahastohankkeet, PPL ja </a:t>
            </a:r>
            <a:r>
              <a:rPr lang="fi-FI" altLang="fi-FI" sz="2300" b="1" dirty="0" err="1">
                <a:solidFill>
                  <a:prstClr val="black"/>
                </a:solidFill>
              </a:rPr>
              <a:t>Ely</a:t>
            </a:r>
            <a:endParaRPr lang="fi-FI" altLang="fi-FI" sz="2150" dirty="0">
              <a:solidFill>
                <a:prstClr val="black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Hankkeen toteutuksen muutoksista yhteys rahoittajiin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Loppuraportointi on kriittinen, aikaraja 4 kk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TEM ei ole muuttanut asetusta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Viimeisen jakson maksatushakemus jätetään aikataulussa, vaikka esim. loppuraportti puuttuu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Rahoittaja pyytää lisätietoja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Rahoittaja voi hyväksyä toteutumattomien matkojen tai ostopalveluiden (esim. messuosaston rakentamisen) kustannuksia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Kustannuksista saadut palautukset ja korvaukset on vähennettävä</a:t>
            </a:r>
          </a:p>
          <a:p>
            <a:pPr lvl="3">
              <a:buFont typeface="Arial" panose="020B0604020202020204" pitchFamily="34" charset="0"/>
              <a:buChar char="•"/>
            </a:pPr>
            <a:endParaRPr lang="fi-FI" altLang="fi-FI" sz="23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sz="205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1B94-8D17-4DBB-8F2D-3D3F4225E233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48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1451151" y="578840"/>
            <a:ext cx="64828" cy="3565321"/>
          </a:xfrm>
        </p:spPr>
        <p:txBody>
          <a:bodyPr/>
          <a:lstStyle/>
          <a:p>
            <a:br>
              <a:rPr lang="fi-FI" sz="4400" dirty="0"/>
            </a:br>
            <a:endParaRPr lang="fi-FI" sz="44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1359569" y="579600"/>
            <a:ext cx="10487944" cy="573679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altLang="fi-FI" sz="2300" dirty="0">
                <a:solidFill>
                  <a:prstClr val="black"/>
                </a:solidFill>
              </a:rPr>
              <a:t>Koronavirus täydentävän rahoituksen hankkeissa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300" b="1" dirty="0">
                <a:solidFill>
                  <a:prstClr val="black"/>
                </a:solidFill>
              </a:rPr>
              <a:t>Suomen Akatemia</a:t>
            </a:r>
            <a:endParaRPr lang="fi-FI" altLang="fi-FI" sz="2150" dirty="0">
              <a:solidFill>
                <a:prstClr val="black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Suomen Akatemian kevään hakujen päättymisaikoja on pidennetty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Tiedot Akatemian sivuilta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150" dirty="0">
                <a:solidFill>
                  <a:prstClr val="black"/>
                </a:solidFill>
              </a:rPr>
              <a:t>Akatemia voi perustellusta syystä pidentää hankkeen rahoituskautta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Tutkimussuunnitelman toteuttamista merkittävästi estävä olosuhde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Myös koronavirukseen liittyvä syy on yksilöitävä, esim. näytteenoton estyminen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Hankkeet, joiden rahoituskausi päättyy 31.12.2021 tai aiemmin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Toteutumattomien matkojen kustannukset voi sisällyttää Akatemian rahoitukseen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Mikäli matkoja ei voi siirtää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altLang="fi-FI" sz="2300" dirty="0">
                <a:solidFill>
                  <a:prstClr val="black"/>
                </a:solidFill>
              </a:rPr>
              <a:t>Kustannuksista saadut palautukset ja korvaukset on vähennettävä</a:t>
            </a:r>
          </a:p>
          <a:p>
            <a:pPr lvl="0">
              <a:buFont typeface="Arial" panose="020B0604020202020204" pitchFamily="34" charset="0"/>
              <a:buChar char="•"/>
            </a:pPr>
            <a:endParaRPr lang="fi-FI" altLang="fi-FI" sz="23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sz="205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1B94-8D17-4DBB-8F2D-3D3F4225E233}" type="datetime1">
              <a:rPr lang="fi-FI" smtClean="0"/>
              <a:t>20.3.2020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3002043"/>
      </p:ext>
    </p:extLst>
  </p:cSld>
  <p:clrMapOvr>
    <a:masterClrMapping/>
  </p:clrMapOvr>
</p:sld>
</file>

<file path=ppt/theme/theme1.xml><?xml version="1.0" encoding="utf-8"?>
<a:theme xmlns:a="http://schemas.openxmlformats.org/drawingml/2006/main" name="Budgeting_Academy_of_Finland_20052016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Oulu presentaatiomalli FI.potx" id="{0ACB7345-8118-4EB8-912B-1A473B78635E}" vid="{66F75AC7-CDD4-49F8-A999-5E7D19A1D28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c8fedd44-943b-4f0e-a875-3874e0e1dcdb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hjeen liitetiedosto" ma:contentTypeID="0x010100E2C66806664B437490F488AF34B7AFF600BC774A1D3665C24690F2F9AE8E5A2357" ma:contentTypeVersion="7" ma:contentTypeDescription="Luo uusi asiakirja." ma:contentTypeScope="" ma:versionID="bb4f75568715989665221ebba0121580">
  <xsd:schema xmlns:xsd="http://www.w3.org/2001/XMLSchema" xmlns:xs="http://www.w3.org/2001/XMLSchema" xmlns:p="http://schemas.microsoft.com/office/2006/metadata/properties" xmlns:ns2="7a27955c-8d6e-4ea3-adec-c12b7207bcf6" targetNamespace="http://schemas.microsoft.com/office/2006/metadata/properties" ma:root="true" ma:fieldsID="57d2ca109bd465003444437a2474a8cd" ns2:_="">
    <xsd:import namespace="7a27955c-8d6e-4ea3-adec-c12b7207bcf6"/>
    <xsd:element name="properties">
      <xsd:complexType>
        <xsd:sequence>
          <xsd:element name="documentManagement">
            <xsd:complexType>
              <xsd:all>
                <xsd:element ref="ns2:oy_owner"/>
                <xsd:element ref="ns2:oy_subjectNoteField" minOccurs="0"/>
                <xsd:element ref="ns2:TaxCatchAll" minOccurs="0"/>
                <xsd:element ref="ns2:TaxCatchAllLabel" minOccurs="0"/>
                <xsd:element ref="ns2:oy_keywordsNoteField" minOccurs="0"/>
                <xsd:element ref="ns2:oy_departmentNoteField" minOccurs="0"/>
                <xsd:element ref="ns2:oy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7955c-8d6e-4ea3-adec-c12b7207bcf6" elementFormDefault="qualified">
    <xsd:import namespace="http://schemas.microsoft.com/office/2006/documentManagement/types"/>
    <xsd:import namespace="http://schemas.microsoft.com/office/infopath/2007/PartnerControls"/>
    <xsd:element name="oy_owner" ma:index="6" ma:displayName="Omistaja" ma:SharePointGroup="0" ma:internalName="oy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y_subjectNoteField" ma:index="8" nillable="true" ma:taxonomy="true" ma:internalName="oy_subjectNoteField" ma:taxonomyFieldName="oy_subject" ma:displayName="Aihe" ma:default="" ma:fieldId="{c407929f-a524-42cc-bf06-5b05f8efebf9}" ma:taxonomyMulti="true" ma:sspId="c8fedd44-943b-4f0e-a875-3874e0e1dcdb" ma:termSetId="0731efc9-d48d-42b3-91e5-2d662b8cb9b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53e2953-54b6-492d-97eb-1a39a348f186}" ma:internalName="TaxCatchAll" ma:showField="CatchAllData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53e2953-54b6-492d-97eb-1a39a348f186}" ma:internalName="TaxCatchAllLabel" ma:readOnly="true" ma:showField="CatchAllDataLabel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y_keywordsNoteField" ma:index="12" ma:taxonomy="true" ma:internalName="oy_keywordsNoteField" ma:taxonomyFieldName="oy_keywords" ma:displayName="Asiasanat" ma:default="" ma:fieldId="{07274a43-d5db-47bf-b71d-0e93fd3a25da}" ma:taxonomyMulti="true" ma:sspId="c8fedd44-943b-4f0e-a875-3874e0e1dcdb" ma:termSetId="09fe38f4-9159-4e18-a4ed-e533276758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departmentNoteField" ma:index="14" ma:taxonomy="true" ma:internalName="oy_departmentNoteField" ma:taxonomyFieldName="oy_department" ma:displayName="Yksikkö" ma:fieldId="{914c763d-1adc-4e6f-b78a-85ec05d9d601}" ma:taxonomyMulti="true" ma:sspId="c8fedd44-943b-4f0e-a875-3874e0e1dcdb" ma:termSetId="71146231-2ee0-4c23-83da-d63540f64c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type" ma:index="17" nillable="true" ma:taxonomy="true" ma:internalName="oy_type" ma:taxonomyFieldName="oy_typeTaxonomy" ma:displayName="Tyyppi" ma:default="627;#Ohje|62bdb1e9-6a4e-41b7-9f23-a2dfe98f3035" ma:fieldId="{e5ccb5dd-47dd-49bb-924c-6a95b448f32f}" ma:sspId="c8fedd44-943b-4f0e-a875-3874e0e1dcdb" ma:termSetId="4073159f-3c0b-4d81-ba27-df63fc93e9d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y_owner xmlns="7a27955c-8d6e-4ea3-adec-c12b7207bcf6">
      <UserInfo>
        <DisplayName>Laura Saukko</DisplayName>
        <AccountId>5619</AccountId>
        <AccountType/>
      </UserInfo>
    </oy_owner>
    <TaxCatchAll xmlns="7a27955c-8d6e-4ea3-adec-c12b7207bcf6">
      <Value>627</Value>
      <Value>360</Value>
      <Value>492</Value>
    </TaxCatchAll>
    <oy_subjectNoteField xmlns="7a27955c-8d6e-4ea3-adec-c12b7207bcf6">
      <Terms xmlns="http://schemas.microsoft.com/office/infopath/2007/PartnerControls"/>
    </oy_subjectNoteField>
    <oy_type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Ohje</TermName>
          <TermId xmlns="http://schemas.microsoft.com/office/infopath/2007/PartnerControls">62bdb1e9-6a4e-41b7-9f23-a2dfe98f3035</TermId>
        </TermInfo>
      </Terms>
    </oy_type>
    <oy_keywords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Dokumenttipohjat</TermName>
          <TermId xmlns="http://schemas.microsoft.com/office/infopath/2007/PartnerControls">778455bb-615e-47d7-8dbd-5c9cab4aadc7</TermId>
        </TermInfo>
      </Terms>
    </oy_keywordsNoteField>
    <oy_department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240927 Viestintä, markkinointi ja yhteiskuntasuhteet</TermName>
          <TermId xmlns="http://schemas.microsoft.com/office/infopath/2007/PartnerControls">8bd4d200-c4c0-4210-84f2-6f07028d2c73</TermId>
        </TermInfo>
      </Terms>
    </oy_departmentNoteField>
  </documentManagement>
</p:properties>
</file>

<file path=customXml/itemProps1.xml><?xml version="1.0" encoding="utf-8"?>
<ds:datastoreItem xmlns:ds="http://schemas.openxmlformats.org/officeDocument/2006/customXml" ds:itemID="{F68B2261-EFBE-4922-B0CD-27A22C359C8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541F867-63F6-4278-A7C7-A5529C1F58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7955c-8d6e-4ea3-adec-c12b7207b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938311-C973-46E1-9E47-0F4F2C8E8E2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E67E435-1EB8-4107-9B67-62535E71135D}">
  <ds:schemaRefs>
    <ds:schemaRef ds:uri="7a27955c-8d6e-4ea3-adec-c12b7207bcf6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Budgeting_Academy_of_Finland_20052016</Template>
  <TotalTime>0</TotalTime>
  <Words>186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Budgeting_Academy_of_Finland_20052016</vt:lpstr>
      <vt:lpstr>PROJEKTITALOUS Ajankohtaista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2016-05-19T10:23:30Z</dcterms:created>
  <dcterms:modified xsi:type="dcterms:W3CDTF">2020-03-20T09:01:10Z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0x010100E2C66806664B437490F488AF34B7AFF600BC774A1D3665C24690F2F9AE8E5A2357</vt:lpwstr>
  </property>
  <property fmtid="{D5CDD505-2E9C-101B-9397-08002B2CF9AE}" pid="3" name="_dlc_policyId">
    <vt:lpwstr>0x0101008150244BA13E424093375E5FD68C8EB1|-473818962</vt:lpwstr>
  </property>
  <property fmtid="{D5CDD505-2E9C-101B-9397-08002B2CF9AE}" pid="4" name="ItemRetentionFormula">
    <vt:lpwstr>&lt;formula id="Microsoft.Office.RecordsManagement.PolicyFeatures.Expiration.Formula.BuiltIn"&gt;&lt;number&gt;0&lt;/number&gt;&lt;property&gt;oy_expirationdate&lt;/property&gt;&lt;propertyId&gt;8830a8f1-c464-46d0-9196-6c9fb69e0f71&lt;/propertyId&gt;&lt;period&gt;days&lt;/period&gt;&lt;/formula&gt;</vt:lpwstr>
  </property>
  <property fmtid="{D5CDD505-2E9C-101B-9397-08002B2CF9AE}" pid="5" name="oy_projectnameNote">
    <vt:lpwstr/>
  </property>
  <property fmtid="{D5CDD505-2E9C-101B-9397-08002B2CF9AE}" pid="6" name="oy_reportTField">
    <vt:lpwstr/>
  </property>
  <property fmtid="{D5CDD505-2E9C-101B-9397-08002B2CF9AE}" pid="7" name="oy_typeTaxonomy">
    <vt:lpwstr>627;#Ohje|62bdb1e9-6a4e-41b7-9f23-a2dfe98f3035</vt:lpwstr>
  </property>
  <property fmtid="{D5CDD505-2E9C-101B-9397-08002B2CF9AE}" pid="8" name="oy_keywords">
    <vt:lpwstr>360;#Dokumenttipohjat|778455bb-615e-47d7-8dbd-5c9cab4aadc7</vt:lpwstr>
  </property>
  <property fmtid="{D5CDD505-2E9C-101B-9397-08002B2CF9AE}" pid="9" name="oy_decisionmakerTaxonomy">
    <vt:lpwstr/>
  </property>
  <property fmtid="{D5CDD505-2E9C-101B-9397-08002B2CF9AE}" pid="10" name="oy_contracttypeNote">
    <vt:lpwstr/>
  </property>
  <property fmtid="{D5CDD505-2E9C-101B-9397-08002B2CF9AE}" pid="11" name="oy_decisionmakerNote">
    <vt:lpwstr/>
  </property>
  <property fmtid="{D5CDD505-2E9C-101B-9397-08002B2CF9AE}" pid="12" name="oy_issuerNote">
    <vt:lpwstr/>
  </property>
  <property fmtid="{D5CDD505-2E9C-101B-9397-08002B2CF9AE}" pid="13" name="oy_subject">
    <vt:lpwstr/>
  </property>
  <property fmtid="{D5CDD505-2E9C-101B-9397-08002B2CF9AE}" pid="14" name="oy_issuerTaxonomy">
    <vt:lpwstr/>
  </property>
  <property fmtid="{D5CDD505-2E9C-101B-9397-08002B2CF9AE}" pid="15" name="oy_contracttypeTaxonomy">
    <vt:lpwstr/>
  </property>
  <property fmtid="{D5CDD505-2E9C-101B-9397-08002B2CF9AE}" pid="16" name="oy_administrativeorganTaxonomy">
    <vt:lpwstr/>
  </property>
  <property fmtid="{D5CDD505-2E9C-101B-9397-08002B2CF9AE}" pid="17" name="oy_reportNF">
    <vt:lpwstr/>
  </property>
  <property fmtid="{D5CDD505-2E9C-101B-9397-08002B2CF9AE}" pid="18" name="oy_administrativeorganNote">
    <vt:lpwstr/>
  </property>
  <property fmtid="{D5CDD505-2E9C-101B-9397-08002B2CF9AE}" pid="19" name="oy_keywordsNoteField">
    <vt:lpwstr/>
  </property>
  <property fmtid="{D5CDD505-2E9C-101B-9397-08002B2CF9AE}" pid="20" name="oy_projectnameTaxonomy">
    <vt:lpwstr/>
  </property>
  <property fmtid="{D5CDD505-2E9C-101B-9397-08002B2CF9AE}" pid="21" name="oy_process">
    <vt:lpwstr/>
  </property>
  <property fmtid="{D5CDD505-2E9C-101B-9397-08002B2CF9AE}" pid="22" name="oy_department">
    <vt:lpwstr>492;#240927 Viestintä, markkinointi ja yhteiskuntasuhteet|8bd4d200-c4c0-4210-84f2-6f07028d2c73</vt:lpwstr>
  </property>
</Properties>
</file>