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1063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99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7" name="Päivämäärän paikkamerkki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cxnSp>
        <p:nvCxnSpPr>
          <p:cNvPr id="30" name="Suora yhdysviiva 29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625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502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287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1400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5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9" name="Suora yhdysviiva 8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884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äliotsikko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01AEE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cxnSp>
        <p:nvCxnSpPr>
          <p:cNvPr id="13" name="Suora yhdysviiva 12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rgbClr val="23408E"/>
                </a:solidFill>
              </a:rPr>
              <a:t>Oulun yliopisto</a:t>
            </a:r>
            <a:endParaRPr lang="fi-FI" sz="600" b="1" dirty="0">
              <a:solidFill>
                <a:srgbClr val="2340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15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2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107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3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EB008C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860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4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23408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343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06346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71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732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873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7129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3597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2592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915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8690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19437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84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11612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33328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35441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360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8287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7089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78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5968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4374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5745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2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177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20764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Ryhmä 4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  <a:solidFill>
            <a:srgbClr val="23408E"/>
          </a:solidFill>
        </p:grpSpPr>
        <p:sp>
          <p:nvSpPr>
            <p:cNvPr id="4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257755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Ryhmä 1035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4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5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7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8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9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0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1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2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3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4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7474618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474423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6620670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0126552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51663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018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rgbClr val="23408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  <a:solidFill>
            <a:srgbClr val="01AEF0"/>
          </a:solidFill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67726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90654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4738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836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99670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5999" y="579600"/>
            <a:ext cx="5751513" cy="573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566863" y="6436800"/>
            <a:ext cx="66102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D1E85CBF-A69F-4B91-AA44-B2689F09C767}" type="datetimeFigureOut">
              <a:rPr lang="fi-FI" smtClean="0"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9861" y="6436800"/>
            <a:ext cx="4618765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341313" y="6436800"/>
            <a:ext cx="388529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6F22CDED-1C1C-4C36-A31C-5823A7F630AA}" type="slidenum">
              <a:rPr lang="fi-FI" smtClean="0"/>
              <a:t>‹#›</a:t>
            </a:fld>
            <a:endParaRPr lang="fi-FI"/>
          </a:p>
        </p:txBody>
      </p:sp>
      <p:sp>
        <p:nvSpPr>
          <p:cNvPr id="26" name="Tekstiruutu 2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bg1"/>
                </a:solidFill>
              </a:rPr>
              <a:t>Oulun yliopisto</a:t>
            </a:r>
            <a:endParaRPr lang="fi-FI" sz="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10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Verdana" panose="020B0604030504040204" pitchFamily="34" charset="0"/>
        <a:buChar char="‒"/>
        <a:defRPr sz="205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Verdana" panose="020B0604030504040204" pitchFamily="34" charset="0"/>
        <a:buChar char="-"/>
        <a:defRPr sz="16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720725" indent="-360363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1073150" indent="-352425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4pPr>
      <a:lvl5pPr marL="1435100" indent="-361950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982">
          <p15:clr>
            <a:srgbClr val="F26B43"/>
          </p15:clr>
        </p15:guide>
        <p15:guide id="4" pos="855">
          <p15:clr>
            <a:srgbClr val="F26B43"/>
          </p15:clr>
        </p15:guide>
        <p15:guide id="5" pos="209">
          <p15:clr>
            <a:srgbClr val="F26B43"/>
          </p15:clr>
        </p15:guide>
        <p15:guide id="6" pos="3779">
          <p15:clr>
            <a:srgbClr val="F26B43"/>
          </p15:clr>
        </p15:guide>
        <p15:guide id="7" pos="3912">
          <p15:clr>
            <a:srgbClr val="F26B43"/>
          </p15:clr>
        </p15:guide>
        <p15:guide id="8" pos="74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a2.oulu.fi/fi/ohjeet/_layouts/15/,DanaInfo=notio.oulu.fi,SSL+WopiFrame2.aspx?sourcedoc=/fi/ohjeet/Documents/Lakis%C3%A4%C3%A4teiset%20terveystarkastukset.pptx&amp;action=default" TargetMode="Externa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elina.seppa@terveystalo.com" TargetMode="Externa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otio.oulu.fi/fi/ohjeet/_layouts/15/WopiFrame2.aspx?sourcedoc=/fi/ohjeet/Documents/Biologiset%20vaarojen%20arviointi.pptx&amp;action=default" TargetMode="External"/><Relationship Id="rId2" Type="http://schemas.openxmlformats.org/officeDocument/2006/relationships/hyperlink" Target="https://notio.oulu.fi/fi/ohjeet/_layouts/15/WopiFrame2.aspx?sourcedoc=/fi/ohjeet/Documents/Kemikaalisten%20riskien%20raportointi.potx&amp;action=default" TargetMode="Externa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3.jpg"/><Relationship Id="rId5" Type="http://schemas.openxmlformats.org/officeDocument/2006/relationships/hyperlink" Target="https://notio.oulu.fi/fi/ohjeet/_layouts/15/WopiFrame.aspx?sourcedoc=/fi/ohjeet/Documents/Menetelmakohtainen%20ja%20henkil%C3%B6kohtainen%20riskienarviointilomake.xlsx&amp;action=default" TargetMode="External"/><Relationship Id="rId4" Type="http://schemas.openxmlformats.org/officeDocument/2006/relationships/hyperlink" Target="https://notio.oulu.fi/fi/ohjeet/_layouts/15/WopiFrame.aspx?sourcedoc=/fi/ohjeet/Documents/Lakisaateiset%20terveystarkastettavat_FI_EN.xlsx&amp;action=defaul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519" y="3166160"/>
            <a:ext cx="11510962" cy="1147896"/>
          </a:xfrm>
        </p:spPr>
        <p:txBody>
          <a:bodyPr/>
          <a:lstStyle/>
          <a:p>
            <a:r>
              <a:rPr lang="fi-FI" dirty="0" smtClean="0"/>
              <a:t>Lakisääteiset terveystarkastukset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128875"/>
            <a:ext cx="8534400" cy="1281421"/>
          </a:xfrm>
        </p:spPr>
        <p:txBody>
          <a:bodyPr>
            <a:normAutofit fontScale="55000" lnSpcReduction="20000"/>
          </a:bodyPr>
          <a:lstStyle/>
          <a:p>
            <a:r>
              <a:rPr lang="fi-FI" dirty="0" smtClean="0"/>
              <a:t>Oulun yliopiston </a:t>
            </a:r>
            <a:r>
              <a:rPr lang="fi-FI" dirty="0" smtClean="0"/>
              <a:t>ohjeistus</a:t>
            </a:r>
          </a:p>
          <a:p>
            <a:r>
              <a:rPr lang="fi-FI" u="sng" dirty="0">
                <a:hlinkClick r:id="rId2"/>
              </a:rPr>
              <a:t>https://sa2.oulu.fi/fi/ohjeet/_layouts/15/,DanaInfo=notio.oulu.fi,SSL+WopiFrame2.aspx?sourcedoc=/fi/ohjeet/Documents/Lakis%C3%A4%C3%A4teiset%20terveystarkastukset.pptx&amp;action=default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4725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Työterveyshuolto alkaa kerätä systemaattisesti listaa työntekijöistä (ei apurahalla työskentelevät), jotka kuuluvat lakisääteisten määräaikaistarkastusten piiriin. Esimiehet </a:t>
            </a:r>
            <a:r>
              <a:rPr lang="fi-FI" dirty="0" smtClean="0"/>
              <a:t>lähettävät päivitetyt </a:t>
            </a:r>
            <a:r>
              <a:rPr lang="fi-FI" dirty="0"/>
              <a:t>tiedot ko. alaisistaan vuosittain työterveyshuoltoon</a:t>
            </a:r>
            <a:r>
              <a:rPr lang="fi-FI" dirty="0" smtClean="0"/>
              <a:t>. Työterveyshoitaja Elina Sepälle</a:t>
            </a:r>
            <a:r>
              <a:rPr lang="fi-FI" smtClean="0"/>
              <a:t>: </a:t>
            </a:r>
            <a:r>
              <a:rPr lang="fi-FI" smtClean="0">
                <a:hlinkClick r:id="rId2"/>
              </a:rPr>
              <a:t>elina.seppa@terveystalo.com</a:t>
            </a:r>
            <a:endParaRPr lang="fi-FI" dirty="0"/>
          </a:p>
          <a:p>
            <a:r>
              <a:rPr lang="fi-FI" dirty="0"/>
              <a:t>Altisteiden kanssa työskenteleville kuuluvat lakisääteiset työterveyshuollon tekemät alku- ja määräaikaistarkastukset. </a:t>
            </a:r>
          </a:p>
          <a:p>
            <a:r>
              <a:rPr lang="fi-FI" dirty="0"/>
              <a:t>Henkilökohtainen riskinarviointi on tehtävä ennen lakisääteistä terveystarkastusta</a:t>
            </a:r>
            <a:r>
              <a:rPr lang="fi-FI" dirty="0" smtClean="0"/>
              <a:t>. </a:t>
            </a:r>
            <a:endParaRPr lang="fi-FI" dirty="0"/>
          </a:p>
          <a:p>
            <a:r>
              <a:rPr lang="fi-FI" dirty="0"/>
              <a:t>Tutustu liitteessä olevaan MAT-taulukkoon ja sen selitteisiin ja altisteisiin.</a:t>
            </a:r>
          </a:p>
          <a:p>
            <a:endParaRPr lang="fi-FI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01" r="239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6386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sz="2600" dirty="0"/>
              <a:t>Työntekijä on oikeutettu määräaikaistarkastuksiin mm., jos</a:t>
            </a:r>
          </a:p>
          <a:p>
            <a:pPr lvl="0"/>
            <a:r>
              <a:rPr lang="fi-FI" dirty="0"/>
              <a:t>henkilö työskentelee enemmän kuin 20 pvä/vuosi suurimman osan työpäivästä tehtävissä, joissa käsitellään riskiä aiheuttavia kemikaaleja, esim. </a:t>
            </a:r>
            <a:r>
              <a:rPr lang="fi-FI" dirty="0" err="1"/>
              <a:t>ksyleeni</a:t>
            </a:r>
            <a:r>
              <a:rPr lang="fi-FI" dirty="0"/>
              <a:t>, </a:t>
            </a:r>
            <a:r>
              <a:rPr lang="fi-FI" dirty="0" err="1"/>
              <a:t>akrylaatit</a:t>
            </a:r>
            <a:r>
              <a:rPr lang="fi-FI" dirty="0"/>
              <a:t>, </a:t>
            </a:r>
            <a:r>
              <a:rPr lang="fi-FI" dirty="0" err="1"/>
              <a:t>sytostaatit</a:t>
            </a:r>
            <a:r>
              <a:rPr lang="fi-FI" dirty="0"/>
              <a:t>, aldehydit (mm. formaldehydi, </a:t>
            </a:r>
            <a:r>
              <a:rPr lang="fi-FI" dirty="0" err="1"/>
              <a:t>glutaraldehydi</a:t>
            </a:r>
            <a:r>
              <a:rPr lang="fi-FI" dirty="0"/>
              <a:t>)</a:t>
            </a:r>
          </a:p>
          <a:p>
            <a:pPr lvl="0"/>
            <a:r>
              <a:rPr lang="fi-FI" dirty="0"/>
              <a:t>työskentelee herkistävien altisteiden kanssa säännöllisesti (esim. entsyymit,  mm. </a:t>
            </a:r>
            <a:r>
              <a:rPr lang="fi-FI" dirty="0" err="1"/>
              <a:t>kollagenaasi</a:t>
            </a:r>
            <a:r>
              <a:rPr lang="fi-FI" dirty="0"/>
              <a:t>)</a:t>
            </a:r>
          </a:p>
          <a:p>
            <a:pPr lvl="0"/>
            <a:r>
              <a:rPr lang="fi-FI" dirty="0"/>
              <a:t>kemiallinen riski määräytyy henkilökohtaisen riskienarvioinnin perusteella (Oulun yliopiston ohje). Jos riskin suuruus arvioidaan 3:ksi (kohtalainen riski) tai sitä isommaksi, pitäisi arvioida lakisääteisten määräaikaistarkastusten </a:t>
            </a:r>
            <a:r>
              <a:rPr lang="fi-FI" dirty="0" smtClean="0"/>
              <a:t>tarpeellisuutta</a:t>
            </a:r>
            <a:r>
              <a:rPr lang="fi-FI" dirty="0"/>
              <a:t> </a:t>
            </a:r>
          </a:p>
          <a:p>
            <a:pPr lvl="0"/>
            <a:r>
              <a:rPr lang="fi-FI" dirty="0"/>
              <a:t>työskentelee biologisten altisteiden kanssa säännöllisesti (esim. eläinepiteeli). Alkutarkastus ja tarvittavat rokotteet ennen töiden aloittamista.</a:t>
            </a:r>
          </a:p>
          <a:p>
            <a:pPr lvl="0"/>
            <a:r>
              <a:rPr lang="fi-FI" dirty="0"/>
              <a:t>biologinen riski määräytyy henkilökohtaisen riskienarvioinnin perusteella (Oulun yliopiston ohje). Jos riskin suuruus arvioidaan 3:ksi (kohtalainen riski) tai sitä isommaksi, pitäisi arvioida lakisääteisten määräaikaistarkastusten tarpeellisuutta</a:t>
            </a:r>
          </a:p>
          <a:p>
            <a:pPr marL="0" indent="0">
              <a:buNone/>
            </a:pPr>
            <a:endParaRPr lang="fi-FI" dirty="0"/>
          </a:p>
          <a:p>
            <a:pPr lvl="0"/>
            <a:r>
              <a:rPr lang="fi-FI" dirty="0"/>
              <a:t>Työskentelee ionisoivan säteilyn kanssa. Työntekijät jaetaan kahteen luokkaan A ja B. B-luokkaan (alle 6 </a:t>
            </a:r>
            <a:r>
              <a:rPr lang="fi-FI" dirty="0" err="1"/>
              <a:t>mSi</a:t>
            </a:r>
            <a:r>
              <a:rPr lang="fi-FI" dirty="0"/>
              <a:t>/v) kuuluvat työntekijät käyvät alkutarkastuksessa. A-luokkaan kuuluvat (yli 6 </a:t>
            </a:r>
            <a:r>
              <a:rPr lang="fi-FI" dirty="0" err="1"/>
              <a:t>mSi</a:t>
            </a:r>
            <a:r>
              <a:rPr lang="fi-FI" dirty="0"/>
              <a:t>/v) käyvät alkutarkastuksessa ja määräaikaistarkastuksissa kolmen vuoden välein. 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74" b="737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2564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>
                <a:hlinkClick r:id="rId2"/>
              </a:rPr>
              <a:t>Kemiallisten riskien arviointi- ohje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r>
              <a:rPr lang="fi-FI" dirty="0" smtClean="0">
                <a:hlinkClick r:id="rId3"/>
              </a:rPr>
              <a:t>Biologisten vaarojen arviointi- ohje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>
                <a:hlinkClick r:id="rId4"/>
              </a:rPr>
              <a:t>Taulukko lakisääteisiin terveystarkastuksiin kutsuttavista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>
                <a:hlinkClick r:id="rId5"/>
              </a:rPr>
              <a:t>Menetelmäkohtainen ja </a:t>
            </a:r>
            <a:r>
              <a:rPr lang="fi-FI" smtClean="0">
                <a:hlinkClick r:id="rId5"/>
              </a:rPr>
              <a:t>henkilökohtainen riskienarviointilomake</a:t>
            </a:r>
            <a:endParaRPr lang="fi-FI" dirty="0" smtClean="0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13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50" r="2395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32798599"/>
      </p:ext>
    </p:extLst>
  </p:cSld>
  <p:clrMapOvr>
    <a:masterClrMapping/>
  </p:clrMapOvr>
</p:sld>
</file>

<file path=ppt/theme/theme1.xml><?xml version="1.0" encoding="utf-8"?>
<a:theme xmlns:a="http://schemas.openxmlformats.org/drawingml/2006/main" name="Oulun yliopisto">
  <a:themeElements>
    <a:clrScheme name="Oulu">
      <a:dk1>
        <a:sysClr val="windowText" lastClr="000000"/>
      </a:dk1>
      <a:lt1>
        <a:sysClr val="window" lastClr="FFFFFF"/>
      </a:lt1>
      <a:dk2>
        <a:srgbClr val="23408F"/>
      </a:dk2>
      <a:lt2>
        <a:srgbClr val="67686A"/>
      </a:lt2>
      <a:accent1>
        <a:srgbClr val="FF8900"/>
      </a:accent1>
      <a:accent2>
        <a:srgbClr val="FFF200"/>
      </a:accent2>
      <a:accent3>
        <a:srgbClr val="662D91"/>
      </a:accent3>
      <a:accent4>
        <a:srgbClr val="00AEEF"/>
      </a:accent4>
      <a:accent5>
        <a:srgbClr val="23408F"/>
      </a:accent5>
      <a:accent6>
        <a:srgbClr val="4BBC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ulu_presentaatiomalli_v21.potx" id="{F2707A07-5F27-42D7-BEEE-BF565E8307B8}" vid="{EA092EB1-CDFE-4CFB-9D75-BB2288870A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c8fedd44-943b-4f0e-a875-3874e0e1dcdb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y_owner xmlns="7a27955c-8d6e-4ea3-adec-c12b7207bcf6">
      <UserInfo>
        <DisplayName>Emilia Vuoti</DisplayName>
        <AccountId>77</AccountId>
        <AccountType/>
      </UserInfo>
    </oy_owner>
    <oy_keywords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Turvallisuus ja työsuojelu</TermName>
          <TermId xmlns="http://schemas.microsoft.com/office/infopath/2007/PartnerControls">bf25eb86-a162-4578-8563-dc030e48d091</TermId>
        </TermInfo>
        <TermInfo xmlns="http://schemas.microsoft.com/office/infopath/2007/PartnerControls">
          <TermName xmlns="http://schemas.microsoft.com/office/infopath/2007/PartnerControls">Työsuojelu</TermName>
          <TermId xmlns="http://schemas.microsoft.com/office/infopath/2007/PartnerControls">a289f77f-375f-4e4e-9587-0b2f4ab3a86c</TermId>
        </TermInfo>
        <TermInfo xmlns="http://schemas.microsoft.com/office/infopath/2007/PartnerControls">
          <TermName xmlns="http://schemas.microsoft.com/office/infopath/2007/PartnerControls">Perehdyttäminen</TermName>
          <TermId xmlns="http://schemas.microsoft.com/office/infopath/2007/PartnerControls">636a6864-4306-4a26-b844-9fa906e8f1b7</TermId>
        </TermInfo>
      </Terms>
    </oy_keywordsNoteField>
    <TaxCatchAll xmlns="7a27955c-8d6e-4ea3-adec-c12b7207bcf6">
      <Value>62</Value>
      <Value>229</Value>
      <Value>627</Value>
      <Value>156</Value>
      <Value>76</Value>
    </TaxCatchAll>
    <oy_department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2409220 Henkilöstöpalvelut</TermName>
          <TermId xmlns="http://schemas.microsoft.com/office/infopath/2007/PartnerControls">1042f64e-5a6e-442e-9810-9661168a91ee</TermId>
        </TermInfo>
      </Terms>
    </oy_departmentNoteField>
    <oy_subjectNoteField xmlns="7a27955c-8d6e-4ea3-adec-c12b7207bcf6">
      <Terms xmlns="http://schemas.microsoft.com/office/infopath/2007/PartnerControls"/>
    </oy_subjectNoteField>
    <oy_type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Ohje</TermName>
          <TermId xmlns="http://schemas.microsoft.com/office/infopath/2007/PartnerControls">62bdb1e9-6a4e-41b7-9f23-a2dfe98f3035</TermId>
        </TermInfo>
      </Terms>
    </oy_typ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hjeen liitetiedosto" ma:contentTypeID="0x010100E2C66806664B437490F488AF34B7AFF600BC774A1D3665C24690F2F9AE8E5A2357" ma:contentTypeVersion="7" ma:contentTypeDescription="Luo uusi asiakirja." ma:contentTypeScope="" ma:versionID="bb4f75568715989665221ebba0121580">
  <xsd:schema xmlns:xsd="http://www.w3.org/2001/XMLSchema" xmlns:xs="http://www.w3.org/2001/XMLSchema" xmlns:p="http://schemas.microsoft.com/office/2006/metadata/properties" xmlns:ns2="7a27955c-8d6e-4ea3-adec-c12b7207bcf6" targetNamespace="http://schemas.microsoft.com/office/2006/metadata/properties" ma:root="true" ma:fieldsID="57d2ca109bd465003444437a2474a8cd" ns2:_="">
    <xsd:import namespace="7a27955c-8d6e-4ea3-adec-c12b7207bcf6"/>
    <xsd:element name="properties">
      <xsd:complexType>
        <xsd:sequence>
          <xsd:element name="documentManagement">
            <xsd:complexType>
              <xsd:all>
                <xsd:element ref="ns2:oy_owner"/>
                <xsd:element ref="ns2:oy_subjectNoteField" minOccurs="0"/>
                <xsd:element ref="ns2:TaxCatchAll" minOccurs="0"/>
                <xsd:element ref="ns2:TaxCatchAllLabel" minOccurs="0"/>
                <xsd:element ref="ns2:oy_keywordsNoteField" minOccurs="0"/>
                <xsd:element ref="ns2:oy_departmentNoteField" minOccurs="0"/>
                <xsd:element ref="ns2:oy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7955c-8d6e-4ea3-adec-c12b7207bcf6" elementFormDefault="qualified">
    <xsd:import namespace="http://schemas.microsoft.com/office/2006/documentManagement/types"/>
    <xsd:import namespace="http://schemas.microsoft.com/office/infopath/2007/PartnerControls"/>
    <xsd:element name="oy_owner" ma:index="6" ma:displayName="Omistaja" ma:SharePointGroup="0" ma:internalName="oy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y_subjectNoteField" ma:index="8" nillable="true" ma:taxonomy="true" ma:internalName="oy_subjectNoteField" ma:taxonomyFieldName="oy_subject" ma:displayName="Aihe" ma:default="" ma:fieldId="{c407929f-a524-42cc-bf06-5b05f8efebf9}" ma:taxonomyMulti="true" ma:sspId="c8fedd44-943b-4f0e-a875-3874e0e1dcdb" ma:termSetId="0731efc9-d48d-42b3-91e5-2d662b8cb9b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53e2953-54b6-492d-97eb-1a39a348f186}" ma:internalName="TaxCatchAll" ma:showField="CatchAllData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53e2953-54b6-492d-97eb-1a39a348f186}" ma:internalName="TaxCatchAllLabel" ma:readOnly="true" ma:showField="CatchAllDataLabel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y_keywordsNoteField" ma:index="12" ma:taxonomy="true" ma:internalName="oy_keywordsNoteField" ma:taxonomyFieldName="oy_keywords" ma:displayName="Asiasanat" ma:default="" ma:fieldId="{07274a43-d5db-47bf-b71d-0e93fd3a25da}" ma:taxonomyMulti="true" ma:sspId="c8fedd44-943b-4f0e-a875-3874e0e1dcdb" ma:termSetId="09fe38f4-9159-4e18-a4ed-e533276758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departmentNoteField" ma:index="14" ma:taxonomy="true" ma:internalName="oy_departmentNoteField" ma:taxonomyFieldName="oy_department" ma:displayName="Yksikkö" ma:fieldId="{914c763d-1adc-4e6f-b78a-85ec05d9d601}" ma:taxonomyMulti="true" ma:sspId="c8fedd44-943b-4f0e-a875-3874e0e1dcdb" ma:termSetId="71146231-2ee0-4c23-83da-d63540f64c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type" ma:index="17" nillable="true" ma:taxonomy="true" ma:internalName="oy_type" ma:taxonomyFieldName="oy_typeTaxonomy" ma:displayName="Tyyppi" ma:default="627;#Ohje|62bdb1e9-6a4e-41b7-9f23-a2dfe98f3035" ma:fieldId="{e5ccb5dd-47dd-49bb-924c-6a95b448f32f}" ma:sspId="c8fedd44-943b-4f0e-a875-3874e0e1dcdb" ma:termSetId="4073159f-3c0b-4d81-ba27-df63fc93e9d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4091F6-F93E-4729-8B7D-B3C65870806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BB468E32-3B59-4649-82FF-65BE8F4B78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0E07A0-A85D-41A5-AE8D-4DCF3AE3C115}">
  <ds:schemaRefs>
    <ds:schemaRef ds:uri="http://schemas.microsoft.com/office/2006/metadata/properties"/>
    <ds:schemaRef ds:uri="http://schemas.microsoft.com/office/infopath/2007/PartnerControls"/>
    <ds:schemaRef ds:uri="7a27955c-8d6e-4ea3-adec-c12b7207bcf6"/>
  </ds:schemaRefs>
</ds:datastoreItem>
</file>

<file path=customXml/itemProps4.xml><?xml version="1.0" encoding="utf-8"?>
<ds:datastoreItem xmlns:ds="http://schemas.openxmlformats.org/officeDocument/2006/customXml" ds:itemID="{19153F83-2712-44E3-8030-90693C7D72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7955c-8d6e-4ea3-adec-c12b7207b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Uusi pohja</Template>
  <TotalTime>195</TotalTime>
  <Words>174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Verdana</vt:lpstr>
      <vt:lpstr>Oulun yliopisto</vt:lpstr>
      <vt:lpstr>Lakisääteiset terveystarkastukset</vt:lpstr>
      <vt:lpstr>PowerPoint Presentation</vt:lpstr>
      <vt:lpstr>PowerPoint Presentation</vt:lpstr>
      <vt:lpstr>PowerPoint Presentation</vt:lpstr>
    </vt:vector>
  </TitlesOfParts>
  <Company>University of 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Lakisääteiset terveystarkastukset Oulun yliopistossa</dc:title>
  <dc:creator>Emilia Vuoti</dc:creator>
  <cp:lastModifiedBy>Antti Haapalainen</cp:lastModifiedBy>
  <cp:revision>11</cp:revision>
  <dcterms:created xsi:type="dcterms:W3CDTF">2018-03-22T11:31:53Z</dcterms:created>
  <dcterms:modified xsi:type="dcterms:W3CDTF">2018-10-22T07:21:35Z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0x010100E2C66806664B437490F488AF34B7AFF600BC774A1D3665C24690F2F9AE8E5A2357</vt:lpwstr>
  </property>
  <property fmtid="{D5CDD505-2E9C-101B-9397-08002B2CF9AE}" pid="3" name="oy_department">
    <vt:lpwstr>76;#2409220 Henkilöstöpalvelut|1042f64e-5a6e-442e-9810-9661168a91ee</vt:lpwstr>
  </property>
  <property fmtid="{D5CDD505-2E9C-101B-9397-08002B2CF9AE}" pid="4" name="oy_typeTaxonomy">
    <vt:lpwstr>627;#Ohje|62bdb1e9-6a4e-41b7-9f23-a2dfe98f3035</vt:lpwstr>
  </property>
  <property fmtid="{D5CDD505-2E9C-101B-9397-08002B2CF9AE}" pid="5" name="oy_keywords">
    <vt:lpwstr>156;#Turvallisuus ja työsuojelu|bf25eb86-a162-4578-8563-dc030e48d091;#229;#Työsuojelu|a289f77f-375f-4e4e-9587-0b2f4ab3a86c;#62;#Perehdyttäminen|636a6864-4306-4a26-b844-9fa906e8f1b7</vt:lpwstr>
  </property>
  <property fmtid="{D5CDD505-2E9C-101B-9397-08002B2CF9AE}" pid="6" name="oy_subject">
    <vt:lpwstr/>
  </property>
</Properties>
</file>