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375" r:id="rId5"/>
    <p:sldId id="374" r:id="rId6"/>
  </p:sldIdLst>
  <p:sldSz cx="9144000" cy="5143500" type="screen16x9"/>
  <p:notesSz cx="6808788" cy="99409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ähesmaa Jukka (STM)" initials="LJ(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AAA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1347D-FA6A-4197-9E78-B2BD280B52DD}" v="1" dt="2020-02-27T11:40:13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 snapToGrid="0" snapToObjects="1" showGuides="1">
      <p:cViewPr varScale="1">
        <p:scale>
          <a:sx n="119" d="100"/>
          <a:sy n="119" d="100"/>
        </p:scale>
        <p:origin x="-114" y="-26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na Kuuva" userId="268298ac-5c0b-4945-afd3-e76c6764842d" providerId="ADAL" clId="{72DF73CF-D0AD-4A98-991D-12963EFDDF79}"/>
    <pc:docChg chg="custSel modSld">
      <pc:chgData name="Taina Kuuva" userId="268298ac-5c0b-4945-afd3-e76c6764842d" providerId="ADAL" clId="{72DF73CF-D0AD-4A98-991D-12963EFDDF79}" dt="2020-02-27T11:40:58.306" v="61" actId="20577"/>
      <pc:docMkLst>
        <pc:docMk/>
      </pc:docMkLst>
      <pc:sldChg chg="modSp">
        <pc:chgData name="Taina Kuuva" userId="268298ac-5c0b-4945-afd3-e76c6764842d" providerId="ADAL" clId="{72DF73CF-D0AD-4A98-991D-12963EFDDF79}" dt="2020-02-27T11:40:58.306" v="61" actId="20577"/>
        <pc:sldMkLst>
          <pc:docMk/>
          <pc:sldMk cId="1773212265" sldId="374"/>
        </pc:sldMkLst>
        <pc:spChg chg="mod">
          <ac:chgData name="Taina Kuuva" userId="268298ac-5c0b-4945-afd3-e76c6764842d" providerId="ADAL" clId="{72DF73CF-D0AD-4A98-991D-12963EFDDF79}" dt="2020-02-27T11:39:44.930" v="20" actId="20577"/>
          <ac:spMkLst>
            <pc:docMk/>
            <pc:sldMk cId="1773212265" sldId="374"/>
            <ac:spMk id="6" creationId="{F4C357C0-0532-491D-BF8A-F09ED8859FFF}"/>
          </ac:spMkLst>
        </pc:spChg>
        <pc:spChg chg="mod">
          <ac:chgData name="Taina Kuuva" userId="268298ac-5c0b-4945-afd3-e76c6764842d" providerId="ADAL" clId="{72DF73CF-D0AD-4A98-991D-12963EFDDF79}" dt="2020-02-27T11:40:58.306" v="61" actId="20577"/>
          <ac:spMkLst>
            <pc:docMk/>
            <pc:sldMk cId="1773212265" sldId="374"/>
            <ac:spMk id="10" creationId="{76C97023-E19B-40F6-9EEB-945A75083C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4.3.2020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4.3.2020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3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P_kollaasi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6" y="3690075"/>
            <a:ext cx="3217187" cy="593306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r>
              <a:rPr lang="fi-FI" dirty="0"/>
              <a:t>toinen taso</a:t>
            </a:r>
          </a:p>
          <a:p>
            <a:pPr lvl="0"/>
            <a:r>
              <a:rPr lang="fi-FI" dirty="0"/>
              <a:t>kolmas taso</a:t>
            </a:r>
          </a:p>
          <a:p>
            <a:pPr lvl="0"/>
            <a:r>
              <a:rPr lang="fi-FI" dirty="0"/>
              <a:t>neljäs taso</a:t>
            </a:r>
          </a:p>
          <a:p>
            <a:pPr lvl="0"/>
            <a:r>
              <a:rPr lang="fi-FI" dirty="0"/>
              <a:t>viides taso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6" y="4220689"/>
            <a:ext cx="3217187" cy="558251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r>
              <a:rPr lang="fi-FI" dirty="0"/>
              <a:t>toinen taso</a:t>
            </a:r>
          </a:p>
          <a:p>
            <a:pPr lvl="0"/>
            <a:r>
              <a:rPr lang="fi-FI" dirty="0"/>
              <a:t>kolmas taso</a:t>
            </a:r>
          </a:p>
          <a:p>
            <a:pPr lvl="0"/>
            <a:r>
              <a:rPr lang="fi-FI" dirty="0"/>
              <a:t>neljäs taso</a:t>
            </a:r>
          </a:p>
          <a:p>
            <a:pPr lvl="0"/>
            <a:r>
              <a:rPr lang="fi-FI" dirty="0"/>
              <a:t>viides taso</a:t>
            </a:r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1259265"/>
            <a:ext cx="2160000" cy="216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6" y="3508495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4.3.2020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41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3" y="217675"/>
            <a:ext cx="719999" cy="7199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8"/>
            <a:ext cx="7905568" cy="3601591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31951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9"/>
            <a:ext cx="7905568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01742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14E47219-D469-463E-9515-48013AFAF4BA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3" y="4767262"/>
            <a:ext cx="2963266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94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72A2C68C-52CD-45BA-8D4B-0B7608CCEDB8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168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5"/>
          </p:nvPr>
        </p:nvSpPr>
        <p:spPr>
          <a:xfrm>
            <a:off x="662700" y="1170616"/>
            <a:ext cx="4437999" cy="34480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1F91842-D2A4-4E23-96DE-43B204EC87BD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505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170615"/>
            <a:ext cx="4437999" cy="3490025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BC360302-1630-48B6-ADE4-B9E9FB0F2A26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300524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3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06589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5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17B07CE1-0791-4230-8E16-6308571DA329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78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5378" cy="51435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 i="0"/>
            </a:lvl1pPr>
            <a:lvl2pPr marL="360000" indent="0">
              <a:buNone/>
              <a:defRPr sz="1800" b="0" i="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7793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86301" y="193994"/>
            <a:ext cx="7611243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6919223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DA5A5E91-6FC1-440B-BB31-F9F89851CDAC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44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5004744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1783708"/>
            <a:ext cx="5004743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217154" y="-331465"/>
            <a:ext cx="5757804" cy="57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933647"/>
            <a:ext cx="734644" cy="71999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256360"/>
            <a:ext cx="7366892" cy="252554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800" b="1">
                <a:solidFill>
                  <a:srgbClr val="63666A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800" b="1">
                <a:solidFill>
                  <a:srgbClr val="63666A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1720726"/>
            <a:ext cx="7366892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44804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EE5FFB34-4535-46E4-AAF9-03F0E6FF1826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386302" y="193994"/>
            <a:ext cx="4281141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4281141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65006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6872901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6872901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6872901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7" name="Kuva 6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544" y="-15671"/>
            <a:ext cx="1437456" cy="5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662701" y="1268990"/>
            <a:ext cx="5078210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"/>
          </p:nvPr>
        </p:nvSpPr>
        <p:spPr>
          <a:xfrm>
            <a:off x="662701" y="2592744"/>
            <a:ext cx="5078210" cy="2253850"/>
          </a:xfrm>
        </p:spPr>
        <p:txBody>
          <a:bodyPr>
            <a:normAutofit/>
          </a:bodyPr>
          <a:lstStyle>
            <a:lvl1pPr marL="285750" indent="-241200" algn="l">
              <a:spcBef>
                <a:spcPts val="0"/>
              </a:spcBef>
              <a:buFont typeface="Arial"/>
              <a:buChar char="•"/>
              <a:defRPr sz="1800" b="1"/>
            </a:lvl1pPr>
            <a:lvl2pPr marL="645750" indent="-241200">
              <a:buFont typeface="Arial"/>
              <a:buChar char="•"/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6" name="Alaotsikko 2"/>
          <p:cNvSpPr>
            <a:spLocks noGrp="1"/>
          </p:cNvSpPr>
          <p:nvPr>
            <p:ph type="subTitle" idx="10"/>
          </p:nvPr>
        </p:nvSpPr>
        <p:spPr>
          <a:xfrm>
            <a:off x="662701" y="2222242"/>
            <a:ext cx="5078210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3963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5204153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5204153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5204153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26852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9" y="1057275"/>
            <a:ext cx="7611655" cy="3600450"/>
          </a:xfrm>
        </p:spPr>
        <p:txBody>
          <a:bodyPr>
            <a:normAutofit/>
          </a:bodyPr>
          <a:lstStyle>
            <a:lvl1pPr marL="0">
              <a:defRPr sz="1800"/>
            </a:lvl1pPr>
          </a:lstStyle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1" y="78527"/>
            <a:ext cx="7611243" cy="85725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73C60F27-7889-4EAE-8B84-87F7E221CBE4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14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" y="0"/>
            <a:ext cx="9143999" cy="47001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1066823-784C-4380-B8E2-2207B5B7E27F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7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0"/>
            <a:ext cx="3203848" cy="5158634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59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6" y="262619"/>
            <a:ext cx="711441" cy="720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1" y="193994"/>
            <a:ext cx="7611243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2" y="1106235"/>
            <a:ext cx="7611242" cy="3569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4C18DBB7-A9BA-4348-AAAA-37B1779F6668}" type="datetime1">
              <a:rPr lang="fi-FI" smtClean="0"/>
              <a:t>4.3.2020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6183562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720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4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538793E6-2CE2-461B-95C7-8CF3B9FB2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EA18EA81-9DF9-49B2-AD63-1F34C02D5A8E}"/>
              </a:ext>
            </a:extLst>
          </p:cNvPr>
          <p:cNvSpPr txBox="1"/>
          <p:nvPr/>
        </p:nvSpPr>
        <p:spPr>
          <a:xfrm>
            <a:off x="1058057" y="2090223"/>
            <a:ext cx="7027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/>
              <a:t>Toisiokäyttö ja </a:t>
            </a:r>
            <a:r>
              <a:rPr lang="fi-FI" sz="3200" b="1" dirty="0" smtClean="0"/>
              <a:t>osaamiskeskittymät</a:t>
            </a:r>
          </a:p>
          <a:p>
            <a:pPr algn="ctr"/>
            <a:r>
              <a:rPr lang="fi-FI" sz="3200" b="1" dirty="0" smtClean="0"/>
              <a:t>6.4.2020 </a:t>
            </a:r>
          </a:p>
          <a:p>
            <a:pPr algn="ctr"/>
            <a:r>
              <a:rPr lang="fi-FI" sz="3200" b="1" dirty="0" smtClean="0"/>
              <a:t>OYS, Luentosali 10 </a:t>
            </a:r>
            <a:endParaRPr lang="fi-FI" sz="3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3" y="4056127"/>
            <a:ext cx="1983850" cy="5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935301" y="193994"/>
            <a:ext cx="6062243" cy="792000"/>
          </a:xfrm>
        </p:spPr>
        <p:txBody>
          <a:bodyPr>
            <a:normAutofit/>
          </a:bodyPr>
          <a:lstStyle/>
          <a:p>
            <a:r>
              <a:rPr lang="fi-FI" dirty="0"/>
              <a:t>OHJELMA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F4C357C0-0532-491D-BF8A-F09ED8859FFF}"/>
              </a:ext>
            </a:extLst>
          </p:cNvPr>
          <p:cNvSpPr/>
          <p:nvPr/>
        </p:nvSpPr>
        <p:spPr>
          <a:xfrm>
            <a:off x="333430" y="1062440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u="sng" dirty="0"/>
              <a:t>T</a:t>
            </a:r>
            <a:r>
              <a:rPr lang="fi-FI" sz="1100" b="1" u="sng" dirty="0"/>
              <a:t>oisiokäyttö </a:t>
            </a:r>
            <a:endParaRPr lang="fi-FI" sz="1100" b="1" u="sng" dirty="0" smtClean="0"/>
          </a:p>
          <a:p>
            <a:endParaRPr lang="fi-FI" sz="1100" b="1" u="sng" dirty="0"/>
          </a:p>
          <a:p>
            <a:r>
              <a:rPr lang="fi-FI" sz="1050" i="1" dirty="0" smtClean="0"/>
              <a:t>9.00 	Aamukahvi</a:t>
            </a:r>
          </a:p>
          <a:p>
            <a:endParaRPr lang="fi-FI" sz="1050" i="1" dirty="0" smtClean="0"/>
          </a:p>
          <a:p>
            <a:r>
              <a:rPr lang="fi-FI" sz="1100" b="1" dirty="0" smtClean="0"/>
              <a:t>9.30 	Tilaisuuden avaus</a:t>
            </a:r>
          </a:p>
          <a:p>
            <a:r>
              <a:rPr lang="fi-FI" sz="1100" dirty="0" smtClean="0"/>
              <a:t>	Jukka </a:t>
            </a:r>
            <a:r>
              <a:rPr lang="fi-FI" sz="1100" dirty="0"/>
              <a:t>Lähesmaa, STM ja </a:t>
            </a:r>
            <a:r>
              <a:rPr lang="fi-FI" sz="1100" dirty="0" smtClean="0"/>
              <a:t>Miia Turpeinen, OYS</a:t>
            </a:r>
            <a:endParaRPr lang="fi-FI" sz="1100" dirty="0"/>
          </a:p>
          <a:p>
            <a:r>
              <a:rPr lang="fi-FI" sz="1100" b="1" dirty="0"/>
              <a:t>9.35 </a:t>
            </a:r>
            <a:r>
              <a:rPr lang="fi-FI" sz="1100" b="1" dirty="0" smtClean="0"/>
              <a:t>	Yksilöllistetty </a:t>
            </a:r>
            <a:r>
              <a:rPr lang="fi-FI" sz="1100" b="1" dirty="0"/>
              <a:t>lääketiede – </a:t>
            </a:r>
            <a:r>
              <a:rPr lang="fi-FI" sz="1100" b="1" dirty="0" smtClean="0"/>
              <a:t>kokonaisuus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Tuula </a:t>
            </a:r>
            <a:r>
              <a:rPr lang="fi-FI" sz="1100" dirty="0"/>
              <a:t>Helander, STM</a:t>
            </a:r>
          </a:p>
          <a:p>
            <a:r>
              <a:rPr lang="fi-FI" sz="1100" b="1" dirty="0" smtClean="0"/>
              <a:t> </a:t>
            </a:r>
            <a:r>
              <a:rPr lang="fi-FI" sz="1100" b="1" dirty="0" smtClean="0"/>
              <a:t>	Toisiolaki </a:t>
            </a:r>
            <a:r>
              <a:rPr lang="fi-FI" sz="1100" b="1" dirty="0"/>
              <a:t>ja kansallinen </a:t>
            </a:r>
            <a:r>
              <a:rPr lang="fi-FI" sz="1100" b="1" dirty="0" smtClean="0"/>
              <a:t>toimeenpano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Jukka </a:t>
            </a:r>
            <a:r>
              <a:rPr lang="fi-FI" sz="1100" dirty="0" err="1" smtClean="0"/>
              <a:t>Lähesmaa</a:t>
            </a:r>
            <a:r>
              <a:rPr lang="fi-FI" sz="1100" dirty="0"/>
              <a:t> </a:t>
            </a:r>
            <a:r>
              <a:rPr lang="fi-FI" sz="1100" dirty="0" smtClean="0"/>
              <a:t>ja Juhana </a:t>
            </a:r>
            <a:r>
              <a:rPr lang="fi-FI" sz="1100" dirty="0"/>
              <a:t>Valo, </a:t>
            </a:r>
            <a:r>
              <a:rPr lang="fi-FI" sz="1100" dirty="0" smtClean="0"/>
              <a:t>STM 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Antti </a:t>
            </a:r>
            <a:r>
              <a:rPr lang="fi-FI" sz="1100" dirty="0"/>
              <a:t>Piirainen, </a:t>
            </a:r>
            <a:r>
              <a:rPr lang="fi-FI" sz="1100" dirty="0" err="1" smtClean="0"/>
              <a:t>Findata</a:t>
            </a:r>
            <a:endParaRPr lang="fi-FI" sz="1100" dirty="0" smtClean="0"/>
          </a:p>
          <a:p>
            <a:r>
              <a:rPr lang="fi-FI" sz="1100" b="1" dirty="0" smtClean="0"/>
              <a:t>9.55	Keskustelua</a:t>
            </a:r>
          </a:p>
          <a:p>
            <a:endParaRPr lang="fi-FI" sz="1100" dirty="0"/>
          </a:p>
          <a:p>
            <a:r>
              <a:rPr lang="fi-FI" sz="1100" b="1" dirty="0"/>
              <a:t>10.30 </a:t>
            </a:r>
            <a:r>
              <a:rPr lang="fi-FI" sz="1100" b="1" dirty="0" smtClean="0"/>
              <a:t>	Alueen näkökulma toisiokäyttöön </a:t>
            </a:r>
            <a:endParaRPr lang="fi-FI" sz="1100" b="1" dirty="0"/>
          </a:p>
          <a:p>
            <a:r>
              <a:rPr lang="fi-FI" sz="1100" dirty="0" smtClean="0"/>
              <a:t>	Tietosuoja - Anttoni </a:t>
            </a:r>
            <a:r>
              <a:rPr lang="fi-FI" sz="1100" dirty="0"/>
              <a:t>Lehto ja Kaisa </a:t>
            </a:r>
            <a:r>
              <a:rPr lang="fi-FI" sz="1100" dirty="0" smtClean="0"/>
              <a:t>Mutenia, OYS</a:t>
            </a:r>
            <a:endParaRPr lang="fi-FI" sz="1100" dirty="0"/>
          </a:p>
          <a:p>
            <a:r>
              <a:rPr lang="fi-FI" sz="1100" dirty="0" smtClean="0"/>
              <a:t>	Tietohallinnon näkökulma - Marko Pylkkänen, OYS</a:t>
            </a:r>
            <a:endParaRPr lang="fi-FI" sz="1100" dirty="0"/>
          </a:p>
          <a:p>
            <a:r>
              <a:rPr lang="fi-FI" sz="1100" dirty="0" smtClean="0"/>
              <a:t>	Tutkimus </a:t>
            </a:r>
            <a:r>
              <a:rPr lang="fi-FI" sz="1100" dirty="0"/>
              <a:t>ja </a:t>
            </a:r>
            <a:r>
              <a:rPr lang="fi-FI" sz="1100" dirty="0" smtClean="0"/>
              <a:t>aineistopalvelut - Minna </a:t>
            </a:r>
            <a:r>
              <a:rPr lang="fi-FI" sz="1100" dirty="0"/>
              <a:t>Mäkiniemi ja Nita </a:t>
            </a:r>
            <a:r>
              <a:rPr lang="fi-FI" sz="1100" dirty="0" smtClean="0"/>
              <a:t>	Mäenpää, OYS</a:t>
            </a:r>
            <a:endParaRPr lang="fi-FI" sz="1100" dirty="0"/>
          </a:p>
          <a:p>
            <a:r>
              <a:rPr lang="fi-FI" sz="1100" dirty="0"/>
              <a:t>	</a:t>
            </a:r>
            <a:r>
              <a:rPr lang="fi-FI" sz="1100" dirty="0" smtClean="0"/>
              <a:t>Opetus - Terhi Nevala, OYS</a:t>
            </a:r>
          </a:p>
          <a:p>
            <a:endParaRPr lang="fi-FI" sz="1100" dirty="0"/>
          </a:p>
          <a:p>
            <a:r>
              <a:rPr lang="fi-FI" sz="1100" i="1" dirty="0" smtClean="0"/>
              <a:t>11.30-12.15	Lounas</a:t>
            </a:r>
          </a:p>
          <a:p>
            <a:endParaRPr lang="fi-FI" sz="1100" i="1" dirty="0"/>
          </a:p>
          <a:p>
            <a:endParaRPr lang="fi-FI" sz="1100" i="1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319424"/>
            <a:ext cx="1705554" cy="51482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F4C357C0-0532-491D-BF8A-F09ED8859FFF}"/>
              </a:ext>
            </a:extLst>
          </p:cNvPr>
          <p:cNvSpPr/>
          <p:nvPr/>
        </p:nvSpPr>
        <p:spPr>
          <a:xfrm>
            <a:off x="4550862" y="10558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b="1" u="sng" dirty="0" smtClean="0"/>
              <a:t>Osaamiskeskittymät</a:t>
            </a:r>
            <a:endParaRPr lang="fi-FI" sz="1100" b="1" u="sng" dirty="0"/>
          </a:p>
          <a:p>
            <a:endParaRPr lang="fi-FI" sz="1100" b="1" dirty="0" smtClean="0"/>
          </a:p>
          <a:p>
            <a:r>
              <a:rPr lang="fi-FI" sz="1100" b="1" dirty="0"/>
              <a:t>12.15 	Yksilöllistetty lääketiede – </a:t>
            </a:r>
            <a:r>
              <a:rPr lang="fi-FI" sz="1100" b="1" dirty="0" smtClean="0"/>
              <a:t>kokonaisuus</a:t>
            </a:r>
            <a:endParaRPr lang="fi-FI" sz="1100" b="1" dirty="0"/>
          </a:p>
          <a:p>
            <a:r>
              <a:rPr lang="fi-FI" sz="1100" dirty="0"/>
              <a:t>	Tuula Helander, STM</a:t>
            </a:r>
            <a:endParaRPr lang="fi-FI" sz="1100" b="1" dirty="0"/>
          </a:p>
          <a:p>
            <a:r>
              <a:rPr lang="fi-FI" sz="1100" b="1" dirty="0" smtClean="0"/>
              <a:t>12.35 </a:t>
            </a:r>
            <a:r>
              <a:rPr lang="fi-FI" sz="1100" b="1" dirty="0"/>
              <a:t>	</a:t>
            </a:r>
            <a:r>
              <a:rPr lang="fi-FI" sz="1100" b="1" dirty="0" smtClean="0"/>
              <a:t>Neurokeskus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Kari </a:t>
            </a:r>
            <a:r>
              <a:rPr lang="fi-FI" sz="1100" dirty="0"/>
              <a:t>Majamaa ja Anne </a:t>
            </a:r>
            <a:r>
              <a:rPr lang="fi-FI" sz="1100" dirty="0" smtClean="0"/>
              <a:t>Remes, OY ja OYS</a:t>
            </a:r>
            <a:r>
              <a:rPr lang="fi-FI" sz="1100" dirty="0"/>
              <a:t>	</a:t>
            </a:r>
          </a:p>
          <a:p>
            <a:r>
              <a:rPr lang="fi-FI" sz="1100" b="1" dirty="0" smtClean="0"/>
              <a:t>13.00</a:t>
            </a:r>
            <a:r>
              <a:rPr lang="fi-FI" sz="1100" b="1" dirty="0" smtClean="0"/>
              <a:t>	FICAN North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Jussi Koivunen, OYS</a:t>
            </a:r>
            <a:endParaRPr lang="fi-FI" sz="1100" dirty="0"/>
          </a:p>
          <a:p>
            <a:r>
              <a:rPr lang="fi-FI" sz="1100" b="1" dirty="0" smtClean="0"/>
              <a:t>13.25</a:t>
            </a:r>
            <a:r>
              <a:rPr lang="fi-FI" sz="1100" b="1" dirty="0"/>
              <a:t>	Geneettisen tiedon </a:t>
            </a:r>
            <a:r>
              <a:rPr lang="fi-FI" sz="1100" b="1" dirty="0" smtClean="0"/>
              <a:t>hyödyntäminen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Jukka Moilanen, OYS</a:t>
            </a:r>
            <a:endParaRPr lang="fi-FI" sz="1100" dirty="0"/>
          </a:p>
          <a:p>
            <a:r>
              <a:rPr lang="fi-FI" sz="1100" b="1" dirty="0" smtClean="0"/>
              <a:t>13.50</a:t>
            </a:r>
            <a:r>
              <a:rPr lang="fi-FI" sz="1100" b="1" dirty="0" smtClean="0"/>
              <a:t>	Biopankki Borealis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Raisa Serpi, OYS</a:t>
            </a:r>
          </a:p>
          <a:p>
            <a:endParaRPr lang="fi-FI" sz="600" dirty="0" smtClean="0"/>
          </a:p>
          <a:p>
            <a:r>
              <a:rPr lang="fi-FI" sz="1100" i="1" dirty="0" smtClean="0"/>
              <a:t>14.15-14.35</a:t>
            </a:r>
            <a:r>
              <a:rPr lang="fi-FI" sz="1100" i="1" dirty="0" smtClean="0"/>
              <a:t>	Kahvitauko</a:t>
            </a:r>
          </a:p>
          <a:p>
            <a:endParaRPr lang="fi-FI" sz="900" i="1" dirty="0"/>
          </a:p>
          <a:p>
            <a:r>
              <a:rPr lang="fi-FI" sz="1100" b="1" dirty="0" smtClean="0"/>
              <a:t>14.35</a:t>
            </a:r>
            <a:r>
              <a:rPr lang="fi-FI" sz="1100" b="1" dirty="0"/>
              <a:t>	</a:t>
            </a:r>
            <a:r>
              <a:rPr lang="fi-FI" sz="1100" b="1" dirty="0" err="1"/>
              <a:t>P</a:t>
            </a:r>
            <a:r>
              <a:rPr lang="fi-FI" sz="1100" b="1" dirty="0" err="1" smtClean="0"/>
              <a:t>rofilaatio</a:t>
            </a:r>
            <a:r>
              <a:rPr lang="fi-FI" sz="1100" b="1" dirty="0" smtClean="0"/>
              <a:t> </a:t>
            </a:r>
            <a:r>
              <a:rPr lang="fi-FI" sz="1100" b="1" dirty="0"/>
              <a:t>digitaalisen terveyden </a:t>
            </a:r>
            <a:r>
              <a:rPr lang="fi-FI" sz="1100" b="1" dirty="0" smtClean="0"/>
              <a:t>teemassa</a:t>
            </a:r>
            <a:r>
              <a:rPr lang="fi-FI" sz="1100" dirty="0" smtClean="0"/>
              <a:t> 	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Simo Saarakkala, OY</a:t>
            </a:r>
          </a:p>
          <a:p>
            <a:r>
              <a:rPr lang="fi-FI" sz="1100" b="1" dirty="0" smtClean="0"/>
              <a:t>15.00</a:t>
            </a:r>
            <a:r>
              <a:rPr lang="fi-FI" sz="1100" b="1" dirty="0"/>
              <a:t>	</a:t>
            </a:r>
            <a:r>
              <a:rPr lang="fi-FI" sz="1100" b="1" dirty="0" err="1"/>
              <a:t>Digi-HTA</a:t>
            </a:r>
            <a:r>
              <a:rPr lang="fi-FI" sz="1100" b="1" dirty="0"/>
              <a:t>: digitaalisten ratkaisujen arviointi ja suositukset </a:t>
            </a:r>
            <a:r>
              <a:rPr lang="fi-FI" sz="1100" dirty="0"/>
              <a:t>	Jarmo Reponen, </a:t>
            </a:r>
            <a:r>
              <a:rPr lang="fi-FI" sz="1100" dirty="0" smtClean="0"/>
              <a:t>OY</a:t>
            </a:r>
            <a:endParaRPr lang="fi-FI" sz="1100" dirty="0"/>
          </a:p>
          <a:p>
            <a:r>
              <a:rPr lang="fi-FI" sz="1100" b="1" dirty="0" smtClean="0"/>
              <a:t>15.25</a:t>
            </a:r>
            <a:r>
              <a:rPr lang="fi-FI" sz="1100" b="1" dirty="0"/>
              <a:t>	</a:t>
            </a:r>
            <a:r>
              <a:rPr lang="fi-FI" sz="1100" b="1" dirty="0" err="1"/>
              <a:t>HyteAiro</a:t>
            </a:r>
            <a:r>
              <a:rPr lang="fi-FI" sz="1100" b="1" dirty="0"/>
              <a:t>: Digitaalisen terveysdatan käytännöt ja </a:t>
            </a:r>
            <a:r>
              <a:rPr lang="fi-FI" sz="1100" b="1" dirty="0" smtClean="0"/>
              <a:t>	kansallisen analytiikkaosaamisverkoston perustaminen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Satu Väinämö, </a:t>
            </a:r>
            <a:r>
              <a:rPr lang="fi-FI" sz="1100" dirty="0" smtClean="0"/>
              <a:t>OY</a:t>
            </a:r>
            <a:endParaRPr lang="fi-FI" sz="1100" dirty="0" smtClean="0"/>
          </a:p>
          <a:p>
            <a:r>
              <a:rPr lang="fi-FI" sz="1100" b="1" dirty="0" smtClean="0"/>
              <a:t>15.50 </a:t>
            </a:r>
            <a:r>
              <a:rPr lang="fi-FI" sz="1100" b="1" dirty="0" smtClean="0"/>
              <a:t>	Keskustelua</a:t>
            </a:r>
          </a:p>
          <a:p>
            <a:r>
              <a:rPr lang="fi-FI" sz="1100" b="1" dirty="0" smtClean="0"/>
              <a:t>16.00	Tilaisuuden päätös</a:t>
            </a:r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1773212265"/>
      </p:ext>
    </p:extLst>
  </p:cSld>
  <p:clrMapOvr>
    <a:masterClrMapping/>
  </p:clrMapOvr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17CC05-C71C-4B57-B9D0-81DDB5362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0591C3-54BA-486E-A020-0A19F416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191F7-272F-4C30-AE7A-0DF685E5D207}">
  <ds:schemaRefs>
    <ds:schemaRef ds:uri="http://purl.org/dc/elements/1.1/"/>
    <ds:schemaRef ds:uri="ebb82943-49da-4504-a2f3-a33fb2eb95f1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14</Words>
  <Application>Microsoft Office PowerPoint</Application>
  <PresentationFormat>Näytössä katseltava esitys (16:9)</PresentationFormat>
  <Paragraphs>47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STM-teema</vt:lpstr>
      <vt:lpstr>PowerPoint-esitys</vt:lpstr>
      <vt:lpstr>OHJELMA</vt:lpstr>
    </vt:vector>
  </TitlesOfParts>
  <Company>Mainostoimisto Hurraa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Tuire Laine</dc:creator>
  <cp:lastModifiedBy>Mäkiniemi Minna</cp:lastModifiedBy>
  <cp:revision>277</cp:revision>
  <cp:lastPrinted>2018-09-10T16:45:51Z</cp:lastPrinted>
  <dcterms:created xsi:type="dcterms:W3CDTF">2017-11-07T11:53:16Z</dcterms:created>
  <dcterms:modified xsi:type="dcterms:W3CDTF">2020-03-04T11:24:02Z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