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8" r:id="rId6"/>
    <p:sldId id="263" r:id="rId7"/>
    <p:sldId id="259" r:id="rId8"/>
    <p:sldId id="260" r:id="rId9"/>
    <p:sldId id="264" r:id="rId10"/>
    <p:sldId id="265" r:id="rId11"/>
    <p:sldId id="266"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i-FI"/>
          </a:p>
        </p:txBody>
      </p:sp>
      <p:sp>
        <p:nvSpPr>
          <p:cNvPr id="4" name="Date Placeholder 3"/>
          <p:cNvSpPr>
            <a:spLocks noGrp="1"/>
          </p:cNvSpPr>
          <p:nvPr>
            <p:ph type="dt" sz="half" idx="10"/>
          </p:nvPr>
        </p:nvSpPr>
        <p:spPr/>
        <p:txBody>
          <a:bodyPr/>
          <a:lstStyle/>
          <a:p>
            <a:fld id="{86BF5306-7E8B-431A-A5C5-89B6BABDE763}" type="datetimeFigureOut">
              <a:rPr lang="fi-FI" smtClean="0"/>
              <a:t>2.4.2020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4FC0B-3231-4A2D-A797-59ECE395C64C}" type="slidenum">
              <a:rPr lang="fi-FI" smtClean="0"/>
              <a:t>‹#›</a:t>
            </a:fld>
            <a:endParaRPr lang="fi-FI"/>
          </a:p>
        </p:txBody>
      </p:sp>
    </p:spTree>
    <p:extLst>
      <p:ext uri="{BB962C8B-B14F-4D97-AF65-F5344CB8AC3E}">
        <p14:creationId xmlns:p14="http://schemas.microsoft.com/office/powerpoint/2010/main" val="4084124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86BF5306-7E8B-431A-A5C5-89B6BABDE763}" type="datetimeFigureOut">
              <a:rPr lang="fi-FI" smtClean="0"/>
              <a:t>2.4.2020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4FC0B-3231-4A2D-A797-59ECE395C64C}" type="slidenum">
              <a:rPr lang="fi-FI" smtClean="0"/>
              <a:t>‹#›</a:t>
            </a:fld>
            <a:endParaRPr lang="fi-FI"/>
          </a:p>
        </p:txBody>
      </p:sp>
    </p:spTree>
    <p:extLst>
      <p:ext uri="{BB962C8B-B14F-4D97-AF65-F5344CB8AC3E}">
        <p14:creationId xmlns:p14="http://schemas.microsoft.com/office/powerpoint/2010/main" val="3883869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86BF5306-7E8B-431A-A5C5-89B6BABDE763}" type="datetimeFigureOut">
              <a:rPr lang="fi-FI" smtClean="0"/>
              <a:t>2.4.2020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4FC0B-3231-4A2D-A797-59ECE395C64C}" type="slidenum">
              <a:rPr lang="fi-FI" smtClean="0"/>
              <a:t>‹#›</a:t>
            </a:fld>
            <a:endParaRPr lang="fi-FI"/>
          </a:p>
        </p:txBody>
      </p:sp>
    </p:spTree>
    <p:extLst>
      <p:ext uri="{BB962C8B-B14F-4D97-AF65-F5344CB8AC3E}">
        <p14:creationId xmlns:p14="http://schemas.microsoft.com/office/powerpoint/2010/main" val="1707314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10"/>
          </p:nvPr>
        </p:nvSpPr>
        <p:spPr/>
        <p:txBody>
          <a:bodyPr/>
          <a:lstStyle/>
          <a:p>
            <a:fld id="{86BF5306-7E8B-431A-A5C5-89B6BABDE763}" type="datetimeFigureOut">
              <a:rPr lang="fi-FI" smtClean="0"/>
              <a:t>2.4.2020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4FC0B-3231-4A2D-A797-59ECE395C64C}" type="slidenum">
              <a:rPr lang="fi-FI" smtClean="0"/>
              <a:t>‹#›</a:t>
            </a:fld>
            <a:endParaRPr lang="fi-FI"/>
          </a:p>
        </p:txBody>
      </p:sp>
    </p:spTree>
    <p:extLst>
      <p:ext uri="{BB962C8B-B14F-4D97-AF65-F5344CB8AC3E}">
        <p14:creationId xmlns:p14="http://schemas.microsoft.com/office/powerpoint/2010/main" val="1654491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6BF5306-7E8B-431A-A5C5-89B6BABDE763}" type="datetimeFigureOut">
              <a:rPr lang="fi-FI" smtClean="0"/>
              <a:t>2.4.2020</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76B4FC0B-3231-4A2D-A797-59ECE395C64C}" type="slidenum">
              <a:rPr lang="fi-FI" smtClean="0"/>
              <a:t>‹#›</a:t>
            </a:fld>
            <a:endParaRPr lang="fi-FI"/>
          </a:p>
        </p:txBody>
      </p:sp>
    </p:spTree>
    <p:extLst>
      <p:ext uri="{BB962C8B-B14F-4D97-AF65-F5344CB8AC3E}">
        <p14:creationId xmlns:p14="http://schemas.microsoft.com/office/powerpoint/2010/main" val="3218538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Date Placeholder 4"/>
          <p:cNvSpPr>
            <a:spLocks noGrp="1"/>
          </p:cNvSpPr>
          <p:nvPr>
            <p:ph type="dt" sz="half" idx="10"/>
          </p:nvPr>
        </p:nvSpPr>
        <p:spPr/>
        <p:txBody>
          <a:bodyPr/>
          <a:lstStyle/>
          <a:p>
            <a:fld id="{86BF5306-7E8B-431A-A5C5-89B6BABDE763}" type="datetimeFigureOut">
              <a:rPr lang="fi-FI" smtClean="0"/>
              <a:t>2.4.2020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B4FC0B-3231-4A2D-A797-59ECE395C64C}" type="slidenum">
              <a:rPr lang="fi-FI" smtClean="0"/>
              <a:t>‹#›</a:t>
            </a:fld>
            <a:endParaRPr lang="fi-FI"/>
          </a:p>
        </p:txBody>
      </p:sp>
    </p:spTree>
    <p:extLst>
      <p:ext uri="{BB962C8B-B14F-4D97-AF65-F5344CB8AC3E}">
        <p14:creationId xmlns:p14="http://schemas.microsoft.com/office/powerpoint/2010/main" val="1860219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7" name="Date Placeholder 6"/>
          <p:cNvSpPr>
            <a:spLocks noGrp="1"/>
          </p:cNvSpPr>
          <p:nvPr>
            <p:ph type="dt" sz="half" idx="10"/>
          </p:nvPr>
        </p:nvSpPr>
        <p:spPr/>
        <p:txBody>
          <a:bodyPr/>
          <a:lstStyle/>
          <a:p>
            <a:fld id="{86BF5306-7E8B-431A-A5C5-89B6BABDE763}" type="datetimeFigureOut">
              <a:rPr lang="fi-FI" smtClean="0"/>
              <a:t>2.4.2020</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76B4FC0B-3231-4A2D-A797-59ECE395C64C}" type="slidenum">
              <a:rPr lang="fi-FI" smtClean="0"/>
              <a:t>‹#›</a:t>
            </a:fld>
            <a:endParaRPr lang="fi-FI"/>
          </a:p>
        </p:txBody>
      </p:sp>
    </p:spTree>
    <p:extLst>
      <p:ext uri="{BB962C8B-B14F-4D97-AF65-F5344CB8AC3E}">
        <p14:creationId xmlns:p14="http://schemas.microsoft.com/office/powerpoint/2010/main" val="500960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86BF5306-7E8B-431A-A5C5-89B6BABDE763}" type="datetimeFigureOut">
              <a:rPr lang="fi-FI" smtClean="0"/>
              <a:t>2.4.2020</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76B4FC0B-3231-4A2D-A797-59ECE395C64C}" type="slidenum">
              <a:rPr lang="fi-FI" smtClean="0"/>
              <a:t>‹#›</a:t>
            </a:fld>
            <a:endParaRPr lang="fi-FI"/>
          </a:p>
        </p:txBody>
      </p:sp>
    </p:spTree>
    <p:extLst>
      <p:ext uri="{BB962C8B-B14F-4D97-AF65-F5344CB8AC3E}">
        <p14:creationId xmlns:p14="http://schemas.microsoft.com/office/powerpoint/2010/main" val="3335835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BF5306-7E8B-431A-A5C5-89B6BABDE763}" type="datetimeFigureOut">
              <a:rPr lang="fi-FI" smtClean="0"/>
              <a:t>2.4.2020</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76B4FC0B-3231-4A2D-A797-59ECE395C64C}" type="slidenum">
              <a:rPr lang="fi-FI" smtClean="0"/>
              <a:t>‹#›</a:t>
            </a:fld>
            <a:endParaRPr lang="fi-FI"/>
          </a:p>
        </p:txBody>
      </p:sp>
    </p:spTree>
    <p:extLst>
      <p:ext uri="{BB962C8B-B14F-4D97-AF65-F5344CB8AC3E}">
        <p14:creationId xmlns:p14="http://schemas.microsoft.com/office/powerpoint/2010/main" val="997170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6BF5306-7E8B-431A-A5C5-89B6BABDE763}" type="datetimeFigureOut">
              <a:rPr lang="fi-FI" smtClean="0"/>
              <a:t>2.4.2020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B4FC0B-3231-4A2D-A797-59ECE395C64C}" type="slidenum">
              <a:rPr lang="fi-FI" smtClean="0"/>
              <a:t>‹#›</a:t>
            </a:fld>
            <a:endParaRPr lang="fi-FI"/>
          </a:p>
        </p:txBody>
      </p:sp>
    </p:spTree>
    <p:extLst>
      <p:ext uri="{BB962C8B-B14F-4D97-AF65-F5344CB8AC3E}">
        <p14:creationId xmlns:p14="http://schemas.microsoft.com/office/powerpoint/2010/main" val="3087709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6BF5306-7E8B-431A-A5C5-89B6BABDE763}" type="datetimeFigureOut">
              <a:rPr lang="fi-FI" smtClean="0"/>
              <a:t>2.4.2020</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76B4FC0B-3231-4A2D-A797-59ECE395C64C}" type="slidenum">
              <a:rPr lang="fi-FI" smtClean="0"/>
              <a:t>‹#›</a:t>
            </a:fld>
            <a:endParaRPr lang="fi-FI"/>
          </a:p>
        </p:txBody>
      </p:sp>
    </p:spTree>
    <p:extLst>
      <p:ext uri="{BB962C8B-B14F-4D97-AF65-F5344CB8AC3E}">
        <p14:creationId xmlns:p14="http://schemas.microsoft.com/office/powerpoint/2010/main" val="128443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BF5306-7E8B-431A-A5C5-89B6BABDE763}" type="datetimeFigureOut">
              <a:rPr lang="fi-FI" smtClean="0"/>
              <a:t>2.4.2020</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B4FC0B-3231-4A2D-A797-59ECE395C64C}" type="slidenum">
              <a:rPr lang="fi-FI" smtClean="0"/>
              <a:t>‹#›</a:t>
            </a:fld>
            <a:endParaRPr lang="fi-FI"/>
          </a:p>
        </p:txBody>
      </p:sp>
    </p:spTree>
    <p:extLst>
      <p:ext uri="{BB962C8B-B14F-4D97-AF65-F5344CB8AC3E}">
        <p14:creationId xmlns:p14="http://schemas.microsoft.com/office/powerpoint/2010/main" val="4065888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aka.fi/fi/rahoitus/hae-rahoitusta/tutkimusymparistolle/covid-19-epidemiaan-ja-sen-vaikutusten-hillintaan-liittyva-temaattinen-erityisrahoitus/"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hyperlink" Target="http://www.eura2014.fi/" TargetMode="External"/><Relationship Id="rId2" Type="http://schemas.openxmlformats.org/officeDocument/2006/relationships/hyperlink" Target="https://www.pohjois-pohjanmaa.fi/index.php?id=4&amp;news_id=2101&amp;archive=" TargetMode="External"/><Relationship Id="rId1" Type="http://schemas.openxmlformats.org/officeDocument/2006/relationships/slideLayout" Target="../slideLayouts/slideLayout6.xml"/><Relationship Id="rId4" Type="http://schemas.openxmlformats.org/officeDocument/2006/relationships/hyperlink" Target="mailto:saija.luonuansuu@oulu.fi"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saija.luonuansuu@oulu.fi" TargetMode="External"/><Relationship Id="rId2" Type="http://schemas.openxmlformats.org/officeDocument/2006/relationships/hyperlink" Target="http://www.eura2014.fi/"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s://link.webropolsurveys.com/S/2E10D8DBF43B6DD6"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aka.fi/en/funding/apply-for-funding/research-environment/call-for-applications-special-funding-for-research-on-covid-19-epidemic-and-the-mitigation-of-its-effects/"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s://link.webropolsurveys.com/S/2E10D8DBF43B6DD6"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mailto:maria.nilsson@nordforsk.org" TargetMode="External"/><Relationship Id="rId2" Type="http://schemas.openxmlformats.org/officeDocument/2006/relationships/hyperlink" Target="https://nta.nordforsk.org/files/BudgettemplateNTACovid19.xlsx"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mailto:matti.rautalahti@duodecim.fi"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mailto:matti.rautalahti@duodecim.fi"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7259" y="1561907"/>
            <a:ext cx="11790947" cy="4247317"/>
          </a:xfrm>
          <a:prstGeom prst="rect">
            <a:avLst/>
          </a:prstGeom>
        </p:spPr>
        <p:txBody>
          <a:bodyPr wrap="square">
            <a:spAutoFit/>
          </a:bodyPr>
          <a:lstStyle/>
          <a:p>
            <a:pPr marL="285750" indent="-285750">
              <a:buFont typeface="Arial" panose="020B0604020202020204" pitchFamily="34" charset="0"/>
              <a:buChar char="•"/>
            </a:pPr>
            <a:r>
              <a:rPr lang="fi-FI" dirty="0" smtClean="0">
                <a:ea typeface="Calibri" panose="020F0502020204030204" pitchFamily="34" charset="0"/>
              </a:rPr>
              <a:t>8,45 </a:t>
            </a:r>
            <a:r>
              <a:rPr lang="fi-FI" dirty="0">
                <a:ea typeface="Calibri" panose="020F0502020204030204" pitchFamily="34" charset="0"/>
              </a:rPr>
              <a:t>miljoonaa euroa </a:t>
            </a:r>
            <a:endParaRPr lang="fi-FI" dirty="0" smtClean="0">
              <a:ea typeface="Calibri" panose="020F0502020204030204" pitchFamily="34" charset="0"/>
            </a:endParaRPr>
          </a:p>
          <a:p>
            <a:pPr marL="285750" indent="-285750">
              <a:buFont typeface="Arial" panose="020B0604020202020204" pitchFamily="34" charset="0"/>
              <a:buChar char="•"/>
            </a:pPr>
            <a:r>
              <a:rPr lang="fi-FI" b="1" dirty="0" smtClean="0">
                <a:ea typeface="Calibri" panose="020F0502020204030204" pitchFamily="34" charset="0"/>
              </a:rPr>
              <a:t>Akatemian </a:t>
            </a:r>
            <a:r>
              <a:rPr lang="fi-FI" b="1" dirty="0">
                <a:ea typeface="Calibri" panose="020F0502020204030204" pitchFamily="34" charset="0"/>
              </a:rPr>
              <a:t>erityishaun tarkoituksena on tukea eri tutkimusalojen akatemiahankkeita, jotka käsittelevät SARS-CoV-2-virusta ja sen aiheuttamaa COVID-19-epidemiaa, epidemian yhteiskunnallisia vaikutuksia ja kielteisten seurausten hillintää tai ehkäisemistä.</a:t>
            </a:r>
            <a:r>
              <a:rPr lang="fi-FI" dirty="0">
                <a:ea typeface="Calibri" panose="020F0502020204030204" pitchFamily="34" charset="0"/>
              </a:rPr>
              <a:t> Rahoituksella tuetaan relevantin tutkimustoiminnan suuntaamista tai tutkimuksen vahvistamista aihealueella jo keväällä 2020.</a:t>
            </a:r>
          </a:p>
          <a:p>
            <a:pPr marL="285750" indent="-285750">
              <a:buFont typeface="Arial" panose="020B0604020202020204" pitchFamily="34" charset="0"/>
              <a:buChar char="•"/>
            </a:pPr>
            <a:r>
              <a:rPr lang="fi-FI" sz="2000" b="1" dirty="0" smtClean="0">
                <a:effectLst/>
                <a:ea typeface="Times New Roman" panose="02020603050405020304" pitchFamily="18" charset="0"/>
              </a:rPr>
              <a:t>COVID-19-erityishaku avautuu 7.4.2020</a:t>
            </a:r>
            <a:endParaRPr lang="fi-FI" sz="2000" b="1" dirty="0" smtClean="0">
              <a:effectLst/>
              <a:ea typeface="Calibri" panose="020F0502020204030204" pitchFamily="34" charset="0"/>
            </a:endParaRPr>
          </a:p>
          <a:p>
            <a:pPr marL="285750" indent="-285750">
              <a:buFont typeface="Arial" panose="020B0604020202020204" pitchFamily="34" charset="0"/>
              <a:buChar char="•"/>
            </a:pPr>
            <a:r>
              <a:rPr lang="fi-FI" dirty="0">
                <a:ea typeface="Calibri" panose="020F0502020204030204" pitchFamily="34" charset="0"/>
              </a:rPr>
              <a:t>COVID-19-epidemiaan suunnattavan rahoituksen tavoitteena on:</a:t>
            </a:r>
          </a:p>
          <a:p>
            <a:pPr marL="800100" lvl="1" indent="-342900">
              <a:buSzPts val="1000"/>
              <a:buFont typeface="Wingdings" panose="05000000000000000000" pitchFamily="2" charset="2"/>
              <a:buChar char="v"/>
              <a:tabLst>
                <a:tab pos="457200" algn="l"/>
              </a:tabLst>
            </a:pPr>
            <a:r>
              <a:rPr lang="fi-FI" dirty="0" smtClean="0">
                <a:effectLst/>
                <a:ea typeface="Times New Roman" panose="02020603050405020304" pitchFamily="18" charset="0"/>
              </a:rPr>
              <a:t>tukea alan tutkimusta ja/tai</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v"/>
              <a:tabLst>
                <a:tab pos="457200" algn="l"/>
              </a:tabLst>
            </a:pPr>
            <a:r>
              <a:rPr lang="fi-FI" dirty="0" smtClean="0">
                <a:effectLst/>
                <a:ea typeface="Times New Roman" panose="02020603050405020304" pitchFamily="18" charset="0"/>
              </a:rPr>
              <a:t>tukea tutkimusaineistojen ja -tuotosten avaamista tutkimuksen ja yhteiskunnan käyttöön ja/tai</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v"/>
              <a:tabLst>
                <a:tab pos="457200" algn="l"/>
              </a:tabLst>
            </a:pPr>
            <a:r>
              <a:rPr lang="fi-FI" dirty="0" smtClean="0">
                <a:effectLst/>
                <a:ea typeface="Times New Roman" panose="02020603050405020304" pitchFamily="18" charset="0"/>
              </a:rPr>
              <a:t>edistää tutkitun tiedon käyttöä vaikutusten hillinnässä ja/tai</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v"/>
              <a:tabLst>
                <a:tab pos="457200" algn="l"/>
              </a:tabLst>
            </a:pPr>
            <a:r>
              <a:rPr lang="fi-FI" dirty="0" smtClean="0">
                <a:effectLst/>
                <a:ea typeface="Times New Roman" panose="02020603050405020304" pitchFamily="18" charset="0"/>
              </a:rPr>
              <a:t>edistää tutkimukseen pohjautuvan tiedon ja osaamisen hyödyntämistä.</a:t>
            </a:r>
            <a:endParaRPr lang="fi-FI" dirty="0">
              <a:ea typeface="Times New Roman" panose="02020603050405020304" pitchFamily="18" charset="0"/>
            </a:endParaRPr>
          </a:p>
          <a:p>
            <a:pPr lvl="1">
              <a:buSzPts val="1000"/>
              <a:tabLst>
                <a:tab pos="457200" algn="l"/>
              </a:tabLst>
            </a:pPr>
            <a:endParaRPr lang="fi-FI" dirty="0" smtClean="0">
              <a:effectLst/>
              <a:ea typeface="Times New Roman" panose="02020603050405020304" pitchFamily="18" charset="0"/>
            </a:endParaRPr>
          </a:p>
          <a:p>
            <a:pPr lvl="1">
              <a:buSzPts val="1000"/>
              <a:tabLst>
                <a:tab pos="457200" algn="l"/>
              </a:tabLst>
            </a:pPr>
            <a:r>
              <a:rPr lang="fi-FI" dirty="0" smtClean="0">
                <a:solidFill>
                  <a:srgbClr val="FF0000"/>
                </a:solidFill>
                <a:ea typeface="Times New Roman" panose="02020603050405020304" pitchFamily="18" charset="0"/>
              </a:rPr>
              <a:t>HAKUTEKSTI: </a:t>
            </a:r>
            <a:r>
              <a:rPr lang="fi-FI" dirty="0" smtClean="0">
                <a:ea typeface="Times New Roman" panose="02020603050405020304" pitchFamily="18" charset="0"/>
                <a:hlinkClick r:id="rId2"/>
              </a:rPr>
              <a:t>https://www.aka.fi/fi/rahoitus/hae-rahoitusta/tutkimusymparistolle/covid-19-epidemiaan-ja-sen-vaikutusten-hillintaan-liittyva-temaattinen-erityisrahoitus/</a:t>
            </a:r>
            <a:endParaRPr lang="fi-FI" dirty="0" smtClean="0">
              <a:ea typeface="Times New Roman" panose="02020603050405020304" pitchFamily="18" charset="0"/>
            </a:endParaRPr>
          </a:p>
          <a:p>
            <a:pPr lvl="1">
              <a:buSzPts val="1000"/>
              <a:tabLst>
                <a:tab pos="457200" algn="l"/>
              </a:tabLst>
            </a:pPr>
            <a:endParaRPr lang="fi-FI" dirty="0" smtClean="0">
              <a:effectLst/>
              <a:ea typeface="Times New Roman" panose="02020603050405020304" pitchFamily="18" charset="0"/>
            </a:endParaRPr>
          </a:p>
        </p:txBody>
      </p:sp>
      <p:sp>
        <p:nvSpPr>
          <p:cNvPr id="5" name="Title 4"/>
          <p:cNvSpPr>
            <a:spLocks noGrp="1"/>
          </p:cNvSpPr>
          <p:nvPr>
            <p:ph type="title"/>
          </p:nvPr>
        </p:nvSpPr>
        <p:spPr>
          <a:xfrm>
            <a:off x="549442" y="236344"/>
            <a:ext cx="10515600" cy="1325563"/>
          </a:xfrm>
        </p:spPr>
        <p:txBody>
          <a:bodyPr/>
          <a:lstStyle/>
          <a:p>
            <a:r>
              <a:rPr lang="fi-FI" dirty="0" smtClean="0"/>
              <a:t>Suomen akatemian COVID-rahoitus</a:t>
            </a:r>
            <a:endParaRPr lang="fi-FI" dirty="0"/>
          </a:p>
        </p:txBody>
      </p:sp>
    </p:spTree>
    <p:extLst>
      <p:ext uri="{BB962C8B-B14F-4D97-AF65-F5344CB8AC3E}">
        <p14:creationId xmlns:p14="http://schemas.microsoft.com/office/powerpoint/2010/main" val="506538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EAKR COVID-haku</a:t>
            </a:r>
            <a:endParaRPr lang="fi-FI" dirty="0"/>
          </a:p>
        </p:txBody>
      </p:sp>
      <p:sp>
        <p:nvSpPr>
          <p:cNvPr id="3" name="Rectangle 2"/>
          <p:cNvSpPr/>
          <p:nvPr/>
        </p:nvSpPr>
        <p:spPr>
          <a:xfrm>
            <a:off x="336885" y="1376938"/>
            <a:ext cx="11328935" cy="1477328"/>
          </a:xfrm>
          <a:prstGeom prst="rect">
            <a:avLst/>
          </a:prstGeom>
        </p:spPr>
        <p:txBody>
          <a:bodyPr wrap="square">
            <a:spAutoFit/>
          </a:bodyPr>
          <a:lstStyle/>
          <a:p>
            <a:r>
              <a:rPr lang="fi-FI" dirty="0" err="1" smtClean="0"/>
              <a:t>Pohjois</a:t>
            </a:r>
            <a:r>
              <a:rPr lang="fi-FI" dirty="0" smtClean="0"/>
              <a:t>-Pohjanmaan liitossa on haettavana rahoitusta Suomen rakennerahasto-ohjelmasta Kestävää kasvua ja työtä 2014-2020 (Suomen rakennerahasto-ohjelma, Kestävää kasvua ja työtä 2014-2020). </a:t>
            </a:r>
            <a:r>
              <a:rPr lang="fi-FI" dirty="0" err="1" smtClean="0"/>
              <a:t>Pohjois</a:t>
            </a:r>
            <a:r>
              <a:rPr lang="fi-FI" dirty="0" smtClean="0"/>
              <a:t>-Pohjanmaan liitto rahoittaa Euroopan aluekehitysrahaston (EAKR) toimintalinjojen 1 ja 2 mukaisia toimenpiteitä, jotka kohdentuvat koronaepidemian aiheuttamiin negatiivisiin terveydellisten tai kuntataloudellisten vaikutusten hallintaan.</a:t>
            </a:r>
          </a:p>
          <a:p>
            <a:r>
              <a:rPr lang="fi-FI" dirty="0" smtClean="0"/>
              <a:t>Ilmoitus </a:t>
            </a:r>
            <a:r>
              <a:rPr lang="fi-FI" dirty="0" smtClean="0">
                <a:hlinkClick r:id="rId2"/>
              </a:rPr>
              <a:t>kokonaisuudessaan</a:t>
            </a:r>
            <a:endParaRPr lang="fi-FI" dirty="0" smtClean="0"/>
          </a:p>
        </p:txBody>
      </p:sp>
      <p:sp>
        <p:nvSpPr>
          <p:cNvPr id="4" name="Rectangle 3"/>
          <p:cNvSpPr/>
          <p:nvPr/>
        </p:nvSpPr>
        <p:spPr>
          <a:xfrm>
            <a:off x="336885" y="2854266"/>
            <a:ext cx="11579193" cy="3139321"/>
          </a:xfrm>
          <a:prstGeom prst="rect">
            <a:avLst/>
          </a:prstGeom>
        </p:spPr>
        <p:txBody>
          <a:bodyPr wrap="square">
            <a:spAutoFit/>
          </a:bodyPr>
          <a:lstStyle/>
          <a:p>
            <a:r>
              <a:rPr lang="fi-FI" dirty="0" smtClean="0"/>
              <a:t>Max kesto 12 kk, </a:t>
            </a:r>
            <a:r>
              <a:rPr lang="fi-FI" dirty="0" err="1" smtClean="0"/>
              <a:t>max</a:t>
            </a:r>
            <a:r>
              <a:rPr lang="fi-FI" dirty="0" smtClean="0"/>
              <a:t> hankkeen koko 400 000 (käytännössä 395 000), tukitaso poikkeuksellisesti 80 %. Jaossa tule 1 M€. EAKR-hakemukset tulee jättää viranomaiselle viimeistään </a:t>
            </a:r>
            <a:r>
              <a:rPr lang="fi-FI" b="1" dirty="0" smtClean="0"/>
              <a:t>30.4.2020 EURA2014-järjestelmän kautta</a:t>
            </a:r>
            <a:r>
              <a:rPr lang="fi-FI" dirty="0" smtClean="0"/>
              <a:t> (</a:t>
            </a:r>
            <a:r>
              <a:rPr lang="fi-FI" dirty="0" smtClean="0">
                <a:hlinkClick r:id="rId3"/>
              </a:rPr>
              <a:t>www.eura2014.fi</a:t>
            </a:r>
            <a:r>
              <a:rPr lang="fi-FI" dirty="0" smtClean="0"/>
              <a:t>). </a:t>
            </a:r>
          </a:p>
          <a:p>
            <a:endParaRPr lang="fi-FI" dirty="0" smtClean="0"/>
          </a:p>
          <a:p>
            <a:r>
              <a:rPr lang="fi-FI" dirty="0" smtClean="0"/>
              <a:t>Hakemukset (+hankekohtainen salasana) tulee toimittaa yliopiston arviointiryhmälle kommentoitavaksi </a:t>
            </a:r>
            <a:r>
              <a:rPr lang="fi-FI" b="1" dirty="0" smtClean="0"/>
              <a:t>Pe 24.4 klo 14 mennessä</a:t>
            </a:r>
            <a:r>
              <a:rPr lang="fi-FI" dirty="0" smtClean="0"/>
              <a:t> (EURA2014 hakemuslomake sähköpostitse osoitteeseen </a:t>
            </a:r>
            <a:r>
              <a:rPr lang="fi-FI" dirty="0" smtClean="0">
                <a:hlinkClick r:id="rId4"/>
              </a:rPr>
              <a:t>saija.luonuansuu@oulu.fi</a:t>
            </a:r>
            <a:r>
              <a:rPr lang="fi-FI" dirty="0" smtClean="0"/>
              <a:t>), jonka jälkeen hakemuksia voi vielä muokata. </a:t>
            </a:r>
            <a:r>
              <a:rPr lang="fi-FI" dirty="0" smtClean="0"/>
              <a:t>Hakemuksen lisäohjeet myös Saijalta.</a:t>
            </a:r>
            <a:endParaRPr lang="fi-FI" dirty="0" smtClean="0"/>
          </a:p>
          <a:p>
            <a:endParaRPr lang="fi-FI" dirty="0" smtClean="0"/>
          </a:p>
          <a:p>
            <a:r>
              <a:rPr lang="fi-FI" dirty="0" smtClean="0"/>
              <a:t>Rahoittaja priorisoi näiden hakemusten käsittelyn, ja mahdollisesti myönteisten esitysten käsittely olisi jo toukokuussa maakunnan yhteistyöryhmän sihteeristössä. Siten aloitus olisi mahdollista nopeastikin. Tuloksia aihepiiriin liittyen odotetaan myös syntyvän nopeasti.</a:t>
            </a:r>
          </a:p>
          <a:p>
            <a:r>
              <a:rPr lang="fi-FI" dirty="0" smtClean="0"/>
              <a:t>Myös ESR-rahoituksen osalta on todennäköisesti tulossa haku samaan aikaa ja </a:t>
            </a:r>
            <a:r>
              <a:rPr lang="fi-FI" dirty="0" err="1" smtClean="0"/>
              <a:t>samantyyppiseen</a:t>
            </a:r>
            <a:r>
              <a:rPr lang="fi-FI" dirty="0" smtClean="0"/>
              <a:t> teeman.</a:t>
            </a:r>
            <a:endParaRPr lang="fi-FI" dirty="0"/>
          </a:p>
        </p:txBody>
      </p:sp>
    </p:spTree>
    <p:extLst>
      <p:ext uri="{BB962C8B-B14F-4D97-AF65-F5344CB8AC3E}">
        <p14:creationId xmlns:p14="http://schemas.microsoft.com/office/powerpoint/2010/main" val="3999477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i-FI" dirty="0" err="1" smtClean="0"/>
              <a:t>Structural</a:t>
            </a:r>
            <a:r>
              <a:rPr lang="fi-FI" dirty="0" smtClean="0"/>
              <a:t> </a:t>
            </a:r>
            <a:r>
              <a:rPr lang="fi-FI" dirty="0" err="1" smtClean="0"/>
              <a:t>fund</a:t>
            </a:r>
            <a:r>
              <a:rPr lang="fi-FI" dirty="0" smtClean="0"/>
              <a:t> (ERDF) COVID </a:t>
            </a:r>
            <a:r>
              <a:rPr lang="fi-FI" dirty="0" err="1" smtClean="0"/>
              <a:t>call</a:t>
            </a:r>
            <a:endParaRPr lang="fi-FI" dirty="0"/>
          </a:p>
        </p:txBody>
      </p:sp>
      <p:sp>
        <p:nvSpPr>
          <p:cNvPr id="7" name="Rectangle 6"/>
          <p:cNvSpPr/>
          <p:nvPr/>
        </p:nvSpPr>
        <p:spPr>
          <a:xfrm>
            <a:off x="462815" y="1256467"/>
            <a:ext cx="11059428" cy="5601533"/>
          </a:xfrm>
          <a:prstGeom prst="rect">
            <a:avLst/>
          </a:prstGeom>
        </p:spPr>
        <p:txBody>
          <a:bodyPr wrap="square">
            <a:spAutoFit/>
          </a:bodyPr>
          <a:lstStyle/>
          <a:p>
            <a:pPr>
              <a:spcAft>
                <a:spcPts val="0"/>
              </a:spcAft>
            </a:pPr>
            <a:r>
              <a:rPr lang="en-US" sz="2000" dirty="0" smtClean="0">
                <a:solidFill>
                  <a:srgbClr val="FF0000"/>
                </a:solidFill>
                <a:latin typeface="Arial" panose="020B0604020202020204" pitchFamily="34" charset="0"/>
                <a:ea typeface="Calibri" panose="020F0502020204030204" pitchFamily="34" charset="0"/>
              </a:rPr>
              <a:t>NOTE: You need a Finnish speaking person to prepare the application.</a:t>
            </a:r>
          </a:p>
          <a:p>
            <a:pPr>
              <a:spcAft>
                <a:spcPts val="0"/>
              </a:spcAft>
            </a:pPr>
            <a:endParaRPr lang="en-US" sz="2000" dirty="0" smtClean="0">
              <a:solidFill>
                <a:srgbClr val="000000"/>
              </a:solidFill>
              <a:latin typeface="Arial" panose="020B0604020202020204" pitchFamily="34" charset="0"/>
              <a:ea typeface="Calibri" panose="020F0502020204030204" pitchFamily="34" charset="0"/>
            </a:endParaRPr>
          </a:p>
          <a:p>
            <a:pPr>
              <a:spcAft>
                <a:spcPts val="0"/>
              </a:spcAft>
            </a:pPr>
            <a:r>
              <a:rPr lang="en-US" sz="2000" dirty="0" smtClean="0">
                <a:solidFill>
                  <a:srgbClr val="000000"/>
                </a:solidFill>
                <a:latin typeface="Arial" panose="020B0604020202020204" pitchFamily="34" charset="0"/>
                <a:ea typeface="Calibri" panose="020F0502020204030204" pitchFamily="34" charset="0"/>
              </a:rPr>
              <a:t>New </a:t>
            </a:r>
            <a:r>
              <a:rPr lang="en-US" sz="2000" dirty="0">
                <a:solidFill>
                  <a:srgbClr val="000000"/>
                </a:solidFill>
                <a:latin typeface="Arial" panose="020B0604020202020204" pitchFamily="34" charset="0"/>
                <a:ea typeface="Calibri" panose="020F0502020204030204" pitchFamily="34" charset="0"/>
              </a:rPr>
              <a:t>call for ERDF funding in the Council of Oulu Region is now open. The call seeks for projects to tackle health and municipal challenges caused by of Coronavirus (COVID-19).</a:t>
            </a:r>
            <a:endParaRPr lang="fi-FI" sz="2000" dirty="0">
              <a:latin typeface="Calibri" panose="020F0502020204030204" pitchFamily="34" charset="0"/>
              <a:ea typeface="Calibri" panose="020F0502020204030204" pitchFamily="34" charset="0"/>
            </a:endParaRPr>
          </a:p>
          <a:p>
            <a:pPr>
              <a:spcAft>
                <a:spcPts val="0"/>
              </a:spcAft>
            </a:pPr>
            <a:r>
              <a:rPr lang="en-US" sz="2000" dirty="0">
                <a:solidFill>
                  <a:srgbClr val="000000"/>
                </a:solidFill>
                <a:latin typeface="Arial" panose="020B0604020202020204" pitchFamily="34" charset="0"/>
                <a:ea typeface="Calibri" panose="020F0502020204030204" pitchFamily="34" charset="0"/>
              </a:rPr>
              <a:t> </a:t>
            </a:r>
            <a:endParaRPr lang="fi-FI" sz="2000" dirty="0">
              <a:latin typeface="Calibri" panose="020F0502020204030204" pitchFamily="34" charset="0"/>
              <a:ea typeface="Calibri" panose="020F0502020204030204" pitchFamily="34" charset="0"/>
            </a:endParaRPr>
          </a:p>
          <a:p>
            <a:pPr>
              <a:spcAft>
                <a:spcPts val="0"/>
              </a:spcAft>
            </a:pPr>
            <a:r>
              <a:rPr lang="en-US" sz="2000" dirty="0">
                <a:solidFill>
                  <a:srgbClr val="000000"/>
                </a:solidFill>
                <a:latin typeface="Arial" panose="020B0604020202020204" pitchFamily="34" charset="0"/>
                <a:ea typeface="Calibri" panose="020F0502020204030204" pitchFamily="34" charset="0"/>
              </a:rPr>
              <a:t>Council of Oulu Region supports projects under axis 1 and 2 of the European Regional Development Fund (ERDF).</a:t>
            </a:r>
            <a:endParaRPr lang="fi-FI" sz="2000" dirty="0">
              <a:latin typeface="Calibri" panose="020F0502020204030204" pitchFamily="34" charset="0"/>
              <a:ea typeface="Calibri" panose="020F0502020204030204" pitchFamily="34" charset="0"/>
            </a:endParaRPr>
          </a:p>
          <a:p>
            <a:pPr>
              <a:spcAft>
                <a:spcPts val="0"/>
              </a:spcAft>
            </a:pPr>
            <a:r>
              <a:rPr lang="en-US" sz="2000" dirty="0">
                <a:solidFill>
                  <a:srgbClr val="000000"/>
                </a:solidFill>
                <a:latin typeface="Arial" panose="020B0604020202020204" pitchFamily="34" charset="0"/>
                <a:ea typeface="Calibri" panose="020F0502020204030204" pitchFamily="34" charset="0"/>
              </a:rPr>
              <a:t> </a:t>
            </a:r>
            <a:endParaRPr lang="fi-FI" sz="2000" dirty="0">
              <a:latin typeface="Calibri" panose="020F0502020204030204" pitchFamily="34" charset="0"/>
              <a:ea typeface="Calibri" panose="020F0502020204030204" pitchFamily="34" charset="0"/>
            </a:endParaRPr>
          </a:p>
          <a:p>
            <a:pPr marL="342900" lvl="0" indent="-342900">
              <a:spcAft>
                <a:spcPts val="0"/>
              </a:spcAft>
              <a:buFont typeface="Arial" panose="020B0604020202020204" pitchFamily="34" charset="0"/>
              <a:buChar char="-"/>
            </a:pPr>
            <a:r>
              <a:rPr lang="en-US" sz="2000" dirty="0">
                <a:solidFill>
                  <a:srgbClr val="000000"/>
                </a:solidFill>
                <a:latin typeface="Arial" panose="020B0604020202020204" pitchFamily="34" charset="0"/>
                <a:ea typeface="Times New Roman" panose="02020603050405020304" pitchFamily="18" charset="0"/>
              </a:rPr>
              <a:t>Max duration 12 months, max project size 400,000 (practically 395,000), exceptionally 80% support rate. </a:t>
            </a:r>
            <a:endParaRPr lang="fi-FI" sz="2000" dirty="0">
              <a:latin typeface="Calibri" panose="020F0502020204030204" pitchFamily="34" charset="0"/>
              <a:ea typeface="Calibri" panose="020F0502020204030204" pitchFamily="34" charset="0"/>
            </a:endParaRPr>
          </a:p>
          <a:p>
            <a:pPr marL="342900" lvl="0" indent="-342900">
              <a:spcAft>
                <a:spcPts val="0"/>
              </a:spcAft>
              <a:buFont typeface="Arial" panose="020B0604020202020204" pitchFamily="34" charset="0"/>
              <a:buChar char="-"/>
            </a:pPr>
            <a:r>
              <a:rPr lang="en-US" sz="2000" dirty="0">
                <a:solidFill>
                  <a:srgbClr val="000000"/>
                </a:solidFill>
                <a:latin typeface="Arial" panose="020B0604020202020204" pitchFamily="34" charset="0"/>
                <a:ea typeface="Times New Roman" panose="02020603050405020304" pitchFamily="18" charset="0"/>
              </a:rPr>
              <a:t>Funding reserved for this call: 1 M €.</a:t>
            </a:r>
            <a:endParaRPr lang="fi-FI" sz="2000" dirty="0">
              <a:latin typeface="Calibri" panose="020F0502020204030204" pitchFamily="34" charset="0"/>
              <a:ea typeface="Calibri" panose="020F0502020204030204" pitchFamily="34" charset="0"/>
            </a:endParaRPr>
          </a:p>
          <a:p>
            <a:pPr marL="457200">
              <a:spcAft>
                <a:spcPts val="0"/>
              </a:spcAft>
            </a:pPr>
            <a:r>
              <a:rPr lang="en-US" sz="2000" dirty="0">
                <a:solidFill>
                  <a:srgbClr val="000000"/>
                </a:solidFill>
                <a:latin typeface="Arial" panose="020B0604020202020204" pitchFamily="34" charset="0"/>
                <a:ea typeface="Calibri" panose="020F0502020204030204" pitchFamily="34" charset="0"/>
              </a:rPr>
              <a:t> </a:t>
            </a:r>
            <a:endParaRPr lang="fi-FI" sz="2000" dirty="0">
              <a:latin typeface="Calibri" panose="020F0502020204030204" pitchFamily="34" charset="0"/>
              <a:ea typeface="Calibri" panose="020F0502020204030204" pitchFamily="34" charset="0"/>
            </a:endParaRPr>
          </a:p>
          <a:p>
            <a:pPr>
              <a:spcAft>
                <a:spcPts val="0"/>
              </a:spcAft>
            </a:pPr>
            <a:r>
              <a:rPr lang="en-US" sz="2000" dirty="0">
                <a:solidFill>
                  <a:srgbClr val="000000"/>
                </a:solidFill>
                <a:latin typeface="Arial" panose="020B0604020202020204" pitchFamily="34" charset="0"/>
                <a:ea typeface="Calibri" panose="020F0502020204030204" pitchFamily="34" charset="0"/>
              </a:rPr>
              <a:t>Applications for ERDF must be submitted at the latest 30.4.2020 via the EURA2014 system (</a:t>
            </a:r>
            <a:r>
              <a:rPr lang="en-US" sz="2000" u="sng" dirty="0">
                <a:solidFill>
                  <a:srgbClr val="000000"/>
                </a:solidFill>
                <a:latin typeface="Arial" panose="020B0604020202020204" pitchFamily="34" charset="0"/>
                <a:ea typeface="Calibri" panose="020F0502020204030204" pitchFamily="34" charset="0"/>
                <a:hlinkClick r:id="rId2"/>
              </a:rPr>
              <a:t>www.eura2014.fi</a:t>
            </a:r>
            <a:r>
              <a:rPr lang="en-US" sz="2000" dirty="0">
                <a:solidFill>
                  <a:srgbClr val="000000"/>
                </a:solidFill>
                <a:latin typeface="Arial" panose="020B0604020202020204" pitchFamily="34" charset="0"/>
                <a:ea typeface="Calibri" panose="020F0502020204030204" pitchFamily="34" charset="0"/>
              </a:rPr>
              <a:t>).</a:t>
            </a:r>
            <a:endParaRPr lang="fi-FI" sz="2000" dirty="0">
              <a:latin typeface="Calibri" panose="020F0502020204030204" pitchFamily="34" charset="0"/>
              <a:ea typeface="Calibri" panose="020F0502020204030204" pitchFamily="34" charset="0"/>
            </a:endParaRPr>
          </a:p>
          <a:p>
            <a:pPr>
              <a:spcAft>
                <a:spcPts val="0"/>
              </a:spcAft>
            </a:pPr>
            <a:endParaRPr lang="fi-FI" sz="2000" dirty="0" smtClean="0">
              <a:solidFill>
                <a:srgbClr val="000000"/>
              </a:solidFill>
              <a:latin typeface="Arial" panose="020B0604020202020204" pitchFamily="34" charset="0"/>
              <a:ea typeface="Calibri" panose="020F0502020204030204" pitchFamily="34" charset="0"/>
            </a:endParaRPr>
          </a:p>
          <a:p>
            <a:pPr>
              <a:spcAft>
                <a:spcPts val="0"/>
              </a:spcAft>
            </a:pPr>
            <a:r>
              <a:rPr lang="fi-FI" sz="2000" dirty="0" err="1" smtClean="0">
                <a:solidFill>
                  <a:srgbClr val="000000"/>
                </a:solidFill>
                <a:latin typeface="Arial" panose="020B0604020202020204" pitchFamily="34" charset="0"/>
                <a:ea typeface="Calibri" panose="020F0502020204030204" pitchFamily="34" charset="0"/>
              </a:rPr>
              <a:t>University</a:t>
            </a:r>
            <a:r>
              <a:rPr lang="fi-FI" sz="2000" dirty="0" smtClean="0">
                <a:solidFill>
                  <a:srgbClr val="000000"/>
                </a:solidFill>
                <a:latin typeface="Arial" panose="020B0604020202020204" pitchFamily="34" charset="0"/>
                <a:ea typeface="Calibri" panose="020F0502020204030204" pitchFamily="34" charset="0"/>
              </a:rPr>
              <a:t> </a:t>
            </a:r>
            <a:r>
              <a:rPr lang="fi-FI" sz="2000" dirty="0" err="1" smtClean="0">
                <a:solidFill>
                  <a:srgbClr val="000000"/>
                </a:solidFill>
                <a:latin typeface="Arial" panose="020B0604020202020204" pitchFamily="34" charset="0"/>
                <a:ea typeface="Calibri" panose="020F0502020204030204" pitchFamily="34" charset="0"/>
              </a:rPr>
              <a:t>has</a:t>
            </a:r>
            <a:r>
              <a:rPr lang="fi-FI" sz="2000" dirty="0" smtClean="0">
                <a:solidFill>
                  <a:srgbClr val="000000"/>
                </a:solidFill>
                <a:latin typeface="Arial" panose="020B0604020202020204" pitchFamily="34" charset="0"/>
                <a:ea typeface="Calibri" panose="020F0502020204030204" pitchFamily="34" charset="0"/>
              </a:rPr>
              <a:t> a </a:t>
            </a:r>
            <a:r>
              <a:rPr lang="fi-FI" sz="2000" dirty="0" err="1" smtClean="0">
                <a:solidFill>
                  <a:srgbClr val="000000"/>
                </a:solidFill>
                <a:latin typeface="Arial" panose="020B0604020202020204" pitchFamily="34" charset="0"/>
                <a:ea typeface="Calibri" panose="020F0502020204030204" pitchFamily="34" charset="0"/>
              </a:rPr>
              <a:t>pre-evaluation</a:t>
            </a:r>
            <a:r>
              <a:rPr lang="fi-FI" sz="2000" dirty="0" smtClean="0">
                <a:solidFill>
                  <a:srgbClr val="000000"/>
                </a:solidFill>
                <a:latin typeface="Arial" panose="020B0604020202020204" pitchFamily="34" charset="0"/>
                <a:ea typeface="Calibri" panose="020F0502020204030204" pitchFamily="34" charset="0"/>
              </a:rPr>
              <a:t> and </a:t>
            </a:r>
            <a:r>
              <a:rPr lang="fi-FI" sz="2000" dirty="0" err="1" smtClean="0">
                <a:solidFill>
                  <a:srgbClr val="000000"/>
                </a:solidFill>
                <a:latin typeface="Arial" panose="020B0604020202020204" pitchFamily="34" charset="0"/>
                <a:ea typeface="Calibri" panose="020F0502020204030204" pitchFamily="34" charset="0"/>
              </a:rPr>
              <a:t>applications</a:t>
            </a:r>
            <a:r>
              <a:rPr lang="fi-FI" sz="2000" dirty="0" smtClean="0">
                <a:solidFill>
                  <a:srgbClr val="000000"/>
                </a:solidFill>
                <a:latin typeface="Arial" panose="020B0604020202020204" pitchFamily="34" charset="0"/>
                <a:ea typeface="Calibri" panose="020F0502020204030204" pitchFamily="34" charset="0"/>
              </a:rPr>
              <a:t> </a:t>
            </a:r>
            <a:r>
              <a:rPr lang="fi-FI" sz="2000" dirty="0" err="1" smtClean="0">
                <a:solidFill>
                  <a:srgbClr val="000000"/>
                </a:solidFill>
                <a:latin typeface="Arial" panose="020B0604020202020204" pitchFamily="34" charset="0"/>
                <a:ea typeface="Calibri" panose="020F0502020204030204" pitchFamily="34" charset="0"/>
              </a:rPr>
              <a:t>need</a:t>
            </a:r>
            <a:r>
              <a:rPr lang="fi-FI" sz="2000" dirty="0" smtClean="0">
                <a:solidFill>
                  <a:srgbClr val="000000"/>
                </a:solidFill>
                <a:latin typeface="Arial" panose="020B0604020202020204" pitchFamily="34" charset="0"/>
                <a:ea typeface="Calibri" panose="020F0502020204030204" pitchFamily="34" charset="0"/>
              </a:rPr>
              <a:t> to </a:t>
            </a:r>
            <a:r>
              <a:rPr lang="fi-FI" sz="2000" dirty="0" err="1" smtClean="0">
                <a:solidFill>
                  <a:srgbClr val="000000"/>
                </a:solidFill>
                <a:latin typeface="Arial" panose="020B0604020202020204" pitchFamily="34" charset="0"/>
                <a:ea typeface="Calibri" panose="020F0502020204030204" pitchFamily="34" charset="0"/>
              </a:rPr>
              <a:t>be</a:t>
            </a:r>
            <a:r>
              <a:rPr lang="fi-FI" sz="2000" dirty="0" smtClean="0">
                <a:solidFill>
                  <a:srgbClr val="000000"/>
                </a:solidFill>
                <a:latin typeface="Arial" panose="020B0604020202020204" pitchFamily="34" charset="0"/>
                <a:ea typeface="Calibri" panose="020F0502020204030204" pitchFamily="34" charset="0"/>
              </a:rPr>
              <a:t> </a:t>
            </a:r>
            <a:r>
              <a:rPr lang="fi-FI" sz="2000" dirty="0" err="1" smtClean="0">
                <a:solidFill>
                  <a:srgbClr val="000000"/>
                </a:solidFill>
                <a:latin typeface="Arial" panose="020B0604020202020204" pitchFamily="34" charset="0"/>
                <a:ea typeface="Calibri" panose="020F0502020204030204" pitchFamily="34" charset="0"/>
              </a:rPr>
              <a:t>submitted</a:t>
            </a:r>
            <a:r>
              <a:rPr lang="fi-FI" sz="2000" dirty="0" smtClean="0">
                <a:solidFill>
                  <a:srgbClr val="000000"/>
                </a:solidFill>
                <a:latin typeface="Arial" panose="020B0604020202020204" pitchFamily="34" charset="0"/>
                <a:ea typeface="Calibri" panose="020F0502020204030204" pitchFamily="34" charset="0"/>
              </a:rPr>
              <a:t> no </a:t>
            </a:r>
            <a:r>
              <a:rPr lang="fi-FI" sz="2000" dirty="0" err="1" smtClean="0">
                <a:solidFill>
                  <a:srgbClr val="000000"/>
                </a:solidFill>
                <a:latin typeface="Arial" panose="020B0604020202020204" pitchFamily="34" charset="0"/>
                <a:ea typeface="Calibri" panose="020F0502020204030204" pitchFamily="34" charset="0"/>
              </a:rPr>
              <a:t>later</a:t>
            </a:r>
            <a:r>
              <a:rPr lang="fi-FI" sz="2000" dirty="0" smtClean="0">
                <a:solidFill>
                  <a:srgbClr val="000000"/>
                </a:solidFill>
                <a:latin typeface="Arial" panose="020B0604020202020204" pitchFamily="34" charset="0"/>
                <a:ea typeface="Calibri" panose="020F0502020204030204" pitchFamily="34" charset="0"/>
              </a:rPr>
              <a:t> </a:t>
            </a:r>
            <a:r>
              <a:rPr lang="fi-FI" sz="2000" dirty="0" err="1" smtClean="0">
                <a:solidFill>
                  <a:srgbClr val="000000"/>
                </a:solidFill>
                <a:latin typeface="Arial" panose="020B0604020202020204" pitchFamily="34" charset="0"/>
                <a:ea typeface="Calibri" panose="020F0502020204030204" pitchFamily="34" charset="0"/>
              </a:rPr>
              <a:t>than</a:t>
            </a:r>
            <a:r>
              <a:rPr lang="fi-FI" sz="2000" dirty="0" smtClean="0">
                <a:solidFill>
                  <a:srgbClr val="000000"/>
                </a:solidFill>
                <a:latin typeface="Arial" panose="020B0604020202020204" pitchFamily="34" charset="0"/>
                <a:ea typeface="Calibri" panose="020F0502020204030204" pitchFamily="34" charset="0"/>
              </a:rPr>
              <a:t> 24.4.</a:t>
            </a:r>
          </a:p>
          <a:p>
            <a:pPr>
              <a:spcAft>
                <a:spcPts val="0"/>
              </a:spcAft>
            </a:pPr>
            <a:r>
              <a:rPr lang="fi-FI" sz="2000" dirty="0" err="1" smtClean="0">
                <a:solidFill>
                  <a:srgbClr val="000000"/>
                </a:solidFill>
                <a:latin typeface="Arial" panose="020B0604020202020204" pitchFamily="34" charset="0"/>
                <a:ea typeface="Calibri" panose="020F0502020204030204" pitchFamily="34" charset="0"/>
              </a:rPr>
              <a:t>Contact</a:t>
            </a:r>
            <a:r>
              <a:rPr lang="fi-FI" sz="2000" dirty="0" smtClean="0">
                <a:solidFill>
                  <a:srgbClr val="000000"/>
                </a:solidFill>
                <a:latin typeface="Arial" panose="020B0604020202020204" pitchFamily="34" charset="0"/>
                <a:ea typeface="Calibri" panose="020F0502020204030204" pitchFamily="34" charset="0"/>
              </a:rPr>
              <a:t> </a:t>
            </a:r>
            <a:r>
              <a:rPr lang="fi-FI" sz="2000" dirty="0" smtClean="0">
                <a:solidFill>
                  <a:srgbClr val="000000"/>
                </a:solidFill>
                <a:latin typeface="Arial" panose="020B0604020202020204" pitchFamily="34" charset="0"/>
                <a:ea typeface="Calibri" panose="020F0502020204030204" pitchFamily="34" charset="0"/>
                <a:hlinkClick r:id="rId3"/>
              </a:rPr>
              <a:t>saija.luonuansuu@oulu.fi</a:t>
            </a:r>
            <a:endParaRPr lang="fi-FI" sz="2000" dirty="0" smtClean="0">
              <a:solidFill>
                <a:srgbClr val="000000"/>
              </a:solidFill>
              <a:latin typeface="Arial" panose="020B0604020202020204" pitchFamily="34" charset="0"/>
              <a:ea typeface="Calibri" panose="020F0502020204030204" pitchFamily="34" charset="0"/>
            </a:endParaRPr>
          </a:p>
          <a:p>
            <a:pPr>
              <a:spcAft>
                <a:spcPts val="0"/>
              </a:spcAft>
            </a:pPr>
            <a:endParaRPr lang="fi-FI"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42864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4" y="511813"/>
            <a:ext cx="11598441" cy="5632311"/>
          </a:xfrm>
          <a:prstGeom prst="rect">
            <a:avLst/>
          </a:prstGeom>
        </p:spPr>
        <p:txBody>
          <a:bodyPr wrap="square">
            <a:spAutoFit/>
          </a:bodyPr>
          <a:lstStyle/>
          <a:p>
            <a:pPr marL="285750" indent="-285750">
              <a:buFont typeface="Arial" panose="020B0604020202020204" pitchFamily="34" charset="0"/>
              <a:buChar char="•"/>
            </a:pPr>
            <a:r>
              <a:rPr lang="fi-FI" b="1" dirty="0" smtClean="0">
                <a:ea typeface="Calibri" panose="020F0502020204030204" pitchFamily="34" charset="0"/>
              </a:rPr>
              <a:t>Haku järjestetään organisaatioille suunnattuna hakuna</a:t>
            </a:r>
            <a:r>
              <a:rPr lang="fi-FI" dirty="0" smtClean="0">
                <a:ea typeface="Calibri" panose="020F0502020204030204" pitchFamily="34" charset="0"/>
              </a:rPr>
              <a:t>. Organisaation hakemus koostuu osahakemuksista. </a:t>
            </a:r>
            <a:r>
              <a:rPr lang="fi-FI" b="1" dirty="0" smtClean="0">
                <a:ea typeface="Calibri" panose="020F0502020204030204" pitchFamily="34" charset="0"/>
              </a:rPr>
              <a:t>Osahakemukset perustuvat käynnissä olevan Akatemian rahoittaman tutkimushankkeen työhön, mikä tukee mahdollisimman nopeaa toiminnan aloittamista</a:t>
            </a:r>
            <a:r>
              <a:rPr lang="fi-FI" dirty="0" smtClean="0">
                <a:ea typeface="Calibri" panose="020F0502020204030204" pitchFamily="34" charset="0"/>
              </a:rPr>
              <a:t>. Osahakemusten hankejohtajilla on oltava haun päättymispäivänä meneillään Akatemian rahoittama tutkimushanke.</a:t>
            </a:r>
          </a:p>
          <a:p>
            <a:pPr marL="285750" indent="-285750">
              <a:buFont typeface="Arial" panose="020B0604020202020204" pitchFamily="34" charset="0"/>
              <a:buChar char="•"/>
            </a:pPr>
            <a:r>
              <a:rPr lang="fi-FI" dirty="0" smtClean="0">
                <a:ea typeface="Calibri" panose="020F0502020204030204" pitchFamily="34" charset="0"/>
              </a:rPr>
              <a:t>Haku toteutetaan nopealla aikataululla:</a:t>
            </a:r>
          </a:p>
          <a:p>
            <a:pPr marL="800100" lvl="1" indent="-342900">
              <a:buSzPts val="1000"/>
              <a:buFont typeface="Wingdings" panose="05000000000000000000" pitchFamily="2" charset="2"/>
              <a:buChar char="Ø"/>
              <a:tabLst>
                <a:tab pos="457200" algn="l"/>
              </a:tabLst>
            </a:pPr>
            <a:r>
              <a:rPr lang="fi-FI" dirty="0" smtClean="0">
                <a:effectLst/>
                <a:ea typeface="Times New Roman" panose="02020603050405020304" pitchFamily="18" charset="0"/>
              </a:rPr>
              <a:t>Haku auki 7.4.2020 – 28.4.2020</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fi-FI" dirty="0" smtClean="0">
                <a:effectLst/>
                <a:ea typeface="Times New Roman" panose="02020603050405020304" pitchFamily="18" charset="0"/>
              </a:rPr>
              <a:t>Suomen Akatemian yleisjaosto päättää rahoituksesta touko-kesäkuussa 2020</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fi-FI" dirty="0" smtClean="0">
                <a:effectLst/>
                <a:ea typeface="Times New Roman" panose="02020603050405020304" pitchFamily="18" charset="0"/>
              </a:rPr>
              <a:t>Rahoituskausi: 1.2.2020–31.12.2021 (myös ennen rahoituskautta syntyneet, relevantit kustannukset voidaan kattaa)</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fi-FI" dirty="0" smtClean="0">
                <a:effectLst/>
                <a:ea typeface="Times New Roman" panose="02020603050405020304" pitchFamily="18" charset="0"/>
              </a:rPr>
              <a:t>Osahakemuksen rahoitus enintään 200 000 euroa</a:t>
            </a:r>
            <a:endParaRPr lang="fi-FI" dirty="0" smtClean="0">
              <a:effectLst/>
              <a:ea typeface="Calibri" panose="020F0502020204030204" pitchFamily="34" charset="0"/>
            </a:endParaRPr>
          </a:p>
          <a:p>
            <a:endParaRPr lang="fi-FI" dirty="0" smtClean="0">
              <a:ea typeface="Calibri" panose="020F0502020204030204" pitchFamily="34" charset="0"/>
            </a:endParaRPr>
          </a:p>
          <a:p>
            <a:r>
              <a:rPr lang="fi-FI" dirty="0" smtClean="0">
                <a:ea typeface="Calibri" panose="020F0502020204030204" pitchFamily="34" charset="0"/>
              </a:rPr>
              <a:t>Oulun yliopiston tutkimus- ja projektipalvelut on aloittanut organisaation puolesta hakemusvalmistelut tähän hakuun ja pyytää nyt kaikkia kiinnostuneita tutkijoita joilla on meneillään oleva akatemiarahoitus ilmoittamaan kiinnostuksensa </a:t>
            </a:r>
            <a:r>
              <a:rPr lang="fi-FI" u="sng" dirty="0" smtClean="0">
                <a:solidFill>
                  <a:srgbClr val="0563C1"/>
                </a:solidFill>
                <a:ea typeface="Calibri" panose="020F0502020204030204" pitchFamily="34" charset="0"/>
                <a:hlinkClick r:id="rId2"/>
              </a:rPr>
              <a:t>tätä lomaketta</a:t>
            </a:r>
            <a:r>
              <a:rPr lang="fi-FI" dirty="0" smtClean="0">
                <a:ea typeface="Calibri" panose="020F0502020204030204" pitchFamily="34" charset="0"/>
              </a:rPr>
              <a:t> käyttäen viimeistään </a:t>
            </a:r>
            <a:r>
              <a:rPr lang="fi-FI" b="1" dirty="0" smtClean="0">
                <a:ea typeface="Calibri" panose="020F0502020204030204" pitchFamily="34" charset="0"/>
              </a:rPr>
              <a:t>7.4 klo 16 mennessä</a:t>
            </a:r>
            <a:r>
              <a:rPr lang="fi-FI" dirty="0" smtClean="0">
                <a:ea typeface="Calibri" panose="020F0502020204030204" pitchFamily="34" charset="0"/>
              </a:rPr>
              <a:t>.</a:t>
            </a:r>
          </a:p>
          <a:p>
            <a:endParaRPr lang="fi-FI" b="1" dirty="0" smtClean="0">
              <a:effectLst/>
              <a:ea typeface="Times New Roman" panose="02020603050405020304" pitchFamily="18" charset="0"/>
            </a:endParaRPr>
          </a:p>
          <a:p>
            <a:r>
              <a:rPr lang="fi-FI" b="1" dirty="0" smtClean="0">
                <a:effectLst/>
                <a:ea typeface="Times New Roman" panose="02020603050405020304" pitchFamily="18" charset="0"/>
              </a:rPr>
              <a:t>Tutkija voi myös ohjata rahoitustaan COVID-19-tutkimukseen hakemalla käyttötarkoituksen muutosta</a:t>
            </a:r>
            <a:endParaRPr lang="fi-FI" b="1" dirty="0" smtClean="0">
              <a:effectLst/>
              <a:ea typeface="Calibri" panose="020F0502020204030204" pitchFamily="34" charset="0"/>
            </a:endParaRPr>
          </a:p>
          <a:p>
            <a:r>
              <a:rPr lang="fi-FI" dirty="0" smtClean="0">
                <a:ea typeface="Calibri" panose="020F0502020204030204" pitchFamily="34" charset="0"/>
              </a:rPr>
              <a:t>Tutkijoilla on myös mahdollisuus suunnata käynnissä olevan hankkeen toimintaa COVID-19-epidemiaan ja sen hillinnän tutkimukseen hakemalla Akatemiasta rahoituksen käyttötarkoituksen muutosta. Käyttötarkoituksen muutos ei johda rahoituskauden pidentämiseen tai lisärahoituksen myöntämiseen hankkeelle. Muutosta hakee hankkeen vastuullinen johtaja Suomen Akatemian verkkoasioinnin kautta.</a:t>
            </a:r>
          </a:p>
        </p:txBody>
      </p:sp>
      <p:sp>
        <p:nvSpPr>
          <p:cNvPr id="3" name="Rectangle 2"/>
          <p:cNvSpPr/>
          <p:nvPr/>
        </p:nvSpPr>
        <p:spPr>
          <a:xfrm>
            <a:off x="336884" y="3532472"/>
            <a:ext cx="11405937" cy="981776"/>
          </a:xfrm>
          <a:prstGeom prst="rect">
            <a:avLst/>
          </a:prstGeom>
          <a:noFill/>
          <a:ln w="3810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i-FI"/>
          </a:p>
        </p:txBody>
      </p:sp>
    </p:spTree>
    <p:extLst>
      <p:ext uri="{BB962C8B-B14F-4D97-AF65-F5344CB8AC3E}">
        <p14:creationId xmlns:p14="http://schemas.microsoft.com/office/powerpoint/2010/main" val="450921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1427" y="1500581"/>
            <a:ext cx="11800573" cy="5170646"/>
          </a:xfrm>
          <a:prstGeom prst="rect">
            <a:avLst/>
          </a:prstGeom>
        </p:spPr>
        <p:txBody>
          <a:bodyPr wrap="square">
            <a:spAutoFit/>
          </a:bodyPr>
          <a:lstStyle/>
          <a:p>
            <a:pPr marL="285750" indent="-285750">
              <a:buFont typeface="Arial" panose="020B0604020202020204" pitchFamily="34" charset="0"/>
              <a:buChar char="•"/>
            </a:pPr>
            <a:r>
              <a:rPr lang="en-US" dirty="0" smtClean="0">
                <a:ea typeface="Calibri" panose="020F0502020204030204" pitchFamily="34" charset="0"/>
              </a:rPr>
              <a:t>8.45 </a:t>
            </a:r>
            <a:r>
              <a:rPr lang="en-US" dirty="0">
                <a:ea typeface="Calibri" panose="020F0502020204030204" pitchFamily="34" charset="0"/>
              </a:rPr>
              <a:t>million euros to the call.</a:t>
            </a:r>
            <a:endParaRPr lang="fi-FI" dirty="0">
              <a:ea typeface="Calibri" panose="020F0502020204030204" pitchFamily="34" charset="0"/>
            </a:endParaRPr>
          </a:p>
          <a:p>
            <a:pPr marL="285750" indent="-285750">
              <a:buFont typeface="Arial" panose="020B0604020202020204" pitchFamily="34" charset="0"/>
              <a:buChar char="•"/>
            </a:pPr>
            <a:r>
              <a:rPr lang="en-US" dirty="0">
                <a:ea typeface="Calibri" panose="020F0502020204030204" pitchFamily="34" charset="0"/>
              </a:rPr>
              <a:t>The call is aimed at </a:t>
            </a:r>
            <a:r>
              <a:rPr lang="en-US" b="1" dirty="0">
                <a:ea typeface="Calibri" panose="020F0502020204030204" pitchFamily="34" charset="0"/>
              </a:rPr>
              <a:t>academy funded research projects in all fields</a:t>
            </a:r>
            <a:r>
              <a:rPr lang="en-US" dirty="0">
                <a:ea typeface="Calibri" panose="020F0502020204030204" pitchFamily="34" charset="0"/>
              </a:rPr>
              <a:t> of research that deal with the SARS-CoV-2 virus and the COVID-19 epidemic caused by it, the societal impacts of the epidemic and the prevention and/or mitigation of its negative consequences. The funding will support the redirecting of relevant research or the strengthening of research under the theme already in spring 2020.</a:t>
            </a:r>
            <a:endParaRPr lang="fi-FI" dirty="0">
              <a:ea typeface="Calibri" panose="020F0502020204030204" pitchFamily="34" charset="0"/>
            </a:endParaRPr>
          </a:p>
          <a:p>
            <a:pPr marL="285750" indent="-285750">
              <a:buFont typeface="Arial" panose="020B0604020202020204" pitchFamily="34" charset="0"/>
              <a:buChar char="•"/>
            </a:pPr>
            <a:r>
              <a:rPr lang="en-US" dirty="0">
                <a:ea typeface="Calibri" panose="020F0502020204030204" pitchFamily="34" charset="0"/>
              </a:rPr>
              <a:t>Academy-funded researchers may also, without additional funding, direct their ongoing project towards studying the COVID-19 epidemic and its mitigation by applying for a change in the intended use of funding.</a:t>
            </a:r>
            <a:endParaRPr lang="fi-FI" dirty="0">
              <a:ea typeface="Calibri" panose="020F0502020204030204" pitchFamily="34" charset="0"/>
            </a:endParaRPr>
          </a:p>
          <a:p>
            <a:pPr marL="285750" indent="-285750">
              <a:buFont typeface="Arial" panose="020B0604020202020204" pitchFamily="34" charset="0"/>
              <a:buChar char="•"/>
            </a:pPr>
            <a:r>
              <a:rPr lang="en-US" sz="2400" b="1" dirty="0" smtClean="0">
                <a:effectLst/>
                <a:ea typeface="Times New Roman" panose="02020603050405020304" pitchFamily="18" charset="0"/>
              </a:rPr>
              <a:t>Call opens on 7 April 2020</a:t>
            </a:r>
            <a:endParaRPr lang="fi-FI" sz="2400" b="1" dirty="0" smtClean="0">
              <a:effectLst/>
              <a:ea typeface="Calibri" panose="020F0502020204030204" pitchFamily="34" charset="0"/>
            </a:endParaRPr>
          </a:p>
          <a:p>
            <a:pPr marL="285750" indent="-285750">
              <a:buFont typeface="Arial" panose="020B0604020202020204" pitchFamily="34" charset="0"/>
              <a:buChar char="•"/>
            </a:pPr>
            <a:r>
              <a:rPr lang="en-US" dirty="0">
                <a:ea typeface="Calibri" panose="020F0502020204030204" pitchFamily="34" charset="0"/>
              </a:rPr>
              <a:t>The aims of the funding to be granted for research into the COVID-19 epidemic are:</a:t>
            </a:r>
            <a:endParaRPr lang="fi-FI" dirty="0">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en-US" dirty="0" smtClean="0">
                <a:effectLst/>
                <a:ea typeface="Times New Roman" panose="02020603050405020304" pitchFamily="18" charset="0"/>
              </a:rPr>
              <a:t>to support research in the field and/or</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en-US" dirty="0" smtClean="0">
                <a:effectLst/>
                <a:ea typeface="Times New Roman" panose="02020603050405020304" pitchFamily="18" charset="0"/>
              </a:rPr>
              <a:t>to improve open access to research data and outputs for researchers and society and/or</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en-US" dirty="0" smtClean="0">
                <a:effectLst/>
                <a:ea typeface="Times New Roman" panose="02020603050405020304" pitchFamily="18" charset="0"/>
              </a:rPr>
              <a:t>to promote the use of research knowledge in mitigating the effects and/or</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en-US" dirty="0" smtClean="0">
                <a:effectLst/>
                <a:ea typeface="Times New Roman" panose="02020603050405020304" pitchFamily="18" charset="0"/>
              </a:rPr>
              <a:t>to promote the </a:t>
            </a:r>
            <a:r>
              <a:rPr lang="en-US" dirty="0" err="1" smtClean="0">
                <a:effectLst/>
                <a:ea typeface="Times New Roman" panose="02020603050405020304" pitchFamily="18" charset="0"/>
              </a:rPr>
              <a:t>utilisation</a:t>
            </a:r>
            <a:r>
              <a:rPr lang="en-US" dirty="0" smtClean="0">
                <a:effectLst/>
                <a:ea typeface="Times New Roman" panose="02020603050405020304" pitchFamily="18" charset="0"/>
              </a:rPr>
              <a:t> of research-based knowledge and expertise.</a:t>
            </a:r>
            <a:br>
              <a:rPr lang="en-US" dirty="0" smtClean="0">
                <a:effectLst/>
                <a:ea typeface="Times New Roman" panose="02020603050405020304" pitchFamily="18" charset="0"/>
              </a:rPr>
            </a:br>
            <a:r>
              <a:rPr lang="en-US" dirty="0" smtClean="0">
                <a:effectLst/>
                <a:ea typeface="Times New Roman" panose="02020603050405020304" pitchFamily="18" charset="0"/>
              </a:rPr>
              <a:t> </a:t>
            </a:r>
          </a:p>
          <a:p>
            <a:pPr marL="800100" lvl="1" indent="-342900">
              <a:buSzPts val="1000"/>
              <a:buFont typeface="Wingdings" panose="05000000000000000000" pitchFamily="2" charset="2"/>
              <a:buChar char="Ø"/>
              <a:tabLst>
                <a:tab pos="457200" algn="l"/>
              </a:tabLst>
            </a:pPr>
            <a:endParaRPr lang="en-US" dirty="0">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en-US" dirty="0" smtClean="0">
                <a:solidFill>
                  <a:srgbClr val="FF0000"/>
                </a:solidFill>
                <a:ea typeface="Calibri" panose="020F0502020204030204" pitchFamily="34" charset="0"/>
              </a:rPr>
              <a:t>FULL CALL TEXT</a:t>
            </a:r>
            <a:r>
              <a:rPr lang="en-US" dirty="0" smtClean="0">
                <a:ea typeface="Calibri" panose="020F0502020204030204" pitchFamily="34" charset="0"/>
              </a:rPr>
              <a:t>: </a:t>
            </a:r>
            <a:r>
              <a:rPr lang="en-US" dirty="0" smtClean="0">
                <a:ea typeface="Calibri" panose="020F0502020204030204" pitchFamily="34" charset="0"/>
                <a:hlinkClick r:id="rId2"/>
              </a:rPr>
              <a:t>https://www.aka.fi/en/funding/apply-for-funding/research-environment/call-for-applications-special-funding-for-research-on-covid-19-epidemic-and-the-mitigation-of-its-effects/</a:t>
            </a:r>
            <a:endParaRPr lang="en-US" dirty="0" smtClean="0">
              <a:ea typeface="Calibri" panose="020F0502020204030204" pitchFamily="34" charset="0"/>
            </a:endParaRPr>
          </a:p>
          <a:p>
            <a:pPr marL="800100" lvl="1" indent="-342900">
              <a:buSzPts val="1000"/>
              <a:buFont typeface="Wingdings" panose="05000000000000000000" pitchFamily="2" charset="2"/>
              <a:buChar char="Ø"/>
              <a:tabLst>
                <a:tab pos="457200" algn="l"/>
              </a:tabLst>
            </a:pPr>
            <a:endParaRPr lang="fi-FI" dirty="0" smtClean="0">
              <a:effectLst/>
              <a:ea typeface="Calibri" panose="020F0502020204030204" pitchFamily="34" charset="0"/>
            </a:endParaRPr>
          </a:p>
        </p:txBody>
      </p:sp>
      <p:sp>
        <p:nvSpPr>
          <p:cNvPr id="3" name="Title 2"/>
          <p:cNvSpPr>
            <a:spLocks noGrp="1"/>
          </p:cNvSpPr>
          <p:nvPr>
            <p:ph type="title"/>
          </p:nvPr>
        </p:nvSpPr>
        <p:spPr/>
        <p:txBody>
          <a:bodyPr/>
          <a:lstStyle/>
          <a:p>
            <a:r>
              <a:rPr lang="fi-FI" dirty="0" smtClean="0"/>
              <a:t>Academy of Finland COVID-19 </a:t>
            </a:r>
            <a:r>
              <a:rPr lang="fi-FI" dirty="0" err="1" smtClean="0"/>
              <a:t>call</a:t>
            </a:r>
            <a:endParaRPr lang="fi-FI" dirty="0"/>
          </a:p>
        </p:txBody>
      </p:sp>
    </p:spTree>
    <p:extLst>
      <p:ext uri="{BB962C8B-B14F-4D97-AF65-F5344CB8AC3E}">
        <p14:creationId xmlns:p14="http://schemas.microsoft.com/office/powerpoint/2010/main" val="1960466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506" y="494581"/>
            <a:ext cx="11887199" cy="5632311"/>
          </a:xfrm>
          <a:prstGeom prst="rect">
            <a:avLst/>
          </a:prstGeom>
        </p:spPr>
        <p:txBody>
          <a:bodyPr wrap="square">
            <a:spAutoFit/>
          </a:bodyPr>
          <a:lstStyle/>
          <a:p>
            <a:pPr marL="285750" indent="-285750">
              <a:buFont typeface="Arial" panose="020B0604020202020204" pitchFamily="34" charset="0"/>
              <a:buChar char="•"/>
            </a:pPr>
            <a:r>
              <a:rPr lang="en-US" b="1" dirty="0" smtClean="0">
                <a:ea typeface="Calibri" panose="020F0502020204030204" pitchFamily="34" charset="0"/>
              </a:rPr>
              <a:t>The call is a targeted call intended for </a:t>
            </a:r>
            <a:r>
              <a:rPr lang="en-US" b="1" dirty="0" err="1" smtClean="0">
                <a:ea typeface="Calibri" panose="020F0502020204030204" pitchFamily="34" charset="0"/>
              </a:rPr>
              <a:t>organisations</a:t>
            </a:r>
            <a:r>
              <a:rPr lang="en-US" b="1" dirty="0" smtClean="0">
                <a:ea typeface="Calibri" panose="020F0502020204030204" pitchFamily="34" charset="0"/>
              </a:rPr>
              <a:t>.</a:t>
            </a:r>
            <a:r>
              <a:rPr lang="en-US" dirty="0" smtClean="0">
                <a:ea typeface="Calibri" panose="020F0502020204030204" pitchFamily="34" charset="0"/>
              </a:rPr>
              <a:t> The </a:t>
            </a:r>
            <a:r>
              <a:rPr lang="en-US" dirty="0" err="1" smtClean="0">
                <a:ea typeface="Calibri" panose="020F0502020204030204" pitchFamily="34" charset="0"/>
              </a:rPr>
              <a:t>organisation’s</a:t>
            </a:r>
            <a:r>
              <a:rPr lang="en-US" dirty="0" smtClean="0">
                <a:ea typeface="Calibri" panose="020F0502020204030204" pitchFamily="34" charset="0"/>
              </a:rPr>
              <a:t> application consists of sub-applications. </a:t>
            </a:r>
            <a:r>
              <a:rPr lang="en-US" b="1" dirty="0" smtClean="0">
                <a:ea typeface="Calibri" panose="020F0502020204030204" pitchFamily="34" charset="0"/>
              </a:rPr>
              <a:t>The sub-applications are based on the work of ongoing Academy-funded projects, </a:t>
            </a:r>
            <a:r>
              <a:rPr lang="en-US" dirty="0" smtClean="0">
                <a:ea typeface="Calibri" panose="020F0502020204030204" pitchFamily="34" charset="0"/>
              </a:rPr>
              <a:t>which will ensure that activities can start as soon as possible. The principal investigators of the sub-applications must have an ongoing Academy-funded research project on the closing date of the call.</a:t>
            </a:r>
            <a:endParaRPr lang="fi-FI" dirty="0" smtClean="0">
              <a:ea typeface="Calibri" panose="020F0502020204030204" pitchFamily="34" charset="0"/>
            </a:endParaRPr>
          </a:p>
          <a:p>
            <a:pPr marL="285750" indent="-285750">
              <a:buFont typeface="Arial" panose="020B0604020202020204" pitchFamily="34" charset="0"/>
              <a:buChar char="•"/>
            </a:pPr>
            <a:r>
              <a:rPr lang="en-US" dirty="0" smtClean="0">
                <a:ea typeface="Calibri" panose="020F0502020204030204" pitchFamily="34" charset="0"/>
              </a:rPr>
              <a:t>The call will be taken forward swiftly:</a:t>
            </a:r>
            <a:endParaRPr lang="fi-FI" dirty="0" smtClean="0">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en-US" dirty="0" smtClean="0">
                <a:effectLst/>
                <a:ea typeface="Times New Roman" panose="02020603050405020304" pitchFamily="18" charset="0"/>
              </a:rPr>
              <a:t>The call opens on 7 April and closes on 28 April 2020.</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en-US" dirty="0" smtClean="0">
                <a:effectLst/>
                <a:ea typeface="Times New Roman" panose="02020603050405020304" pitchFamily="18" charset="0"/>
              </a:rPr>
              <a:t>The Academy’s General Subcommittee will make the funding decisions in May–June 2020.</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en-US" dirty="0" smtClean="0">
                <a:effectLst/>
                <a:ea typeface="Times New Roman" panose="02020603050405020304" pitchFamily="18" charset="0"/>
              </a:rPr>
              <a:t>The funding period is 1 February 2020–31 December 2021 (relevant costs that incurred before the funding period are also eligible).</a:t>
            </a:r>
            <a:endParaRPr lang="fi-FI" dirty="0" smtClean="0">
              <a:effectLst/>
              <a:ea typeface="Calibri" panose="020F0502020204030204" pitchFamily="34" charset="0"/>
            </a:endParaRPr>
          </a:p>
          <a:p>
            <a:pPr marL="800100" lvl="1" indent="-342900">
              <a:buSzPts val="1000"/>
              <a:buFont typeface="Wingdings" panose="05000000000000000000" pitchFamily="2" charset="2"/>
              <a:buChar char="Ø"/>
              <a:tabLst>
                <a:tab pos="457200" algn="l"/>
              </a:tabLst>
            </a:pPr>
            <a:r>
              <a:rPr lang="en-US" dirty="0" smtClean="0">
                <a:effectLst/>
                <a:ea typeface="Times New Roman" panose="02020603050405020304" pitchFamily="18" charset="0"/>
              </a:rPr>
              <a:t>A sub-application will be granted a maximum of 200,000 euros.</a:t>
            </a:r>
            <a:endParaRPr lang="fi-FI" dirty="0" smtClean="0">
              <a:effectLst/>
              <a:ea typeface="Calibri" panose="020F0502020204030204" pitchFamily="34" charset="0"/>
            </a:endParaRPr>
          </a:p>
          <a:p>
            <a:endParaRPr lang="en-US" dirty="0" smtClean="0">
              <a:ea typeface="Calibri" panose="020F0502020204030204" pitchFamily="34" charset="0"/>
            </a:endParaRPr>
          </a:p>
          <a:p>
            <a:r>
              <a:rPr lang="en-US" dirty="0" smtClean="0">
                <a:ea typeface="Calibri" panose="020F0502020204030204" pitchFamily="34" charset="0"/>
              </a:rPr>
              <a:t>The university’s Research and Project Services has initiated preparations for this call on behalf of the organization and is now asking all academy-funded researchers interested in this call to provide a short description by using </a:t>
            </a:r>
            <a:r>
              <a:rPr lang="en-US" u="sng" dirty="0" smtClean="0">
                <a:solidFill>
                  <a:srgbClr val="0563C1"/>
                </a:solidFill>
                <a:ea typeface="Calibri" panose="020F0502020204030204" pitchFamily="34" charset="0"/>
                <a:hlinkClick r:id="rId2"/>
              </a:rPr>
              <a:t>this form</a:t>
            </a:r>
            <a:r>
              <a:rPr lang="fi-FI" dirty="0" smtClean="0">
                <a:ea typeface="Calibri" panose="020F0502020204030204" pitchFamily="34" charset="0"/>
              </a:rPr>
              <a:t> </a:t>
            </a:r>
            <a:r>
              <a:rPr lang="en-US" b="1" dirty="0" smtClean="0">
                <a:ea typeface="Calibri" panose="020F0502020204030204" pitchFamily="34" charset="0"/>
              </a:rPr>
              <a:t>no later than 7.4 at 16 o’clock</a:t>
            </a:r>
            <a:r>
              <a:rPr lang="en-US" dirty="0" smtClean="0">
                <a:ea typeface="Calibri" panose="020F0502020204030204" pitchFamily="34" charset="0"/>
              </a:rPr>
              <a:t>.</a:t>
            </a:r>
            <a:endParaRPr lang="fi-FI" dirty="0" smtClean="0">
              <a:ea typeface="Calibri" panose="020F0502020204030204" pitchFamily="34" charset="0"/>
            </a:endParaRPr>
          </a:p>
          <a:p>
            <a:endParaRPr lang="en-US" b="1" dirty="0" smtClean="0">
              <a:effectLst/>
              <a:ea typeface="Times New Roman" panose="02020603050405020304" pitchFamily="18" charset="0"/>
            </a:endParaRPr>
          </a:p>
          <a:p>
            <a:r>
              <a:rPr lang="en-US" b="1" dirty="0" smtClean="0">
                <a:effectLst/>
                <a:ea typeface="Times New Roman" panose="02020603050405020304" pitchFamily="18" charset="0"/>
              </a:rPr>
              <a:t>Researchers can direct their funding to COVID-19 research by applying for change in purpose of use</a:t>
            </a:r>
            <a:endParaRPr lang="fi-FI" b="1" dirty="0" smtClean="0">
              <a:effectLst/>
              <a:ea typeface="Calibri" panose="020F0502020204030204" pitchFamily="34" charset="0"/>
            </a:endParaRPr>
          </a:p>
          <a:p>
            <a:r>
              <a:rPr lang="en-US" dirty="0" smtClean="0">
                <a:ea typeface="Calibri" panose="020F0502020204030204" pitchFamily="34" charset="0"/>
              </a:rPr>
              <a:t>Researchers will also have the opportunity to direct the activities of ongoing projects towards the COVID-19 epidemic and its mitigation by applying to the Academy for a change in the intended use of funding. The change in the purpose of use will not lead to an extension of the funding period or to additional funding for the project. The application for the change is submitted by the project PI in the Academy’s online services.</a:t>
            </a:r>
            <a:endParaRPr lang="fi-FI" dirty="0" smtClean="0">
              <a:ea typeface="Calibri" panose="020F0502020204030204" pitchFamily="34" charset="0"/>
            </a:endParaRPr>
          </a:p>
        </p:txBody>
      </p:sp>
      <p:sp>
        <p:nvSpPr>
          <p:cNvPr id="3" name="Rectangle 2"/>
          <p:cNvSpPr/>
          <p:nvPr/>
        </p:nvSpPr>
        <p:spPr>
          <a:xfrm>
            <a:off x="182880" y="3474720"/>
            <a:ext cx="11925701" cy="104915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Tree>
    <p:extLst>
      <p:ext uri="{BB962C8B-B14F-4D97-AF65-F5344CB8AC3E}">
        <p14:creationId xmlns:p14="http://schemas.microsoft.com/office/powerpoint/2010/main" val="3027312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6136" y="671322"/>
            <a:ext cx="11617692" cy="3949799"/>
          </a:xfrm>
          <a:prstGeom prst="rect">
            <a:avLst/>
          </a:prstGeom>
        </p:spPr>
        <p:txBody>
          <a:bodyPr wrap="square">
            <a:spAutoFit/>
          </a:bodyPr>
          <a:lstStyle/>
          <a:p>
            <a:pPr>
              <a:spcAft>
                <a:spcPts val="0"/>
              </a:spcAft>
            </a:pPr>
            <a:r>
              <a:rPr lang="en-US" sz="2800" b="1" dirty="0" smtClean="0">
                <a:solidFill>
                  <a:srgbClr val="293F6A"/>
                </a:solidFill>
                <a:effectLst/>
                <a:latin typeface="Arial" panose="020B0604020202020204" pitchFamily="34" charset="0"/>
                <a:ea typeface="Times New Roman" panose="02020603050405020304" pitchFamily="18" charset="0"/>
              </a:rPr>
              <a:t>Nordic Trial Alliance Invites Proposals for Nordic COVID-19 Activities</a:t>
            </a:r>
            <a:endParaRPr lang="fi-FI" sz="3600" b="1" dirty="0" smtClean="0">
              <a:effectLst/>
              <a:latin typeface="Calibri" panose="020F0502020204030204" pitchFamily="34" charset="0"/>
              <a:ea typeface="Calibri" panose="020F0502020204030204" pitchFamily="34" charset="0"/>
            </a:endParaRPr>
          </a:p>
          <a:p>
            <a:pPr marR="457200">
              <a:lnSpc>
                <a:spcPts val="1560"/>
              </a:lnSpc>
              <a:spcAft>
                <a:spcPts val="0"/>
              </a:spcAft>
            </a:pPr>
            <a:r>
              <a:rPr lang="en-US" sz="1600" dirty="0" smtClean="0">
                <a:solidFill>
                  <a:srgbClr val="1F497D"/>
                </a:solidFill>
                <a:effectLst/>
                <a:latin typeface="Calibri" panose="020F0502020204030204" pitchFamily="34" charset="0"/>
                <a:ea typeface="Calibri" panose="020F0502020204030204" pitchFamily="34" charset="0"/>
              </a:rPr>
              <a:t> </a:t>
            </a:r>
            <a:endParaRPr lang="en-US" sz="2400" dirty="0" smtClean="0">
              <a:solidFill>
                <a:srgbClr val="333333"/>
              </a:solidFill>
              <a:effectLst/>
              <a:ea typeface="Calibri" panose="020F0502020204030204" pitchFamily="34" charset="0"/>
            </a:endParaRPr>
          </a:p>
          <a:p>
            <a:pPr>
              <a:lnSpc>
                <a:spcPts val="1560"/>
              </a:lnSpc>
              <a:spcAft>
                <a:spcPts val="0"/>
              </a:spcAft>
            </a:pPr>
            <a:r>
              <a:rPr lang="fi-FI" sz="2400" dirty="0" smtClean="0">
                <a:solidFill>
                  <a:srgbClr val="1F497D"/>
                </a:solidFill>
                <a:effectLst/>
                <a:ea typeface="Calibri" panose="020F0502020204030204" pitchFamily="34" charset="0"/>
              </a:rPr>
              <a:t> </a:t>
            </a:r>
            <a:endParaRPr lang="fi-FI" sz="2400" dirty="0" smtClean="0">
              <a:effectLst/>
              <a:ea typeface="Calibri" panose="020F0502020204030204" pitchFamily="34" charset="0"/>
            </a:endParaRPr>
          </a:p>
          <a:p>
            <a:pPr>
              <a:spcAft>
                <a:spcPts val="750"/>
              </a:spcAft>
            </a:pPr>
            <a:r>
              <a:rPr lang="en-US" sz="2400" dirty="0" smtClean="0">
                <a:solidFill>
                  <a:srgbClr val="333333"/>
                </a:solidFill>
                <a:ea typeface="Calibri" panose="020F0502020204030204" pitchFamily="34" charset="0"/>
              </a:rPr>
              <a:t>Due to the ongoing COVID-19 pandemic, there is a huge need for new knowledge related to the SARS-CoV-2 virus infection in order to develop vaccines, treatments etc. Conducting trials or research cooperation at the Nordic level could be one way of generating such knowledge but also for Nordic patients to participate in trials. Joint Nordic activities will also promote knowledge transfer across the region as well as help establishing research infrastructures for future trials. Making use of the Nordic registers and health care data could support such research.</a:t>
            </a:r>
            <a:endParaRPr lang="fi-FI" sz="2400" dirty="0" smtClean="0">
              <a:ea typeface="Calibri" panose="020F0502020204030204" pitchFamily="34" charset="0"/>
            </a:endParaRPr>
          </a:p>
        </p:txBody>
      </p:sp>
    </p:spTree>
    <p:extLst>
      <p:ext uri="{BB962C8B-B14F-4D97-AF65-F5344CB8AC3E}">
        <p14:creationId xmlns:p14="http://schemas.microsoft.com/office/powerpoint/2010/main" val="1712713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2176" y="1430357"/>
            <a:ext cx="11515023" cy="5088573"/>
          </a:xfrm>
          <a:prstGeom prst="rect">
            <a:avLst/>
          </a:prstGeom>
        </p:spPr>
        <p:txBody>
          <a:bodyPr wrap="square">
            <a:spAutoFit/>
          </a:bodyPr>
          <a:lstStyle/>
          <a:p>
            <a:pPr>
              <a:spcAft>
                <a:spcPts val="750"/>
              </a:spcAft>
            </a:pPr>
            <a:r>
              <a:rPr lang="en-US" sz="2400" dirty="0" smtClean="0">
                <a:solidFill>
                  <a:srgbClr val="333333"/>
                </a:solidFill>
                <a:ea typeface="Calibri" panose="020F0502020204030204" pitchFamily="34" charset="0"/>
              </a:rPr>
              <a:t>A proposal could for example include (one or several) activities related to:</a:t>
            </a:r>
            <a:endParaRPr lang="fi-FI" sz="2400" dirty="0" smtClean="0">
              <a:ea typeface="Calibri" panose="020F0502020204030204" pitchFamily="34" charset="0"/>
            </a:endParaRPr>
          </a:p>
          <a:p>
            <a:pPr>
              <a:spcAft>
                <a:spcPts val="750"/>
              </a:spcAft>
            </a:pPr>
            <a:r>
              <a:rPr lang="en-US" sz="2400" dirty="0" smtClean="0">
                <a:ea typeface="Calibri" panose="020F0502020204030204" pitchFamily="34" charset="0"/>
              </a:rPr>
              <a:t> </a:t>
            </a:r>
            <a:endParaRPr lang="fi-FI" sz="2400" dirty="0" smtClean="0">
              <a:ea typeface="Calibri" panose="020F0502020204030204" pitchFamily="34" charset="0"/>
            </a:endParaRPr>
          </a:p>
          <a:p>
            <a:pPr>
              <a:spcAft>
                <a:spcPts val="750"/>
              </a:spcAft>
            </a:pPr>
            <a:r>
              <a:rPr lang="en-US" sz="2400" dirty="0" smtClean="0">
                <a:solidFill>
                  <a:srgbClr val="333333"/>
                </a:solidFill>
                <a:ea typeface="Calibri" panose="020F0502020204030204" pitchFamily="34" charset="0"/>
              </a:rPr>
              <a:t>-          knowledge transfer</a:t>
            </a:r>
            <a:endParaRPr lang="fi-FI" sz="2400" dirty="0" smtClean="0">
              <a:ea typeface="Calibri" panose="020F0502020204030204" pitchFamily="34" charset="0"/>
            </a:endParaRPr>
          </a:p>
          <a:p>
            <a:pPr>
              <a:spcAft>
                <a:spcPts val="750"/>
              </a:spcAft>
            </a:pPr>
            <a:r>
              <a:rPr lang="en-US" sz="2400" dirty="0" smtClean="0">
                <a:solidFill>
                  <a:srgbClr val="333333"/>
                </a:solidFill>
                <a:ea typeface="Calibri" panose="020F0502020204030204" pitchFamily="34" charset="0"/>
              </a:rPr>
              <a:t>-          infrastructure establishment</a:t>
            </a:r>
            <a:endParaRPr lang="fi-FI" sz="2400" dirty="0" smtClean="0">
              <a:ea typeface="Calibri" panose="020F0502020204030204" pitchFamily="34" charset="0"/>
            </a:endParaRPr>
          </a:p>
          <a:p>
            <a:pPr>
              <a:spcAft>
                <a:spcPts val="750"/>
              </a:spcAft>
            </a:pPr>
            <a:r>
              <a:rPr lang="en-US" sz="2400" dirty="0" smtClean="0">
                <a:solidFill>
                  <a:srgbClr val="333333"/>
                </a:solidFill>
                <a:ea typeface="Calibri" panose="020F0502020204030204" pitchFamily="34" charset="0"/>
              </a:rPr>
              <a:t>-          Nordic coordination of national initiatives incl. trials</a:t>
            </a:r>
            <a:endParaRPr lang="fi-FI" sz="2400" dirty="0" smtClean="0">
              <a:ea typeface="Calibri" panose="020F0502020204030204" pitchFamily="34" charset="0"/>
            </a:endParaRPr>
          </a:p>
          <a:p>
            <a:pPr>
              <a:spcAft>
                <a:spcPts val="750"/>
              </a:spcAft>
            </a:pPr>
            <a:r>
              <a:rPr lang="en-US" sz="2400" dirty="0" smtClean="0">
                <a:solidFill>
                  <a:srgbClr val="333333"/>
                </a:solidFill>
                <a:ea typeface="Calibri" panose="020F0502020204030204" pitchFamily="34" charset="0"/>
              </a:rPr>
              <a:t>-          planning of joint Nordic initiatives</a:t>
            </a:r>
            <a:endParaRPr lang="fi-FI" sz="2400" dirty="0" smtClean="0">
              <a:ea typeface="Calibri" panose="020F0502020204030204" pitchFamily="34" charset="0"/>
            </a:endParaRPr>
          </a:p>
          <a:p>
            <a:pPr>
              <a:spcAft>
                <a:spcPts val="750"/>
              </a:spcAft>
            </a:pPr>
            <a:r>
              <a:rPr lang="en-US" sz="2400" dirty="0" smtClean="0">
                <a:solidFill>
                  <a:srgbClr val="333333"/>
                </a:solidFill>
                <a:ea typeface="Calibri" panose="020F0502020204030204" pitchFamily="34" charset="0"/>
              </a:rPr>
              <a:t>-          data sharing and interoperability</a:t>
            </a:r>
            <a:endParaRPr lang="fi-FI" sz="2400" dirty="0" smtClean="0">
              <a:ea typeface="Calibri" panose="020F0502020204030204" pitchFamily="34" charset="0"/>
            </a:endParaRPr>
          </a:p>
          <a:p>
            <a:pPr>
              <a:spcAft>
                <a:spcPts val="750"/>
              </a:spcAft>
            </a:pPr>
            <a:r>
              <a:rPr lang="en-US" sz="2400" dirty="0" smtClean="0">
                <a:solidFill>
                  <a:srgbClr val="333333"/>
                </a:solidFill>
                <a:ea typeface="Calibri" panose="020F0502020204030204" pitchFamily="34" charset="0"/>
              </a:rPr>
              <a:t>-          establishing networks</a:t>
            </a:r>
            <a:endParaRPr lang="fi-FI" sz="2400" dirty="0" smtClean="0">
              <a:ea typeface="Calibri" panose="020F0502020204030204" pitchFamily="34" charset="0"/>
            </a:endParaRPr>
          </a:p>
          <a:p>
            <a:pPr>
              <a:spcAft>
                <a:spcPts val="750"/>
              </a:spcAft>
            </a:pPr>
            <a:r>
              <a:rPr lang="en-US" sz="2400" dirty="0" smtClean="0">
                <a:solidFill>
                  <a:srgbClr val="333333"/>
                </a:solidFill>
                <a:ea typeface="Calibri" panose="020F0502020204030204" pitchFamily="34" charset="0"/>
              </a:rPr>
              <a:t>-          monitoring</a:t>
            </a:r>
            <a:endParaRPr lang="fi-FI" sz="2400" dirty="0" smtClean="0">
              <a:ea typeface="Calibri" panose="020F0502020204030204" pitchFamily="34" charset="0"/>
            </a:endParaRPr>
          </a:p>
          <a:p>
            <a:pPr>
              <a:spcAft>
                <a:spcPts val="750"/>
              </a:spcAft>
            </a:pPr>
            <a:r>
              <a:rPr lang="en-US" sz="2400" dirty="0" smtClean="0">
                <a:solidFill>
                  <a:srgbClr val="333333"/>
                </a:solidFill>
                <a:ea typeface="Calibri" panose="020F0502020204030204" pitchFamily="34" charset="0"/>
              </a:rPr>
              <a:t>-          preparedness for future pandemics</a:t>
            </a:r>
            <a:endParaRPr lang="fi-FI" sz="2400" dirty="0" smtClean="0">
              <a:ea typeface="Calibri" panose="020F0502020204030204" pitchFamily="34" charset="0"/>
            </a:endParaRPr>
          </a:p>
          <a:p>
            <a:pPr>
              <a:spcAft>
                <a:spcPts val="750"/>
              </a:spcAft>
            </a:pPr>
            <a:r>
              <a:rPr lang="en-US" dirty="0" smtClean="0">
                <a:solidFill>
                  <a:srgbClr val="333333"/>
                </a:solidFill>
                <a:latin typeface="Arial" panose="020B0604020202020204" pitchFamily="34" charset="0"/>
                <a:ea typeface="Calibri" panose="020F0502020204030204" pitchFamily="34" charset="0"/>
              </a:rPr>
              <a:t> </a:t>
            </a:r>
            <a:endParaRPr lang="fi-FI" dirty="0" smtClean="0">
              <a:latin typeface="Times New Roman" panose="02020603050405020304" pitchFamily="18" charset="0"/>
              <a:ea typeface="Calibri" panose="020F0502020204030204" pitchFamily="34" charset="0"/>
            </a:endParaRPr>
          </a:p>
        </p:txBody>
      </p:sp>
      <p:sp>
        <p:nvSpPr>
          <p:cNvPr id="3" name="Rectangle 2"/>
          <p:cNvSpPr/>
          <p:nvPr/>
        </p:nvSpPr>
        <p:spPr>
          <a:xfrm>
            <a:off x="372177" y="387764"/>
            <a:ext cx="10927882" cy="830997"/>
          </a:xfrm>
          <a:prstGeom prst="rect">
            <a:avLst/>
          </a:prstGeom>
        </p:spPr>
        <p:txBody>
          <a:bodyPr wrap="square">
            <a:spAutoFit/>
          </a:bodyPr>
          <a:lstStyle/>
          <a:p>
            <a:pPr marR="457200">
              <a:spcAft>
                <a:spcPts val="750"/>
              </a:spcAft>
            </a:pPr>
            <a:r>
              <a:rPr lang="en-US" sz="2400" dirty="0" smtClean="0">
                <a:solidFill>
                  <a:srgbClr val="333333"/>
                </a:solidFill>
                <a:ea typeface="Calibri" panose="020F0502020204030204" pitchFamily="34" charset="0"/>
              </a:rPr>
              <a:t>NTA hereby invites proposals for activities aiming to promote Nordic cooperation related to COVID-19 research. </a:t>
            </a:r>
            <a:endParaRPr lang="fi-FI" sz="2400" dirty="0">
              <a:ea typeface="Calibri" panose="020F0502020204030204" pitchFamily="34" charset="0"/>
            </a:endParaRPr>
          </a:p>
        </p:txBody>
      </p:sp>
    </p:spTree>
    <p:extLst>
      <p:ext uri="{BB962C8B-B14F-4D97-AF65-F5344CB8AC3E}">
        <p14:creationId xmlns:p14="http://schemas.microsoft.com/office/powerpoint/2010/main" val="1141696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0632" y="601093"/>
            <a:ext cx="11752447" cy="5488682"/>
          </a:xfrm>
          <a:prstGeom prst="rect">
            <a:avLst/>
          </a:prstGeom>
        </p:spPr>
        <p:txBody>
          <a:bodyPr wrap="square">
            <a:spAutoFit/>
          </a:bodyPr>
          <a:lstStyle/>
          <a:p>
            <a:pPr marL="285750" indent="-285750">
              <a:spcAft>
                <a:spcPts val="750"/>
              </a:spcAft>
              <a:buFont typeface="Arial" panose="020B0604020202020204" pitchFamily="34" charset="0"/>
              <a:buChar char="•"/>
            </a:pPr>
            <a:r>
              <a:rPr lang="en-US" sz="2000" dirty="0" smtClean="0">
                <a:solidFill>
                  <a:srgbClr val="333333"/>
                </a:solidFill>
                <a:ea typeface="Calibri" panose="020F0502020204030204" pitchFamily="34" charset="0"/>
              </a:rPr>
              <a:t>Representatives of Nordic research performing </a:t>
            </a:r>
            <a:r>
              <a:rPr lang="en-US" sz="2000" dirty="0" err="1" smtClean="0">
                <a:solidFill>
                  <a:srgbClr val="333333"/>
                </a:solidFill>
                <a:ea typeface="Calibri" panose="020F0502020204030204" pitchFamily="34" charset="0"/>
              </a:rPr>
              <a:t>organisations</a:t>
            </a:r>
            <a:r>
              <a:rPr lang="en-US" sz="2000" dirty="0" smtClean="0">
                <a:solidFill>
                  <a:srgbClr val="333333"/>
                </a:solidFill>
                <a:ea typeface="Calibri" panose="020F0502020204030204" pitchFamily="34" charset="0"/>
              </a:rPr>
              <a:t>, public sector, patient </a:t>
            </a:r>
            <a:r>
              <a:rPr lang="en-US" sz="2000" dirty="0" err="1" smtClean="0">
                <a:solidFill>
                  <a:srgbClr val="333333"/>
                </a:solidFill>
                <a:ea typeface="Calibri" panose="020F0502020204030204" pitchFamily="34" charset="0"/>
              </a:rPr>
              <a:t>organisations</a:t>
            </a:r>
            <a:r>
              <a:rPr lang="en-US" sz="2000" dirty="0" smtClean="0">
                <a:solidFill>
                  <a:srgbClr val="333333"/>
                </a:solidFill>
                <a:ea typeface="Calibri" panose="020F0502020204030204" pitchFamily="34" charset="0"/>
              </a:rPr>
              <a:t> or other relevant </a:t>
            </a:r>
            <a:r>
              <a:rPr lang="en-US" sz="2000" dirty="0" err="1" smtClean="0">
                <a:solidFill>
                  <a:srgbClr val="333333"/>
                </a:solidFill>
                <a:ea typeface="Calibri" panose="020F0502020204030204" pitchFamily="34" charset="0"/>
              </a:rPr>
              <a:t>organisations</a:t>
            </a:r>
            <a:r>
              <a:rPr lang="en-US" sz="2000" dirty="0" smtClean="0">
                <a:solidFill>
                  <a:srgbClr val="333333"/>
                </a:solidFill>
                <a:ea typeface="Calibri" panose="020F0502020204030204" pitchFamily="34" charset="0"/>
              </a:rPr>
              <a:t> are eligible to apply. Companies may not receive funding from NTA although they may take part in activities at their own costs. </a:t>
            </a:r>
            <a:r>
              <a:rPr lang="en-US" sz="2000" b="1" dirty="0" smtClean="0">
                <a:solidFill>
                  <a:srgbClr val="333333"/>
                </a:solidFill>
                <a:ea typeface="Calibri" panose="020F0502020204030204" pitchFamily="34" charset="0"/>
              </a:rPr>
              <a:t>An activity should include participants from minimum three Nordic countries.</a:t>
            </a:r>
            <a:endParaRPr lang="fi-FI" sz="2000" b="1" dirty="0" smtClean="0">
              <a:ea typeface="Calibri" panose="020F0502020204030204" pitchFamily="34" charset="0"/>
            </a:endParaRPr>
          </a:p>
          <a:p>
            <a:pPr marL="285750" indent="-285750">
              <a:spcAft>
                <a:spcPts val="750"/>
              </a:spcAft>
              <a:buFont typeface="Arial" panose="020B0604020202020204" pitchFamily="34" charset="0"/>
              <a:buChar char="•"/>
            </a:pPr>
            <a:r>
              <a:rPr lang="en-US" sz="2000" dirty="0" smtClean="0">
                <a:solidFill>
                  <a:srgbClr val="333333"/>
                </a:solidFill>
                <a:ea typeface="Calibri" panose="020F0502020204030204" pitchFamily="34" charset="0"/>
              </a:rPr>
              <a:t>Proposals should be </a:t>
            </a:r>
            <a:r>
              <a:rPr lang="en-US" sz="2000" b="1" dirty="0" smtClean="0">
                <a:solidFill>
                  <a:srgbClr val="333333"/>
                </a:solidFill>
                <a:ea typeface="Calibri" panose="020F0502020204030204" pitchFamily="34" charset="0"/>
              </a:rPr>
              <a:t>2-3 A4 pages</a:t>
            </a:r>
            <a:r>
              <a:rPr lang="en-US" sz="2000" dirty="0" smtClean="0">
                <a:solidFill>
                  <a:srgbClr val="333333"/>
                </a:solidFill>
                <a:ea typeface="Calibri" panose="020F0502020204030204" pitchFamily="34" charset="0"/>
              </a:rPr>
              <a:t> and include a description of the activity with focus on how it aims to promote COVID-19 research in the Nordic countries. In addition, a CV for the main applicant is allowed, maximum 1 A4 page. The activity should preferably be initiated in 2020. Each activity may apply for maximum 500 000 NOK. The total available funding for the call is 2 000 000 NOK.  A tentative budget should be included according the </a:t>
            </a:r>
            <a:r>
              <a:rPr lang="en-US" sz="2000" b="1" u="sng" dirty="0" smtClean="0">
                <a:solidFill>
                  <a:srgbClr val="004B8E"/>
                </a:solidFill>
                <a:ea typeface="Calibri" panose="020F0502020204030204" pitchFamily="34" charset="0"/>
                <a:hlinkClick r:id="rId2"/>
              </a:rPr>
              <a:t>template</a:t>
            </a:r>
            <a:r>
              <a:rPr lang="en-US" sz="2000" u="sng" dirty="0" smtClean="0">
                <a:solidFill>
                  <a:srgbClr val="004B8E"/>
                </a:solidFill>
                <a:ea typeface="Calibri" panose="020F0502020204030204" pitchFamily="34" charset="0"/>
                <a:hlinkClick r:id="rId2"/>
              </a:rPr>
              <a:t>.</a:t>
            </a:r>
            <a:r>
              <a:rPr lang="en-US" sz="2000" dirty="0" smtClean="0">
                <a:solidFill>
                  <a:srgbClr val="333333"/>
                </a:solidFill>
                <a:ea typeface="Calibri" panose="020F0502020204030204" pitchFamily="34" charset="0"/>
              </a:rPr>
              <a:t> The budget should display Nordic cooperation.</a:t>
            </a:r>
            <a:endParaRPr lang="fi-FI" sz="2000" dirty="0" smtClean="0">
              <a:ea typeface="Calibri" panose="020F0502020204030204" pitchFamily="34" charset="0"/>
            </a:endParaRPr>
          </a:p>
          <a:p>
            <a:pPr marL="285750" indent="-285750">
              <a:spcAft>
                <a:spcPts val="750"/>
              </a:spcAft>
              <a:buFont typeface="Arial" panose="020B0604020202020204" pitchFamily="34" charset="0"/>
              <a:buChar char="•"/>
            </a:pPr>
            <a:r>
              <a:rPr lang="en-US" sz="2000" dirty="0" smtClean="0">
                <a:solidFill>
                  <a:srgbClr val="333333"/>
                </a:solidFill>
                <a:ea typeface="Calibri" panose="020F0502020204030204" pitchFamily="34" charset="0"/>
              </a:rPr>
              <a:t>The proposal should describe how participants from the Nordic countries will be involved and include a plan for how to disseminate its results. The Nordic added value of the results should be made clear. </a:t>
            </a:r>
            <a:r>
              <a:rPr lang="en-US" sz="2000" b="1" dirty="0" smtClean="0">
                <a:solidFill>
                  <a:srgbClr val="333333"/>
                </a:solidFill>
                <a:ea typeface="Calibri" panose="020F0502020204030204" pitchFamily="34" charset="0"/>
              </a:rPr>
              <a:t>The proposal must describe how it will secure coordination with other ongoing activities at the international, Nordic or national level in order not to overlap or put extra pressure on an already stressed health care system.</a:t>
            </a:r>
            <a:endParaRPr lang="fi-FI" sz="2000" dirty="0" smtClean="0">
              <a:ea typeface="Calibri" panose="020F0502020204030204" pitchFamily="34" charset="0"/>
            </a:endParaRPr>
          </a:p>
          <a:p>
            <a:pPr marL="285750" indent="-285750">
              <a:spcAft>
                <a:spcPts val="750"/>
              </a:spcAft>
              <a:buFont typeface="Arial" panose="020B0604020202020204" pitchFamily="34" charset="0"/>
              <a:buChar char="•"/>
            </a:pPr>
            <a:r>
              <a:rPr lang="en-US" sz="2000" dirty="0" smtClean="0">
                <a:solidFill>
                  <a:srgbClr val="333333"/>
                </a:solidFill>
                <a:ea typeface="Calibri" panose="020F0502020204030204" pitchFamily="34" charset="0"/>
              </a:rPr>
              <a:t>The proposals should be submitted to the NTA project coordinator Maria Nilsson at </a:t>
            </a:r>
            <a:r>
              <a:rPr lang="en-US" sz="2000" u="sng" dirty="0" smtClean="0">
                <a:solidFill>
                  <a:srgbClr val="004B8E"/>
                </a:solidFill>
                <a:ea typeface="Calibri" panose="020F0502020204030204" pitchFamily="34" charset="0"/>
                <a:hlinkClick r:id="rId3"/>
              </a:rPr>
              <a:t>maria.nilsson@nordforsk.org</a:t>
            </a:r>
            <a:r>
              <a:rPr lang="en-US" sz="2000" dirty="0" smtClean="0">
                <a:solidFill>
                  <a:srgbClr val="333333"/>
                </a:solidFill>
                <a:ea typeface="Calibri" panose="020F0502020204030204" pitchFamily="34" charset="0"/>
              </a:rPr>
              <a:t> by </a:t>
            </a:r>
            <a:r>
              <a:rPr lang="en-US" sz="2400" b="1" dirty="0" smtClean="0">
                <a:solidFill>
                  <a:srgbClr val="333333"/>
                </a:solidFill>
                <a:ea typeface="Calibri" panose="020F0502020204030204" pitchFamily="34" charset="0"/>
              </a:rPr>
              <a:t>15 April 2020</a:t>
            </a:r>
            <a:r>
              <a:rPr lang="en-US" sz="2000" dirty="0" smtClean="0">
                <a:solidFill>
                  <a:srgbClr val="333333"/>
                </a:solidFill>
                <a:ea typeface="Calibri" panose="020F0502020204030204" pitchFamily="34" charset="0"/>
              </a:rPr>
              <a:t>. Decision of support will be taken by NTA in April 2020.</a:t>
            </a:r>
            <a:endParaRPr lang="fi-FI" sz="2000" dirty="0" smtClean="0">
              <a:ea typeface="Calibri" panose="020F0502020204030204" pitchFamily="34" charset="0"/>
            </a:endParaRPr>
          </a:p>
          <a:p>
            <a:pPr marL="285750" indent="-285750">
              <a:spcAft>
                <a:spcPts val="0"/>
              </a:spcAft>
              <a:buFont typeface="Arial" panose="020B0604020202020204" pitchFamily="34" charset="0"/>
              <a:buChar char="•"/>
            </a:pPr>
            <a:r>
              <a:rPr lang="fi-FI" sz="2000" dirty="0" smtClean="0">
                <a:effectLst/>
                <a:ea typeface="Calibri" panose="020F0502020204030204" pitchFamily="34" charset="0"/>
              </a:rPr>
              <a:t> </a:t>
            </a:r>
            <a:endParaRPr lang="fi-FI" sz="2000" dirty="0">
              <a:effectLst/>
              <a:ea typeface="Calibri" panose="020F0502020204030204" pitchFamily="34" charset="0"/>
            </a:endParaRPr>
          </a:p>
        </p:txBody>
      </p:sp>
    </p:spTree>
    <p:extLst>
      <p:ext uri="{BB962C8B-B14F-4D97-AF65-F5344CB8AC3E}">
        <p14:creationId xmlns:p14="http://schemas.microsoft.com/office/powerpoint/2010/main" val="2389896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2558" y="1137768"/>
            <a:ext cx="11521439" cy="7109639"/>
          </a:xfrm>
          <a:prstGeom prst="rect">
            <a:avLst/>
          </a:prstGeom>
        </p:spPr>
        <p:txBody>
          <a:bodyPr wrap="square">
            <a:spAutoFit/>
          </a:bodyPr>
          <a:lstStyle/>
          <a:p>
            <a:pPr>
              <a:spcAft>
                <a:spcPts val="0"/>
              </a:spcAft>
            </a:pPr>
            <a:r>
              <a:rPr lang="fi-FI" dirty="0">
                <a:solidFill>
                  <a:srgbClr val="000000"/>
                </a:solidFill>
                <a:latin typeface="Calibri" panose="020F0502020204030204" pitchFamily="34" charset="0"/>
                <a:ea typeface="Calibri" panose="020F0502020204030204" pitchFamily="34" charset="0"/>
              </a:rPr>
              <a:t>Juho Vainion Säätiö, </a:t>
            </a:r>
            <a:r>
              <a:rPr lang="fi-FI" dirty="0" err="1">
                <a:solidFill>
                  <a:srgbClr val="000000"/>
                </a:solidFill>
                <a:latin typeface="Calibri" panose="020F0502020204030204" pitchFamily="34" charset="0"/>
                <a:ea typeface="Calibri" panose="020F0502020204030204" pitchFamily="34" charset="0"/>
              </a:rPr>
              <a:t>Minervasäätiö</a:t>
            </a:r>
            <a:r>
              <a:rPr lang="fi-FI" dirty="0">
                <a:solidFill>
                  <a:srgbClr val="000000"/>
                </a:solidFill>
                <a:latin typeface="Calibri" panose="020F0502020204030204" pitchFamily="34" charset="0"/>
                <a:ea typeface="Calibri" panose="020F0502020204030204" pitchFamily="34" charset="0"/>
              </a:rPr>
              <a:t>, Paulon Säätiö ja Suomen Lääketieteen Säätiö </a:t>
            </a:r>
            <a:r>
              <a:rPr lang="fi-FI" dirty="0" smtClean="0">
                <a:solidFill>
                  <a:srgbClr val="000000"/>
                </a:solidFill>
                <a:latin typeface="Calibri" panose="020F0502020204030204" pitchFamily="34" charset="0"/>
                <a:ea typeface="Calibri" panose="020F0502020204030204" pitchFamily="34" charset="0"/>
              </a:rPr>
              <a:t>ovat</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muodostaneet </a:t>
            </a:r>
            <a:r>
              <a:rPr lang="fi-FI" dirty="0">
                <a:solidFill>
                  <a:srgbClr val="000000"/>
                </a:solidFill>
                <a:latin typeface="Calibri" panose="020F0502020204030204" pitchFamily="34" charset="0"/>
                <a:ea typeface="Calibri" panose="020F0502020204030204" pitchFamily="34" charset="0"/>
              </a:rPr>
              <a:t>erityisen rahoituspoolin, josta myönnetään apurahoja lääketieteellisiin </a:t>
            </a:r>
            <a:r>
              <a:rPr lang="fi-FI" dirty="0" smtClean="0">
                <a:solidFill>
                  <a:srgbClr val="000000"/>
                </a:solidFill>
                <a:latin typeface="Calibri" panose="020F0502020204030204" pitchFamily="34" charset="0"/>
                <a:ea typeface="Calibri" panose="020F0502020204030204" pitchFamily="34" charset="0"/>
              </a:rPr>
              <a:t>ja</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biolääketieteellisiin </a:t>
            </a:r>
            <a:r>
              <a:rPr lang="fi-FI" dirty="0">
                <a:solidFill>
                  <a:srgbClr val="000000"/>
                </a:solidFill>
                <a:latin typeface="Calibri" panose="020F0502020204030204" pitchFamily="34" charset="0"/>
                <a:ea typeface="Calibri" panose="020F0502020204030204" pitchFamily="34" charset="0"/>
              </a:rPr>
              <a:t>tutkimuksiin, jotka kohdistuvat epidemioina ja pandemioina </a:t>
            </a:r>
            <a:r>
              <a:rPr lang="fi-FI" dirty="0" smtClean="0">
                <a:solidFill>
                  <a:srgbClr val="000000"/>
                </a:solidFill>
                <a:latin typeface="Calibri" panose="020F0502020204030204" pitchFamily="34" charset="0"/>
                <a:ea typeface="Calibri" panose="020F0502020204030204" pitchFamily="34" charset="0"/>
              </a:rPr>
              <a:t>esiintyvien</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virusinfektioiden </a:t>
            </a:r>
            <a:r>
              <a:rPr lang="fi-FI" dirty="0">
                <a:solidFill>
                  <a:srgbClr val="000000"/>
                </a:solidFill>
                <a:latin typeface="Calibri" panose="020F0502020204030204" pitchFamily="34" charset="0"/>
                <a:ea typeface="Calibri" panose="020F0502020204030204" pitchFamily="34" charset="0"/>
              </a:rPr>
              <a:t>ja erityisesti COVID-19 koronaviruksen tutkimukseen.</a:t>
            </a:r>
            <a:endParaRPr lang="fi-FI" sz="1600" dirty="0" smtClean="0">
              <a:effectLst/>
              <a:latin typeface="Calibri" panose="020F0502020204030204" pitchFamily="34" charset="0"/>
              <a:ea typeface="Calibri" panose="020F0502020204030204" pitchFamily="34" charset="0"/>
            </a:endParaRPr>
          </a:p>
          <a:p>
            <a:pPr>
              <a:spcAft>
                <a:spcPts val="0"/>
              </a:spcAft>
            </a:pPr>
            <a:endParaRPr lang="fi-FI" dirty="0" smtClean="0">
              <a:solidFill>
                <a:srgbClr val="000000"/>
              </a:solidFill>
              <a:latin typeface="Calibri" panose="020F0502020204030204" pitchFamily="34" charset="0"/>
              <a:ea typeface="Calibri" panose="020F0502020204030204" pitchFamily="34" charset="0"/>
            </a:endParaRPr>
          </a:p>
          <a:p>
            <a:pPr>
              <a:spcAft>
                <a:spcPts val="0"/>
              </a:spcAft>
            </a:pPr>
            <a:r>
              <a:rPr lang="fi-FI" dirty="0" smtClean="0">
                <a:solidFill>
                  <a:srgbClr val="000000"/>
                </a:solidFill>
                <a:latin typeface="Calibri" panose="020F0502020204030204" pitchFamily="34" charset="0"/>
                <a:ea typeface="Calibri" panose="020F0502020204030204" pitchFamily="34" charset="0"/>
              </a:rPr>
              <a:t>Pooliin </a:t>
            </a:r>
            <a:r>
              <a:rPr lang="fi-FI" dirty="0">
                <a:solidFill>
                  <a:srgbClr val="000000"/>
                </a:solidFill>
                <a:latin typeface="Calibri" panose="020F0502020204030204" pitchFamily="34" charset="0"/>
                <a:ea typeface="Calibri" panose="020F0502020204030204" pitchFamily="34" charset="0"/>
              </a:rPr>
              <a:t>on varattu yhteensä 800 000 euroa.</a:t>
            </a:r>
            <a:endParaRPr lang="fi-FI" sz="1600" dirty="0" smtClean="0">
              <a:effectLst/>
              <a:latin typeface="Calibri" panose="020F0502020204030204" pitchFamily="34" charset="0"/>
              <a:ea typeface="Calibri" panose="020F0502020204030204" pitchFamily="34" charset="0"/>
            </a:endParaRPr>
          </a:p>
          <a:p>
            <a:pPr>
              <a:spcAft>
                <a:spcPts val="0"/>
              </a:spcAft>
            </a:pPr>
            <a:endParaRPr lang="fi-FI" dirty="0" smtClean="0">
              <a:solidFill>
                <a:srgbClr val="000000"/>
              </a:solidFill>
              <a:latin typeface="Calibri" panose="020F0502020204030204" pitchFamily="34" charset="0"/>
              <a:ea typeface="Calibri" panose="020F0502020204030204" pitchFamily="34" charset="0"/>
            </a:endParaRPr>
          </a:p>
          <a:p>
            <a:pPr>
              <a:spcAft>
                <a:spcPts val="0"/>
              </a:spcAft>
            </a:pPr>
            <a:r>
              <a:rPr lang="fi-FI" dirty="0" smtClean="0">
                <a:solidFill>
                  <a:srgbClr val="000000"/>
                </a:solidFill>
                <a:latin typeface="Calibri" panose="020F0502020204030204" pitchFamily="34" charset="0"/>
                <a:ea typeface="Calibri" panose="020F0502020204030204" pitchFamily="34" charset="0"/>
              </a:rPr>
              <a:t>Tuen </a:t>
            </a:r>
            <a:r>
              <a:rPr lang="fi-FI" dirty="0">
                <a:solidFill>
                  <a:srgbClr val="000000"/>
                </a:solidFill>
                <a:latin typeface="Calibri" panose="020F0502020204030204" pitchFamily="34" charset="0"/>
                <a:ea typeface="Calibri" panose="020F0502020204030204" pitchFamily="34" charset="0"/>
              </a:rPr>
              <a:t>kohteena voivat olla virustautien ehkäisyyn, diagnostiikkaan, hoitoon, </a:t>
            </a:r>
            <a:r>
              <a:rPr lang="fi-FI" dirty="0" smtClean="0">
                <a:solidFill>
                  <a:srgbClr val="000000"/>
                </a:solidFill>
                <a:latin typeface="Calibri" panose="020F0502020204030204" pitchFamily="34" charset="0"/>
                <a:ea typeface="Calibri" panose="020F0502020204030204" pitchFamily="34" charset="0"/>
              </a:rPr>
              <a:t>sairauden</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kulkuun</a:t>
            </a:r>
            <a:r>
              <a:rPr lang="fi-FI" dirty="0">
                <a:solidFill>
                  <a:srgbClr val="000000"/>
                </a:solidFill>
                <a:latin typeface="Calibri" panose="020F0502020204030204" pitchFamily="34" charset="0"/>
                <a:ea typeface="Calibri" panose="020F0502020204030204" pitchFamily="34" charset="0"/>
              </a:rPr>
              <a:t>, myöhäisvaikutuksiin ja epidemiologiaan liittyvät hankkeet sekä teho-hoitoon </a:t>
            </a:r>
            <a:r>
              <a:rPr lang="fi-FI" dirty="0" smtClean="0">
                <a:solidFill>
                  <a:srgbClr val="000000"/>
                </a:solidFill>
                <a:latin typeface="Calibri" panose="020F0502020204030204" pitchFamily="34" charset="0"/>
                <a:ea typeface="Calibri" panose="020F0502020204030204" pitchFamily="34" charset="0"/>
              </a:rPr>
              <a:t>ja</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infektioiden </a:t>
            </a:r>
            <a:r>
              <a:rPr lang="fi-FI" dirty="0">
                <a:solidFill>
                  <a:srgbClr val="000000"/>
                </a:solidFill>
                <a:latin typeface="Calibri" panose="020F0502020204030204" pitchFamily="34" charset="0"/>
                <a:ea typeface="Calibri" panose="020F0502020204030204" pitchFamily="34" charset="0"/>
              </a:rPr>
              <a:t>laukaisemiin sairauksiin (esimerkiksi </a:t>
            </a:r>
            <a:r>
              <a:rPr lang="fi-FI" dirty="0" smtClean="0">
                <a:solidFill>
                  <a:srgbClr val="000000"/>
                </a:solidFill>
                <a:latin typeface="Calibri" panose="020F0502020204030204" pitchFamily="34" charset="0"/>
                <a:ea typeface="Calibri" panose="020F0502020204030204" pitchFamily="34" charset="0"/>
              </a:rPr>
              <a:t>akuutti keuhkovaurio</a:t>
            </a:r>
            <a:r>
              <a:rPr lang="fi-FI" dirty="0">
                <a:solidFill>
                  <a:srgbClr val="000000"/>
                </a:solidFill>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kohdistuva</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tutkimukset</a:t>
            </a:r>
            <a:r>
              <a:rPr lang="fi-FI" dirty="0">
                <a:solidFill>
                  <a:srgbClr val="000000"/>
                </a:solidFill>
                <a:latin typeface="Calibri" panose="020F0502020204030204" pitchFamily="34" charset="0"/>
                <a:ea typeface="Calibri" panose="020F0502020204030204" pitchFamily="34" charset="0"/>
              </a:rPr>
              <a:t>.</a:t>
            </a:r>
            <a:endParaRPr lang="fi-FI" sz="1600" dirty="0" smtClean="0">
              <a:effectLst/>
              <a:latin typeface="Calibri" panose="020F0502020204030204" pitchFamily="34" charset="0"/>
              <a:ea typeface="Calibri" panose="020F0502020204030204" pitchFamily="34" charset="0"/>
            </a:endParaRPr>
          </a:p>
          <a:p>
            <a:pPr>
              <a:spcAft>
                <a:spcPts val="0"/>
              </a:spcAft>
            </a:pPr>
            <a:endParaRPr lang="fi-FI" dirty="0" smtClean="0">
              <a:solidFill>
                <a:srgbClr val="000000"/>
              </a:solidFill>
              <a:latin typeface="Calibri" panose="020F0502020204030204" pitchFamily="34" charset="0"/>
              <a:ea typeface="Calibri" panose="020F0502020204030204" pitchFamily="34" charset="0"/>
            </a:endParaRPr>
          </a:p>
          <a:p>
            <a:pPr>
              <a:spcAft>
                <a:spcPts val="0"/>
              </a:spcAft>
            </a:pPr>
            <a:r>
              <a:rPr lang="fi-FI" dirty="0" smtClean="0">
                <a:solidFill>
                  <a:srgbClr val="000000"/>
                </a:solidFill>
                <a:latin typeface="Calibri" panose="020F0502020204030204" pitchFamily="34" charset="0"/>
                <a:ea typeface="Calibri" panose="020F0502020204030204" pitchFamily="34" charset="0"/>
              </a:rPr>
              <a:t>Poolin </a:t>
            </a:r>
            <a:r>
              <a:rPr lang="fi-FI" dirty="0">
                <a:solidFill>
                  <a:srgbClr val="000000"/>
                </a:solidFill>
                <a:latin typeface="Calibri" panose="020F0502020204030204" pitchFamily="34" charset="0"/>
                <a:ea typeface="Calibri" panose="020F0502020204030204" pitchFamily="34" charset="0"/>
              </a:rPr>
              <a:t>myöntämät apurahat ovat henkilökohtaisia työskentelyapurahoja tai </a:t>
            </a:r>
            <a:r>
              <a:rPr lang="fi-FI" dirty="0" smtClean="0">
                <a:solidFill>
                  <a:srgbClr val="000000"/>
                </a:solidFill>
                <a:latin typeface="Calibri" panose="020F0502020204030204" pitchFamily="34" charset="0"/>
                <a:ea typeface="Calibri" panose="020F0502020204030204" pitchFamily="34" charset="0"/>
              </a:rPr>
              <a:t>ryhmille</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myönnettäviä hankeapurahoja. Rahoitusta </a:t>
            </a:r>
            <a:r>
              <a:rPr lang="fi-FI" dirty="0">
                <a:solidFill>
                  <a:srgbClr val="000000"/>
                </a:solidFill>
                <a:latin typeface="Calibri" panose="020F0502020204030204" pitchFamily="34" charset="0"/>
                <a:ea typeface="Calibri" panose="020F0502020204030204" pitchFamily="34" charset="0"/>
              </a:rPr>
              <a:t>myönnetään myös hankkeiden materiaali- </a:t>
            </a:r>
            <a:r>
              <a:rPr lang="fi-FI" dirty="0" err="1" smtClean="0">
                <a:solidFill>
                  <a:srgbClr val="000000"/>
                </a:solidFill>
                <a:latin typeface="Calibri" panose="020F0502020204030204" pitchFamily="34" charset="0"/>
                <a:ea typeface="Calibri" panose="020F0502020204030204" pitchFamily="34" charset="0"/>
              </a:rPr>
              <a:t>jalaitehankintoihin</a:t>
            </a:r>
            <a:r>
              <a:rPr lang="fi-FI" dirty="0">
                <a:solidFill>
                  <a:srgbClr val="000000"/>
                </a:solidFill>
                <a:latin typeface="Calibri" panose="020F0502020204030204" pitchFamily="34" charset="0"/>
                <a:ea typeface="Calibri" panose="020F0502020204030204" pitchFamily="34" charset="0"/>
              </a:rPr>
              <a:t>. Rahoitettavien hankkeiden on oltava käynnissä tai ne on </a:t>
            </a:r>
            <a:r>
              <a:rPr lang="fi-FI" dirty="0" smtClean="0">
                <a:solidFill>
                  <a:srgbClr val="000000"/>
                </a:solidFill>
                <a:latin typeface="Calibri" panose="020F0502020204030204" pitchFamily="34" charset="0"/>
                <a:ea typeface="Calibri" panose="020F0502020204030204" pitchFamily="34" charset="0"/>
              </a:rPr>
              <a:t>käynnistettävä</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mahdollisimman </a:t>
            </a:r>
            <a:r>
              <a:rPr lang="fi-FI" dirty="0">
                <a:solidFill>
                  <a:srgbClr val="000000"/>
                </a:solidFill>
                <a:latin typeface="Calibri" panose="020F0502020204030204" pitchFamily="34" charset="0"/>
                <a:ea typeface="Calibri" panose="020F0502020204030204" pitchFamily="34" charset="0"/>
              </a:rPr>
              <a:t>pian rahoituspäätöksen jälkeen. Myönnettävä rahoitus on </a:t>
            </a:r>
            <a:r>
              <a:rPr lang="fi-FI" dirty="0" smtClean="0">
                <a:solidFill>
                  <a:srgbClr val="000000"/>
                </a:solidFill>
                <a:latin typeface="Calibri" panose="020F0502020204030204" pitchFamily="34" charset="0"/>
                <a:ea typeface="Calibri" panose="020F0502020204030204" pitchFamily="34" charset="0"/>
              </a:rPr>
              <a:t>käytettävä</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vuosien </a:t>
            </a:r>
            <a:r>
              <a:rPr lang="fi-FI" dirty="0">
                <a:solidFill>
                  <a:srgbClr val="000000"/>
                </a:solidFill>
                <a:latin typeface="Calibri" panose="020F0502020204030204" pitchFamily="34" charset="0"/>
                <a:ea typeface="Calibri" panose="020F0502020204030204" pitchFamily="34" charset="0"/>
              </a:rPr>
              <a:t>2020-21 aikana. </a:t>
            </a:r>
            <a:endParaRPr lang="fi-FI" dirty="0" smtClean="0">
              <a:solidFill>
                <a:srgbClr val="000000"/>
              </a:solidFill>
              <a:latin typeface="Calibri" panose="020F0502020204030204" pitchFamily="34" charset="0"/>
              <a:ea typeface="Calibri" panose="020F0502020204030204" pitchFamily="34" charset="0"/>
            </a:endParaRPr>
          </a:p>
          <a:p>
            <a:pPr>
              <a:spcAft>
                <a:spcPts val="0"/>
              </a:spcAft>
            </a:pPr>
            <a:r>
              <a:rPr lang="fi-FI" dirty="0" smtClean="0">
                <a:solidFill>
                  <a:srgbClr val="000000"/>
                </a:solidFill>
                <a:latin typeface="Calibri" panose="020F0502020204030204" pitchFamily="34" charset="0"/>
                <a:ea typeface="Calibri" panose="020F0502020204030204" pitchFamily="34" charset="0"/>
              </a:rPr>
              <a:t>Jaettavien </a:t>
            </a:r>
            <a:r>
              <a:rPr lang="fi-FI" dirty="0">
                <a:solidFill>
                  <a:srgbClr val="000000"/>
                </a:solidFill>
                <a:latin typeface="Calibri" panose="020F0502020204030204" pitchFamily="34" charset="0"/>
                <a:ea typeface="Calibri" panose="020F0502020204030204" pitchFamily="34" charset="0"/>
              </a:rPr>
              <a:t>apurahojen suuruudet ovat 30 000 (12 </a:t>
            </a:r>
            <a:r>
              <a:rPr lang="fi-FI" dirty="0" smtClean="0">
                <a:solidFill>
                  <a:srgbClr val="000000"/>
                </a:solidFill>
                <a:latin typeface="Calibri" panose="020F0502020204030204" pitchFamily="34" charset="0"/>
                <a:ea typeface="Calibri" panose="020F0502020204030204" pitchFamily="34" charset="0"/>
              </a:rPr>
              <a:t>kk:n</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työskentelyapuraha</a:t>
            </a:r>
            <a:r>
              <a:rPr lang="fi-FI" dirty="0">
                <a:solidFill>
                  <a:srgbClr val="000000"/>
                </a:solidFill>
                <a:latin typeface="Calibri" panose="020F0502020204030204" pitchFamily="34" charset="0"/>
                <a:ea typeface="Calibri" panose="020F0502020204030204" pitchFamily="34" charset="0"/>
              </a:rPr>
              <a:t>) ja hankeapurahat 50 000, 100 000 ja 200 000 </a:t>
            </a:r>
            <a:r>
              <a:rPr lang="fi-FI" dirty="0" smtClean="0">
                <a:solidFill>
                  <a:srgbClr val="000000"/>
                </a:solidFill>
                <a:latin typeface="Calibri" panose="020F0502020204030204" pitchFamily="34" charset="0"/>
                <a:ea typeface="Calibri" panose="020F0502020204030204" pitchFamily="34" charset="0"/>
              </a:rPr>
              <a:t>euroa.</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Lyhyet</a:t>
            </a:r>
            <a:r>
              <a:rPr lang="fi-FI" dirty="0">
                <a:solidFill>
                  <a:srgbClr val="000000"/>
                </a:solidFill>
                <a:latin typeface="Calibri" panose="020F0502020204030204" pitchFamily="34" charset="0"/>
                <a:ea typeface="Calibri" panose="020F0502020204030204" pitchFamily="34" charset="0"/>
              </a:rPr>
              <a:t>, 1-2 sivun hankekuvaukset ja budjetit lähetetään sähköpostilla </a:t>
            </a:r>
            <a:r>
              <a:rPr lang="fi-FI" sz="2000" b="1" dirty="0">
                <a:solidFill>
                  <a:srgbClr val="000000"/>
                </a:solidFill>
                <a:latin typeface="Calibri" panose="020F0502020204030204" pitchFamily="34" charset="0"/>
                <a:ea typeface="Calibri" panose="020F0502020204030204" pitchFamily="34" charset="0"/>
              </a:rPr>
              <a:t>5.4. klo </a:t>
            </a:r>
            <a:r>
              <a:rPr lang="fi-FI" sz="2000" b="1" dirty="0" smtClean="0">
                <a:solidFill>
                  <a:srgbClr val="000000"/>
                </a:solidFill>
                <a:latin typeface="Calibri" panose="020F0502020204030204" pitchFamily="34" charset="0"/>
                <a:ea typeface="Calibri" panose="020F0502020204030204" pitchFamily="34" charset="0"/>
              </a:rPr>
              <a:t>16.00</a:t>
            </a:r>
            <a:r>
              <a:rPr lang="fi-FI" b="1"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mennessä </a:t>
            </a:r>
            <a:r>
              <a:rPr lang="fi-FI" dirty="0">
                <a:solidFill>
                  <a:srgbClr val="000000"/>
                </a:solidFill>
                <a:latin typeface="Calibri" panose="020F0502020204030204" pitchFamily="34" charset="0"/>
                <a:ea typeface="Calibri" panose="020F0502020204030204" pitchFamily="34" charset="0"/>
              </a:rPr>
              <a:t>koordinaattorille: </a:t>
            </a:r>
            <a:r>
              <a:rPr lang="fi-FI" u="sng" dirty="0">
                <a:solidFill>
                  <a:srgbClr val="0563C2"/>
                </a:solidFill>
                <a:latin typeface="Calibri" panose="020F0502020204030204" pitchFamily="34" charset="0"/>
                <a:ea typeface="Calibri" panose="020F0502020204030204" pitchFamily="34" charset="0"/>
                <a:hlinkClick r:id="rId2"/>
              </a:rPr>
              <a:t>matti.rautalahti@duodecim.fi</a:t>
            </a:r>
            <a:r>
              <a:rPr lang="fi-FI" dirty="0">
                <a:solidFill>
                  <a:srgbClr val="000000"/>
                </a:solidFill>
                <a:latin typeface="Calibri" panose="020F0502020204030204" pitchFamily="34" charset="0"/>
                <a:ea typeface="Calibri" panose="020F0502020204030204" pitchFamily="34" charset="0"/>
              </a:rPr>
              <a:t>. </a:t>
            </a:r>
            <a:endParaRPr lang="fi-FI" dirty="0" smtClean="0">
              <a:solidFill>
                <a:srgbClr val="000000"/>
              </a:solidFill>
              <a:latin typeface="Calibri" panose="020F0502020204030204" pitchFamily="34" charset="0"/>
              <a:ea typeface="Calibri" panose="020F0502020204030204" pitchFamily="34" charset="0"/>
            </a:endParaRPr>
          </a:p>
          <a:p>
            <a:pPr>
              <a:spcAft>
                <a:spcPts val="0"/>
              </a:spcAft>
            </a:pPr>
            <a:endParaRPr lang="fi-FI" dirty="0">
              <a:solidFill>
                <a:srgbClr val="000000"/>
              </a:solidFill>
              <a:latin typeface="Calibri" panose="020F0502020204030204" pitchFamily="34" charset="0"/>
              <a:ea typeface="Calibri" panose="020F0502020204030204" pitchFamily="34" charset="0"/>
            </a:endParaRPr>
          </a:p>
          <a:p>
            <a:pPr>
              <a:spcAft>
                <a:spcPts val="0"/>
              </a:spcAft>
            </a:pPr>
            <a:r>
              <a:rPr lang="fi-FI" dirty="0" smtClean="0">
                <a:solidFill>
                  <a:srgbClr val="000000"/>
                </a:solidFill>
                <a:latin typeface="Calibri" panose="020F0502020204030204" pitchFamily="34" charset="0"/>
                <a:ea typeface="Calibri" panose="020F0502020204030204" pitchFamily="34" charset="0"/>
              </a:rPr>
              <a:t>Hakemukset </a:t>
            </a:r>
            <a:r>
              <a:rPr lang="fi-FI" dirty="0">
                <a:solidFill>
                  <a:srgbClr val="000000"/>
                </a:solidFill>
                <a:latin typeface="Calibri" panose="020F0502020204030204" pitchFamily="34" charset="0"/>
                <a:ea typeface="Calibri" panose="020F0502020204030204" pitchFamily="34" charset="0"/>
              </a:rPr>
              <a:t>arvioi mukana olevien säätiöiden yhteinen työryhmä. </a:t>
            </a:r>
            <a:r>
              <a:rPr lang="fi-FI" dirty="0" smtClean="0">
                <a:solidFill>
                  <a:srgbClr val="000000"/>
                </a:solidFill>
                <a:latin typeface="Calibri" panose="020F0502020204030204" pitchFamily="34" charset="0"/>
                <a:ea typeface="Calibri" panose="020F0502020204030204" pitchFamily="34" charset="0"/>
              </a:rPr>
              <a:t>Rahoituspäätökset</a:t>
            </a:r>
            <a:r>
              <a:rPr lang="fi-FI" sz="1600" dirty="0">
                <a:latin typeface="Calibri" panose="020F0502020204030204" pitchFamily="34" charset="0"/>
                <a:ea typeface="Calibri" panose="020F0502020204030204" pitchFamily="34" charset="0"/>
              </a:rPr>
              <a:t> </a:t>
            </a:r>
            <a:r>
              <a:rPr lang="fi-FI" dirty="0" smtClean="0">
                <a:solidFill>
                  <a:srgbClr val="000000"/>
                </a:solidFill>
                <a:latin typeface="Calibri" panose="020F0502020204030204" pitchFamily="34" charset="0"/>
                <a:ea typeface="Calibri" panose="020F0502020204030204" pitchFamily="34" charset="0"/>
              </a:rPr>
              <a:t>pyritään </a:t>
            </a:r>
            <a:r>
              <a:rPr lang="fi-FI" dirty="0">
                <a:solidFill>
                  <a:srgbClr val="000000"/>
                </a:solidFill>
                <a:latin typeface="Calibri" panose="020F0502020204030204" pitchFamily="34" charset="0"/>
                <a:ea typeface="Calibri" panose="020F0502020204030204" pitchFamily="34" charset="0"/>
              </a:rPr>
              <a:t>tekemään 6.-9.4.2020.</a:t>
            </a:r>
            <a:endParaRPr lang="fi-FI" sz="1600" dirty="0" smtClean="0">
              <a:effectLst/>
              <a:latin typeface="Calibri" panose="020F0502020204030204" pitchFamily="34" charset="0"/>
              <a:ea typeface="Calibri" panose="020F0502020204030204" pitchFamily="34" charset="0"/>
            </a:endParaRPr>
          </a:p>
          <a:p>
            <a:pPr>
              <a:spcAft>
                <a:spcPts val="0"/>
              </a:spcAft>
            </a:pPr>
            <a:r>
              <a:rPr lang="fi-FI" dirty="0">
                <a:solidFill>
                  <a:srgbClr val="0563C2"/>
                </a:solidFill>
                <a:latin typeface="Calibri" panose="020F0502020204030204" pitchFamily="34" charset="0"/>
                <a:ea typeface="Calibri" panose="020F0502020204030204" pitchFamily="34" charset="0"/>
              </a:rPr>
              <a:t> </a:t>
            </a:r>
            <a:endParaRPr lang="fi-FI" sz="1600" dirty="0" smtClean="0">
              <a:effectLst/>
              <a:latin typeface="Calibri" panose="020F0502020204030204" pitchFamily="34" charset="0"/>
              <a:ea typeface="Calibri" panose="020F0502020204030204" pitchFamily="34" charset="0"/>
            </a:endParaRPr>
          </a:p>
          <a:p>
            <a:pPr>
              <a:spcAft>
                <a:spcPts val="0"/>
              </a:spcAft>
            </a:pPr>
            <a:r>
              <a:rPr lang="en-US" sz="1600" dirty="0" smtClean="0">
                <a:effectLst/>
                <a:latin typeface="Calibri" panose="020F0502020204030204" pitchFamily="34" charset="0"/>
                <a:ea typeface="Calibri" panose="020F0502020204030204" pitchFamily="34" charset="0"/>
              </a:rPr>
              <a:t> </a:t>
            </a:r>
            <a:endParaRPr lang="fi-FI" sz="1600" dirty="0" smtClean="0">
              <a:effectLst/>
              <a:latin typeface="Calibri" panose="020F0502020204030204" pitchFamily="34" charset="0"/>
              <a:ea typeface="Calibri" panose="020F0502020204030204" pitchFamily="34" charset="0"/>
            </a:endParaRPr>
          </a:p>
          <a:p>
            <a:pPr>
              <a:spcAft>
                <a:spcPts val="0"/>
              </a:spcAft>
            </a:pPr>
            <a:endParaRPr lang="fi-FI" sz="1600" dirty="0" smtClean="0">
              <a:effectLst/>
              <a:latin typeface="Calibri" panose="020F0502020204030204" pitchFamily="34" charset="0"/>
              <a:ea typeface="Calibri" panose="020F0502020204030204" pitchFamily="34" charset="0"/>
            </a:endParaRPr>
          </a:p>
          <a:p>
            <a:pPr>
              <a:spcAft>
                <a:spcPts val="0"/>
              </a:spcAft>
            </a:pPr>
            <a:r>
              <a:rPr lang="fi-FI" sz="1600" dirty="0" smtClean="0">
                <a:effectLst/>
                <a:latin typeface="Calibri" panose="020F0502020204030204" pitchFamily="34" charset="0"/>
                <a:ea typeface="Calibri" panose="020F0502020204030204" pitchFamily="34" charset="0"/>
              </a:rPr>
              <a:t> </a:t>
            </a:r>
          </a:p>
          <a:p>
            <a:pPr>
              <a:spcAft>
                <a:spcPts val="0"/>
              </a:spcAft>
            </a:pPr>
            <a:r>
              <a:rPr lang="fi-FI" sz="1600" dirty="0" smtClean="0">
                <a:effectLst/>
                <a:latin typeface="Calibri" panose="020F0502020204030204" pitchFamily="34" charset="0"/>
                <a:ea typeface="Calibri" panose="020F0502020204030204" pitchFamily="34" charset="0"/>
              </a:rPr>
              <a:t> </a:t>
            </a:r>
          </a:p>
          <a:p>
            <a:pPr>
              <a:spcAft>
                <a:spcPts val="0"/>
              </a:spcAft>
            </a:pPr>
            <a:r>
              <a:rPr lang="fi-FI" sz="1600" dirty="0" smtClean="0">
                <a:effectLst/>
                <a:latin typeface="Calibri" panose="020F0502020204030204" pitchFamily="34" charset="0"/>
                <a:ea typeface="Calibri" panose="020F0502020204030204" pitchFamily="34" charset="0"/>
              </a:rPr>
              <a:t> </a:t>
            </a:r>
          </a:p>
          <a:p>
            <a:pPr>
              <a:spcAft>
                <a:spcPts val="0"/>
              </a:spcAft>
            </a:pPr>
            <a:r>
              <a:rPr lang="fi-FI" sz="1600" dirty="0" smtClean="0">
                <a:effectLst/>
                <a:latin typeface="Calibri" panose="020F0502020204030204" pitchFamily="34" charset="0"/>
                <a:ea typeface="Calibri" panose="020F0502020204030204" pitchFamily="34" charset="0"/>
              </a:rPr>
              <a:t> </a:t>
            </a:r>
            <a:endParaRPr lang="fi-FI" sz="1600" dirty="0">
              <a:effectLst/>
              <a:latin typeface="Calibri" panose="020F0502020204030204" pitchFamily="34" charset="0"/>
              <a:ea typeface="Calibri" panose="020F0502020204030204" pitchFamily="34" charset="0"/>
            </a:endParaRPr>
          </a:p>
        </p:txBody>
      </p:sp>
      <p:sp>
        <p:nvSpPr>
          <p:cNvPr id="3" name="Title 2"/>
          <p:cNvSpPr>
            <a:spLocks noGrp="1"/>
          </p:cNvSpPr>
          <p:nvPr>
            <p:ph type="title"/>
          </p:nvPr>
        </p:nvSpPr>
        <p:spPr>
          <a:xfrm>
            <a:off x="212558" y="153370"/>
            <a:ext cx="10515600" cy="1325563"/>
          </a:xfrm>
        </p:spPr>
        <p:txBody>
          <a:bodyPr/>
          <a:lstStyle/>
          <a:p>
            <a:r>
              <a:rPr lang="fi-FI" dirty="0" smtClean="0"/>
              <a:t>Säätiöiden COVID-pooli</a:t>
            </a:r>
            <a:endParaRPr lang="fi-FI" dirty="0"/>
          </a:p>
        </p:txBody>
      </p:sp>
    </p:spTree>
    <p:extLst>
      <p:ext uri="{BB962C8B-B14F-4D97-AF65-F5344CB8AC3E}">
        <p14:creationId xmlns:p14="http://schemas.microsoft.com/office/powerpoint/2010/main" val="1091976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4688" y="1430806"/>
            <a:ext cx="10802754" cy="4431983"/>
          </a:xfrm>
          <a:prstGeom prst="rect">
            <a:avLst/>
          </a:prstGeom>
        </p:spPr>
        <p:txBody>
          <a:bodyPr wrap="square">
            <a:spAutoFit/>
          </a:bodyPr>
          <a:lstStyle/>
          <a:p>
            <a:pPr marL="285750" indent="-285750">
              <a:spcAft>
                <a:spcPts val="0"/>
              </a:spcAft>
              <a:buFont typeface="Arial" panose="020B0604020202020204" pitchFamily="34" charset="0"/>
              <a:buChar char="•"/>
            </a:pPr>
            <a:r>
              <a:rPr lang="en-US" sz="2000" dirty="0" smtClean="0">
                <a:solidFill>
                  <a:srgbClr val="000000"/>
                </a:solidFill>
                <a:latin typeface="Calibri" panose="020F0502020204030204" pitchFamily="34" charset="0"/>
                <a:ea typeface="Calibri" panose="020F0502020204030204" pitchFamily="34" charset="0"/>
              </a:rPr>
              <a:t>Juho </a:t>
            </a:r>
            <a:r>
              <a:rPr lang="en-US" sz="2000" dirty="0" err="1" smtClean="0">
                <a:solidFill>
                  <a:srgbClr val="000000"/>
                </a:solidFill>
                <a:latin typeface="Calibri" panose="020F0502020204030204" pitchFamily="34" charset="0"/>
                <a:ea typeface="Calibri" panose="020F0502020204030204" pitchFamily="34" charset="0"/>
              </a:rPr>
              <a:t>Vainion</a:t>
            </a:r>
            <a:r>
              <a:rPr lang="en-US" sz="2000" dirty="0" smtClean="0">
                <a:solidFill>
                  <a:srgbClr val="000000"/>
                </a:solidFill>
                <a:latin typeface="Calibri" panose="020F0502020204030204" pitchFamily="34" charset="0"/>
                <a:ea typeface="Calibri" panose="020F0502020204030204" pitchFamily="34" charset="0"/>
              </a:rPr>
              <a:t> foundation, Minerva foundation, </a:t>
            </a:r>
            <a:r>
              <a:rPr lang="en-US" sz="2000" dirty="0" err="1" smtClean="0">
                <a:solidFill>
                  <a:srgbClr val="000000"/>
                </a:solidFill>
                <a:latin typeface="Calibri" panose="020F0502020204030204" pitchFamily="34" charset="0"/>
                <a:ea typeface="Calibri" panose="020F0502020204030204" pitchFamily="34" charset="0"/>
              </a:rPr>
              <a:t>Paulon</a:t>
            </a:r>
            <a:r>
              <a:rPr lang="en-US" sz="2000" dirty="0" smtClean="0">
                <a:solidFill>
                  <a:srgbClr val="000000"/>
                </a:solidFill>
                <a:latin typeface="Calibri" panose="020F0502020204030204" pitchFamily="34" charset="0"/>
                <a:ea typeface="Calibri" panose="020F0502020204030204" pitchFamily="34" charset="0"/>
              </a:rPr>
              <a:t> foundation and Finnish Medial Foundation have created a funding pool for medical and biomedical research targeted toward epidemics and especially COVID-19 coronavirus research.</a:t>
            </a:r>
            <a:endParaRPr lang="fi-FI" sz="2000" dirty="0" smtClean="0">
              <a:effectLst/>
              <a:latin typeface="Calibri" panose="020F0502020204030204" pitchFamily="34" charset="0"/>
              <a:ea typeface="Calibri" panose="020F0502020204030204" pitchFamily="34" charset="0"/>
            </a:endParaRPr>
          </a:p>
          <a:p>
            <a:pPr marL="285750" indent="-285750">
              <a:spcAft>
                <a:spcPts val="0"/>
              </a:spcAft>
              <a:buFont typeface="Arial" panose="020B0604020202020204" pitchFamily="34" charset="0"/>
              <a:buChar char="•"/>
            </a:pPr>
            <a:r>
              <a:rPr lang="en-US" sz="2000" dirty="0" smtClean="0">
                <a:solidFill>
                  <a:srgbClr val="000000"/>
                </a:solidFill>
                <a:latin typeface="Calibri" panose="020F0502020204030204" pitchFamily="34" charset="0"/>
                <a:ea typeface="Calibri" panose="020F0502020204030204" pitchFamily="34" charset="0"/>
              </a:rPr>
              <a:t>The pool consists of 800 000 euros.</a:t>
            </a:r>
            <a:endParaRPr lang="fi-FI" sz="2000" dirty="0" smtClean="0">
              <a:effectLst/>
              <a:latin typeface="Calibri" panose="020F0502020204030204" pitchFamily="34" charset="0"/>
              <a:ea typeface="Calibri" panose="020F0502020204030204" pitchFamily="34" charset="0"/>
            </a:endParaRPr>
          </a:p>
          <a:p>
            <a:pPr marL="285750" indent="-285750">
              <a:spcAft>
                <a:spcPts val="0"/>
              </a:spcAft>
              <a:buFont typeface="Arial" panose="020B0604020202020204" pitchFamily="34" charset="0"/>
              <a:buChar char="•"/>
            </a:pPr>
            <a:r>
              <a:rPr lang="en-US" sz="2000" dirty="0" smtClean="0">
                <a:solidFill>
                  <a:srgbClr val="000000"/>
                </a:solidFill>
                <a:latin typeface="Calibri" panose="020F0502020204030204" pitchFamily="34" charset="0"/>
                <a:ea typeface="Calibri" panose="020F0502020204030204" pitchFamily="34" charset="0"/>
              </a:rPr>
              <a:t>The funding can be targeted towards treatment, diagnostics, disease </a:t>
            </a:r>
            <a:r>
              <a:rPr lang="en-US" sz="2000" dirty="0" err="1" smtClean="0">
                <a:solidFill>
                  <a:srgbClr val="000000"/>
                </a:solidFill>
                <a:latin typeface="Calibri" panose="020F0502020204030204" pitchFamily="34" charset="0"/>
                <a:ea typeface="Calibri" panose="020F0502020204030204" pitchFamily="34" charset="0"/>
              </a:rPr>
              <a:t>effectcs</a:t>
            </a:r>
            <a:r>
              <a:rPr lang="en-US" sz="2000" dirty="0" smtClean="0">
                <a:solidFill>
                  <a:srgbClr val="000000"/>
                </a:solidFill>
                <a:latin typeface="Calibri" panose="020F0502020204030204" pitchFamily="34" charset="0"/>
                <a:ea typeface="Calibri" panose="020F0502020204030204" pitchFamily="34" charset="0"/>
              </a:rPr>
              <a:t>, intensive care, late disease stages (for example acute lung damage) research. The funding is personal grants or project grants to research groups. Funding is also granted to material and equipment.</a:t>
            </a:r>
            <a:endParaRPr lang="fi-FI" sz="2000" dirty="0" smtClean="0">
              <a:effectLst/>
              <a:latin typeface="Calibri" panose="020F0502020204030204" pitchFamily="34" charset="0"/>
              <a:ea typeface="Calibri" panose="020F0502020204030204" pitchFamily="34" charset="0"/>
            </a:endParaRPr>
          </a:p>
          <a:p>
            <a:pPr marL="285750" indent="-285750">
              <a:spcAft>
                <a:spcPts val="0"/>
              </a:spcAft>
              <a:buFont typeface="Arial" panose="020B0604020202020204" pitchFamily="34" charset="0"/>
              <a:buChar char="•"/>
            </a:pPr>
            <a:r>
              <a:rPr lang="en-US" sz="2000" dirty="0" smtClean="0">
                <a:solidFill>
                  <a:srgbClr val="000000"/>
                </a:solidFill>
                <a:latin typeface="Calibri" panose="020F0502020204030204" pitchFamily="34" charset="0"/>
                <a:ea typeface="Calibri" panose="020F0502020204030204" pitchFamily="34" charset="0"/>
              </a:rPr>
              <a:t>The funding must be used in 2020-2021.</a:t>
            </a:r>
            <a:endParaRPr lang="fi-FI" sz="2000" dirty="0" smtClean="0">
              <a:effectLst/>
              <a:latin typeface="Calibri" panose="020F0502020204030204" pitchFamily="34" charset="0"/>
              <a:ea typeface="Calibri" panose="020F0502020204030204" pitchFamily="34" charset="0"/>
            </a:endParaRPr>
          </a:p>
          <a:p>
            <a:pPr marL="285750" indent="-285750">
              <a:spcAft>
                <a:spcPts val="0"/>
              </a:spcAft>
              <a:buFont typeface="Arial" panose="020B0604020202020204" pitchFamily="34" charset="0"/>
              <a:buChar char="•"/>
            </a:pPr>
            <a:r>
              <a:rPr lang="en-US" sz="2000" dirty="0" smtClean="0">
                <a:solidFill>
                  <a:srgbClr val="000000"/>
                </a:solidFill>
                <a:latin typeface="Calibri" panose="020F0502020204030204" pitchFamily="34" charset="0"/>
                <a:ea typeface="Calibri" panose="020F0502020204030204" pitchFamily="34" charset="0"/>
              </a:rPr>
              <a:t>The funding is 30 000 euros (12 months working grant) and project grants of 50 000, 100 000 and 200 000 euros.</a:t>
            </a:r>
            <a:endParaRPr lang="fi-FI" sz="2000" dirty="0" smtClean="0">
              <a:effectLst/>
              <a:latin typeface="Calibri" panose="020F0502020204030204" pitchFamily="34" charset="0"/>
              <a:ea typeface="Calibri" panose="020F0502020204030204" pitchFamily="34" charset="0"/>
            </a:endParaRPr>
          </a:p>
          <a:p>
            <a:pPr marL="285750" indent="-285750">
              <a:spcAft>
                <a:spcPts val="0"/>
              </a:spcAft>
              <a:buFont typeface="Arial" panose="020B0604020202020204" pitchFamily="34" charset="0"/>
              <a:buChar char="•"/>
            </a:pPr>
            <a:r>
              <a:rPr lang="en-US" sz="2000" dirty="0" smtClean="0">
                <a:solidFill>
                  <a:srgbClr val="000000"/>
                </a:solidFill>
                <a:latin typeface="Calibri" panose="020F0502020204030204" pitchFamily="34" charset="0"/>
                <a:ea typeface="Calibri" panose="020F0502020204030204" pitchFamily="34" charset="0"/>
              </a:rPr>
              <a:t>Short, 1-2 page applications and budgets should be sent by e-mail no later than </a:t>
            </a:r>
            <a:r>
              <a:rPr lang="en-US" sz="2400" b="1" dirty="0" smtClean="0">
                <a:solidFill>
                  <a:srgbClr val="000000"/>
                </a:solidFill>
                <a:latin typeface="Calibri" panose="020F0502020204030204" pitchFamily="34" charset="0"/>
                <a:ea typeface="Calibri" panose="020F0502020204030204" pitchFamily="34" charset="0"/>
              </a:rPr>
              <a:t>5.4 at 16.00 </a:t>
            </a:r>
            <a:r>
              <a:rPr lang="en-US" sz="2000" dirty="0" smtClean="0">
                <a:solidFill>
                  <a:srgbClr val="000000"/>
                </a:solidFill>
                <a:latin typeface="Calibri" panose="020F0502020204030204" pitchFamily="34" charset="0"/>
                <a:ea typeface="Calibri" panose="020F0502020204030204" pitchFamily="34" charset="0"/>
              </a:rPr>
              <a:t>to the coordinator </a:t>
            </a:r>
            <a:r>
              <a:rPr lang="en-US" sz="2000" u="sng" dirty="0" smtClean="0">
                <a:solidFill>
                  <a:srgbClr val="000000"/>
                </a:solidFill>
                <a:latin typeface="Calibri" panose="020F0502020204030204" pitchFamily="34" charset="0"/>
                <a:ea typeface="Calibri" panose="020F0502020204030204" pitchFamily="34" charset="0"/>
                <a:hlinkClick r:id="rId2"/>
              </a:rPr>
              <a:t>matti.rautalahti@duodecim.fi</a:t>
            </a:r>
            <a:endParaRPr lang="fi-FI" sz="2000" dirty="0" smtClean="0">
              <a:effectLst/>
              <a:latin typeface="Calibri" panose="020F0502020204030204" pitchFamily="34" charset="0"/>
              <a:ea typeface="Calibri" panose="020F0502020204030204" pitchFamily="34" charset="0"/>
            </a:endParaRPr>
          </a:p>
          <a:p>
            <a:pPr marL="285750" indent="-285750">
              <a:spcAft>
                <a:spcPts val="0"/>
              </a:spcAft>
              <a:buFont typeface="Arial" panose="020B0604020202020204" pitchFamily="34" charset="0"/>
              <a:buChar char="•"/>
            </a:pPr>
            <a:r>
              <a:rPr lang="en-US" sz="2000" dirty="0" smtClean="0">
                <a:solidFill>
                  <a:srgbClr val="000000"/>
                </a:solidFill>
                <a:latin typeface="Calibri" panose="020F0502020204030204" pitchFamily="34" charset="0"/>
                <a:ea typeface="Calibri" panose="020F0502020204030204" pitchFamily="34" charset="0"/>
              </a:rPr>
              <a:t>Decisions will be made between 6-9.4.2020</a:t>
            </a:r>
            <a:endParaRPr lang="fi-FI" sz="2000" dirty="0" smtClean="0">
              <a:effectLst/>
              <a:latin typeface="Calibri" panose="020F0502020204030204" pitchFamily="34" charset="0"/>
              <a:ea typeface="Calibri" panose="020F0502020204030204" pitchFamily="34" charset="0"/>
            </a:endParaRPr>
          </a:p>
          <a:p>
            <a:pPr>
              <a:spcAft>
                <a:spcPts val="0"/>
              </a:spcAft>
            </a:pPr>
            <a:r>
              <a:rPr lang="en-US" dirty="0" smtClean="0">
                <a:solidFill>
                  <a:srgbClr val="000000"/>
                </a:solidFill>
                <a:latin typeface="Calibri" panose="020F0502020204030204" pitchFamily="34" charset="0"/>
                <a:ea typeface="Calibri" panose="020F0502020204030204" pitchFamily="34" charset="0"/>
              </a:rPr>
              <a:t> </a:t>
            </a:r>
            <a:endParaRPr lang="fi-FI" sz="1600" dirty="0" smtClean="0">
              <a:effectLst/>
              <a:latin typeface="Calibri" panose="020F0502020204030204" pitchFamily="34" charset="0"/>
              <a:ea typeface="Calibri" panose="020F0502020204030204" pitchFamily="34" charset="0"/>
            </a:endParaRPr>
          </a:p>
        </p:txBody>
      </p:sp>
      <p:sp>
        <p:nvSpPr>
          <p:cNvPr id="3" name="Title 2"/>
          <p:cNvSpPr>
            <a:spLocks noGrp="1"/>
          </p:cNvSpPr>
          <p:nvPr>
            <p:ph type="title"/>
          </p:nvPr>
        </p:nvSpPr>
        <p:spPr>
          <a:xfrm>
            <a:off x="414688" y="105243"/>
            <a:ext cx="10515600" cy="1325563"/>
          </a:xfrm>
        </p:spPr>
        <p:txBody>
          <a:bodyPr/>
          <a:lstStyle/>
          <a:p>
            <a:r>
              <a:rPr lang="fi-FI" dirty="0" err="1" smtClean="0"/>
              <a:t>Foundation’s</a:t>
            </a:r>
            <a:r>
              <a:rPr lang="fi-FI" dirty="0" smtClean="0"/>
              <a:t> COVID </a:t>
            </a:r>
            <a:r>
              <a:rPr lang="fi-FI" dirty="0" err="1" smtClean="0"/>
              <a:t>pool</a:t>
            </a:r>
            <a:endParaRPr lang="fi-FI" dirty="0"/>
          </a:p>
        </p:txBody>
      </p:sp>
    </p:spTree>
    <p:extLst>
      <p:ext uri="{BB962C8B-B14F-4D97-AF65-F5344CB8AC3E}">
        <p14:creationId xmlns:p14="http://schemas.microsoft.com/office/powerpoint/2010/main" val="17204107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1874</Words>
  <Application>Microsoft Office PowerPoint</Application>
  <PresentationFormat>Widescreen</PresentationFormat>
  <Paragraphs>116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Wingdings</vt:lpstr>
      <vt:lpstr>Office Theme</vt:lpstr>
      <vt:lpstr>Suomen akatemian COVID-rahoitus</vt:lpstr>
      <vt:lpstr>PowerPoint Presentation</vt:lpstr>
      <vt:lpstr>Academy of Finland COVID-19 call</vt:lpstr>
      <vt:lpstr>PowerPoint Presentation</vt:lpstr>
      <vt:lpstr>PowerPoint Presentation</vt:lpstr>
      <vt:lpstr>PowerPoint Presentation</vt:lpstr>
      <vt:lpstr>PowerPoint Presentation</vt:lpstr>
      <vt:lpstr>Säätiöiden COVID-pooli</vt:lpstr>
      <vt:lpstr>Foundation’s COVID pool</vt:lpstr>
      <vt:lpstr>EAKR COVID-haku</vt:lpstr>
      <vt:lpstr>Structural fund (ERDF) COVID call</vt:lpstr>
    </vt:vector>
  </TitlesOfParts>
  <Company>Oulun yliopisto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Pirilä</dc:creator>
  <cp:lastModifiedBy>Emma Pirilä</cp:lastModifiedBy>
  <cp:revision>5</cp:revision>
  <dcterms:created xsi:type="dcterms:W3CDTF">2020-04-02T13:49:43Z</dcterms:created>
  <dcterms:modified xsi:type="dcterms:W3CDTF">2020-04-02T14:36:20Z</dcterms:modified>
</cp:coreProperties>
</file>