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94" r:id="rId8"/>
    <p:sldMasterId id="2147483696" r:id="rId9"/>
    <p:sldMasterId id="2147483697" r:id="rId10"/>
    <p:sldMasterId id="2147483699" r:id="rId11"/>
    <p:sldMasterId id="2147483701" r:id="rId12"/>
    <p:sldMasterId id="2147483703" r:id="rId13"/>
    <p:sldMasterId id="2147483705" r:id="rId14"/>
    <p:sldMasterId id="2147483707" r:id="rId15"/>
    <p:sldMasterId id="2147483709" r:id="rId16"/>
    <p:sldMasterId id="2147483711" r:id="rId17"/>
  </p:sldMasterIdLst>
  <p:notesMasterIdLst>
    <p:notesMasterId r:id="rId32"/>
  </p:notesMasterIdLst>
  <p:handoutMasterIdLst>
    <p:handoutMasterId r:id="rId33"/>
  </p:handoutMasterIdLst>
  <p:sldIdLst>
    <p:sldId id="991" r:id="rId18"/>
    <p:sldId id="992" r:id="rId19"/>
    <p:sldId id="993" r:id="rId20"/>
    <p:sldId id="1014" r:id="rId21"/>
    <p:sldId id="999" r:id="rId22"/>
    <p:sldId id="994" r:id="rId23"/>
    <p:sldId id="1000" r:id="rId24"/>
    <p:sldId id="1013" r:id="rId25"/>
    <p:sldId id="1010" r:id="rId26"/>
    <p:sldId id="1011" r:id="rId27"/>
    <p:sldId id="1012" r:id="rId28"/>
    <p:sldId id="1001" r:id="rId29"/>
    <p:sldId id="1008" r:id="rId30"/>
    <p:sldId id="998" r:id="rId31"/>
  </p:sldIdLst>
  <p:sldSz cx="9144000" cy="6858000" type="screen4x3"/>
  <p:notesSz cx="7104063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4545E5"/>
    <a:srgbClr val="413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0570" autoAdjust="0"/>
  </p:normalViewPr>
  <p:slideViewPr>
    <p:cSldViewPr>
      <p:cViewPr varScale="1">
        <p:scale>
          <a:sx n="70" d="100"/>
          <a:sy n="70" d="100"/>
        </p:scale>
        <p:origin x="190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493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0A04A2E8-BF48-4010-AB9A-0C094415B1C2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2304FDAF-3468-4858-A2F2-B3932BC9E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1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A0249791-D073-4FAF-BE9E-375D8A1042EC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1" tIns="47730" rIns="95461" bIns="477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8" y="4861443"/>
            <a:ext cx="5683250" cy="4605576"/>
          </a:xfrm>
          <a:prstGeom prst="rect">
            <a:avLst/>
          </a:prstGeom>
        </p:spPr>
        <p:txBody>
          <a:bodyPr vert="horz" lIns="95461" tIns="47730" rIns="95461" bIns="4773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3271271B-32C8-4249-9117-5A536FCDC8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0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45A3-C488-4222-93CA-FC494A518085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1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E7BB-CFB7-4692-806B-1555B720D092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4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48DC-8A99-4D4B-8D85-1B7DB48B2F39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8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28.4.2020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99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94EB343E-EDD0-4501-988B-9A386F4E06D4}" type="datetimeFigureOut">
              <a:rPr lang="fi-FI" smtClean="0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3910BCE-C936-43E6-9B11-F3CC9EFD4B40}" type="slidenum">
              <a:rPr lang="fi-FI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27204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6030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185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206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1556792"/>
            <a:ext cx="8229600" cy="4680520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959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728700"/>
            <a:ext cx="8229600" cy="5508612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7051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94888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C25F-2A79-4E6B-AF16-E5490E38D14F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92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553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43496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6478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953450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148E-386A-495C-85B2-DADB01B55B5C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4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D825F-76E8-44B3-ABEB-153ADA062A8C}" type="datetime1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6536-CE8D-4A53-9F6C-A557B43AC790}" type="datetime1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5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BB39-8995-4F57-A8FF-52FCBEAACFF8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CBDD-D2B3-4C1B-A31B-7BEC2ACC11FB}" type="datetime1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8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7801-8D4B-4FB3-A482-55C2B61CB005}" type="datetime1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2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0C75-2E44-42A3-833E-B75CCE428E93}" type="datetime1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0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D561B-83F7-4FD6-A66A-73D7B747D83E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4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92708463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525697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289291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528285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052610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243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280541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61003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28.4.2020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69995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9133509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270882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05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89734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430125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478545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28.4.2020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59525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568" y="2852936"/>
            <a:ext cx="76153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Tiedekunnan infotilaisuus opiskelijoille Zoomissa, </a:t>
            </a:r>
            <a:r>
              <a:rPr lang="fi-FI" sz="2400" dirty="0" smtClean="0"/>
              <a:t>28.4.2020</a:t>
            </a:r>
            <a:endParaRPr lang="fi-FI" sz="2400" dirty="0" smtClean="0"/>
          </a:p>
          <a:p>
            <a:endParaRPr lang="fi-FI" sz="2400" dirty="0"/>
          </a:p>
          <a:p>
            <a:r>
              <a:rPr lang="fi-FI" sz="2400" dirty="0" smtClean="0"/>
              <a:t>Faculty information to students in Zoom, </a:t>
            </a:r>
            <a:r>
              <a:rPr lang="fi-FI" sz="2400" dirty="0" smtClean="0"/>
              <a:t>28.4.2020</a:t>
            </a:r>
            <a:endParaRPr lang="fi-FI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549849"/>
            <a:ext cx="3024336" cy="195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i="1" dirty="0" smtClean="0">
                <a:solidFill>
                  <a:srgbClr val="FF0000"/>
                </a:solidFill>
              </a:rPr>
              <a:t>Molecular</a:t>
            </a:r>
            <a:r>
              <a:rPr lang="fi-FI" sz="2400" i="1" dirty="0">
                <a:solidFill>
                  <a:srgbClr val="FF0000"/>
                </a:solidFill>
              </a:rPr>
              <a:t>, cell biological and genetic aspects of </a:t>
            </a:r>
            <a:r>
              <a:rPr lang="fi-FI" sz="2400" i="1" dirty="0" smtClean="0">
                <a:solidFill>
                  <a:srgbClr val="FF0000"/>
                </a:solidFill>
              </a:rPr>
              <a:t>diseases</a:t>
            </a:r>
          </a:p>
          <a:p>
            <a:r>
              <a:rPr lang="fi-FI" sz="2400" i="1" dirty="0"/>
              <a:t>	</a:t>
            </a: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5 ECTS</a:t>
            </a:r>
            <a:endParaRPr lang="fi-FI" sz="2400" i="1" dirty="0"/>
          </a:p>
          <a:p>
            <a:pPr marL="342900" indent="-342900">
              <a:buFontTx/>
              <a:buChar char="-"/>
            </a:pP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enough students have enrolled, so the course will be organized</a:t>
            </a:r>
          </a:p>
          <a:p>
            <a:pPr marL="342900" indent="-342900">
              <a:buFontTx/>
              <a:buChar char="-"/>
            </a:pPr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materials and exercises to be in Moodle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course in planning stage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possibly could be mostly in self-study mode without any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lectures in zoom, and without a strict timetable</a:t>
            </a:r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better info coming up as soon as planning is complete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also for 3rd year BSc students</a:t>
            </a:r>
            <a:endParaRPr lang="fi-FI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81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i="1" dirty="0">
                <a:solidFill>
                  <a:srgbClr val="FF0000"/>
                </a:solidFill>
              </a:rPr>
              <a:t>Scientific presentation / journal club in Zoom </a:t>
            </a:r>
            <a:endParaRPr lang="fi-FI" sz="2400" i="1" dirty="0" smtClean="0">
              <a:solidFill>
                <a:srgbClr val="FF0000"/>
              </a:solidFill>
            </a:endParaRPr>
          </a:p>
          <a:p>
            <a:r>
              <a:rPr lang="fi-FI" sz="2400" i="1" dirty="0"/>
              <a:t>	</a:t>
            </a: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5 ECTS </a:t>
            </a:r>
            <a:r>
              <a:rPr lang="fi-FI" sz="2400" dirty="0" smtClean="0"/>
              <a:t>(planned)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suggested title ”</a:t>
            </a:r>
            <a:r>
              <a:rPr lang="en-US" sz="2400" dirty="0" smtClean="0"/>
              <a:t>Critical </a:t>
            </a:r>
            <a:r>
              <a:rPr lang="en-US" sz="2400" dirty="0"/>
              <a:t>evaluation of biochemical research</a:t>
            </a:r>
            <a:r>
              <a:rPr lang="fi-FI" sz="2400" dirty="0" smtClean="0"/>
              <a:t>”</a:t>
            </a:r>
            <a:endParaRPr lang="fi-FI" sz="2400" dirty="0"/>
          </a:p>
          <a:p>
            <a:pPr marL="342900" indent="-342900">
              <a:buFontTx/>
              <a:buChar char="-"/>
            </a:pP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i="1" dirty="0"/>
              <a:t>6</a:t>
            </a:r>
            <a:r>
              <a:rPr lang="fi-FI" sz="2400" i="1" dirty="0" smtClean="0"/>
              <a:t> teachers will each host one article + session in zoom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planned: every other week starting mid-May until mid-August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(July no sessions)</a:t>
            </a:r>
          </a:p>
          <a:p>
            <a:endParaRPr lang="fi-FI" sz="2400" i="1" dirty="0"/>
          </a:p>
          <a:p>
            <a:r>
              <a:rPr lang="fi-FI" sz="2400" i="1" dirty="0" smtClean="0"/>
              <a:t>- article to study + other activity + session in zoom</a:t>
            </a:r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better info coming up as soon as planning is complete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also for </a:t>
            </a:r>
            <a:r>
              <a:rPr lang="fi-FI" sz="2400" i="1" dirty="0" smtClean="0"/>
              <a:t>3rd </a:t>
            </a:r>
            <a:r>
              <a:rPr lang="fi-FI" sz="2400" i="1" dirty="0"/>
              <a:t>year BSc students</a:t>
            </a:r>
          </a:p>
          <a:p>
            <a:pPr marL="342900" indent="-342900">
              <a:buFontTx/>
              <a:buChar char="-"/>
            </a:pPr>
            <a:endParaRPr lang="fi-FI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18453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67146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- hybrid </a:t>
            </a:r>
            <a:r>
              <a:rPr lang="fi-FI" sz="2400" dirty="0" smtClean="0"/>
              <a:t>course: </a:t>
            </a:r>
            <a:r>
              <a:rPr lang="fi-FI" sz="2400" dirty="0" smtClean="0">
                <a:solidFill>
                  <a:srgbClr val="FF0000"/>
                </a:solidFill>
              </a:rPr>
              <a:t>Dissertation </a:t>
            </a:r>
            <a:r>
              <a:rPr lang="fi-FI" sz="2400" dirty="0" smtClean="0">
                <a:solidFill>
                  <a:srgbClr val="FF0000"/>
                </a:solidFill>
              </a:rPr>
              <a:t>+ </a:t>
            </a:r>
            <a:r>
              <a:rPr lang="fi-FI" sz="2400" dirty="0" smtClean="0">
                <a:solidFill>
                  <a:srgbClr val="FF0000"/>
                </a:solidFill>
              </a:rPr>
              <a:t>new style pro </a:t>
            </a:r>
            <a:r>
              <a:rPr lang="fi-FI" sz="2400" dirty="0" smtClean="0">
                <a:solidFill>
                  <a:srgbClr val="FF0000"/>
                </a:solidFill>
              </a:rPr>
              <a:t>gradu</a:t>
            </a:r>
          </a:p>
          <a:p>
            <a:endParaRPr lang="fi-FI" sz="2400" dirty="0"/>
          </a:p>
          <a:p>
            <a:r>
              <a:rPr lang="fi-FI" sz="2400" dirty="0" smtClean="0"/>
              <a:t>- contact your pro gradu supervisor &amp; Lloyd and Alex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57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80931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KANDITUTKINNON OPISKELIJOILLE:</a:t>
            </a:r>
            <a:endParaRPr lang="fi-FI" sz="2400" dirty="0">
              <a:solidFill>
                <a:srgbClr val="FF0000"/>
              </a:solidFill>
            </a:endParaRPr>
          </a:p>
          <a:p>
            <a:endParaRPr lang="fi-FI" sz="2400" dirty="0" smtClean="0"/>
          </a:p>
          <a:p>
            <a:r>
              <a:rPr lang="fi-FI" sz="2400" dirty="0" smtClean="0"/>
              <a:t>Kandidaatintutkielman </a:t>
            </a:r>
            <a:r>
              <a:rPr lang="fi-FI" sz="2400" dirty="0" smtClean="0"/>
              <a:t>kirjoittaminen kesällä on mahdollista</a:t>
            </a:r>
          </a:p>
          <a:p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jos haluat aloittaa kanditutkielman tekemisen, </a:t>
            </a:r>
            <a:r>
              <a:rPr lang="fi-FI" sz="2400" dirty="0" smtClean="0">
                <a:solidFill>
                  <a:srgbClr val="FF0000"/>
                </a:solidFill>
              </a:rPr>
              <a:t>ilmoittaudu</a:t>
            </a:r>
          </a:p>
          <a:p>
            <a:r>
              <a:rPr lang="fi-FI" sz="2400" dirty="0">
                <a:solidFill>
                  <a:srgbClr val="FF0000"/>
                </a:solidFill>
              </a:rPr>
              <a:t> </a:t>
            </a:r>
            <a:r>
              <a:rPr lang="fi-FI" sz="2400" dirty="0" smtClean="0">
                <a:solidFill>
                  <a:srgbClr val="FF0000"/>
                </a:solidFill>
              </a:rPr>
              <a:t>    nyt</a:t>
            </a:r>
            <a:r>
              <a:rPr lang="fi-FI" sz="2400" dirty="0" smtClean="0"/>
              <a:t> &gt; sähköpostilla tuomo.glumoff@oulu.fi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kesän aikana on mahdollista suorittaa </a:t>
            </a:r>
            <a:r>
              <a:rPr lang="fi-FI" sz="2400" dirty="0" smtClean="0">
                <a:solidFill>
                  <a:srgbClr val="FF0000"/>
                </a:solidFill>
              </a:rPr>
              <a:t>8 op</a:t>
            </a:r>
            <a:r>
              <a:rPr lang="fi-FI" sz="2400" dirty="0" smtClean="0"/>
              <a:t>, jos tutkielma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valmistuu kesän aikana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71043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46640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Kysymyksiä, kokemuksia, miten opiskelu etänä sujuu?</a:t>
            </a:r>
          </a:p>
          <a:p>
            <a:r>
              <a:rPr lang="fi-FI" sz="2400" i="1" dirty="0" smtClean="0"/>
              <a:t>Questions, experiences, how is studying remote managed?</a:t>
            </a:r>
          </a:p>
          <a:p>
            <a:endParaRPr lang="fi-FI" sz="2400" i="1" dirty="0"/>
          </a:p>
          <a:p>
            <a:endParaRPr lang="fi-FI" sz="2400" i="1" dirty="0" smtClean="0"/>
          </a:p>
          <a:p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97433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66547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Sisältö / </a:t>
            </a:r>
            <a:r>
              <a:rPr lang="fi-FI" sz="2400" i="1" dirty="0" smtClean="0"/>
              <a:t>contents</a:t>
            </a:r>
            <a:r>
              <a:rPr lang="fi-FI" sz="2400" dirty="0" smtClean="0"/>
              <a:t>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tilannekatsaus / </a:t>
            </a:r>
            <a:r>
              <a:rPr lang="fi-FI" sz="2400" i="1" dirty="0" smtClean="0"/>
              <a:t>review of the situation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uudet ohjeet / </a:t>
            </a:r>
            <a:r>
              <a:rPr lang="fi-FI" sz="2400" i="1" dirty="0" smtClean="0"/>
              <a:t>new instructions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kysymyksiä ja vastauksia / </a:t>
            </a:r>
            <a:r>
              <a:rPr lang="fi-FI" sz="2400" i="1" dirty="0" smtClean="0"/>
              <a:t>questions and answers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4852872"/>
            <a:ext cx="6299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Tiedekunta olemme me – opiskelijat ja opettajat!</a:t>
            </a:r>
          </a:p>
          <a:p>
            <a:endParaRPr lang="fi-FI" sz="2400" dirty="0"/>
          </a:p>
          <a:p>
            <a:r>
              <a:rPr lang="fi-FI" sz="2400" i="1" dirty="0" smtClean="0"/>
              <a:t>The Faculty are we – students and teachers!</a:t>
            </a:r>
          </a:p>
        </p:txBody>
      </p:sp>
      <p:sp>
        <p:nvSpPr>
          <p:cNvPr id="2" name="Rectangle 1"/>
          <p:cNvSpPr/>
          <p:nvPr/>
        </p:nvSpPr>
        <p:spPr>
          <a:xfrm>
            <a:off x="808876" y="3106111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>
                <a:solidFill>
                  <a:srgbClr val="FF0000"/>
                </a:solidFill>
              </a:rPr>
              <a:t>tarkistakaa päivittäin: https://www.oulu.fi/yliopisto/koronavirus</a:t>
            </a:r>
          </a:p>
          <a:p>
            <a:pPr marL="342900" indent="-342900">
              <a:buFontTx/>
              <a:buChar char="-"/>
            </a:pPr>
            <a:r>
              <a:rPr lang="fi-FI" sz="2400" i="1" dirty="0">
                <a:solidFill>
                  <a:srgbClr val="FF0000"/>
                </a:solidFill>
              </a:rPr>
              <a:t>check daily</a:t>
            </a:r>
            <a:r>
              <a:rPr lang="fi-FI" sz="2400" dirty="0">
                <a:solidFill>
                  <a:srgbClr val="FF0000"/>
                </a:solidFill>
              </a:rPr>
              <a:t>: https://www.oulu.fi/university/coronavirus</a:t>
            </a:r>
          </a:p>
        </p:txBody>
      </p:sp>
    </p:spTree>
    <p:extLst>
      <p:ext uri="{BB962C8B-B14F-4D97-AF65-F5344CB8AC3E}">
        <p14:creationId xmlns:p14="http://schemas.microsoft.com/office/powerpoint/2010/main" val="23269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57252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kampus on suljettu opiskelijoilta tällä tietoa </a:t>
            </a:r>
            <a:r>
              <a:rPr lang="fi-FI" sz="2400" dirty="0" smtClean="0">
                <a:solidFill>
                  <a:srgbClr val="FF0000"/>
                </a:solidFill>
              </a:rPr>
              <a:t>13.5. </a:t>
            </a:r>
            <a:r>
              <a:rPr lang="fi-FI" sz="2400" dirty="0" smtClean="0"/>
              <a:t>asti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campus is closed from students until </a:t>
            </a:r>
            <a:r>
              <a:rPr lang="fi-FI" sz="2400" i="1" dirty="0" smtClean="0">
                <a:solidFill>
                  <a:srgbClr val="FF0000"/>
                </a:solidFill>
              </a:rPr>
              <a:t>13.5. </a:t>
            </a:r>
            <a:r>
              <a:rPr lang="fi-FI" sz="2400" i="1" dirty="0" smtClean="0"/>
              <a:t>for now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maan hallituksen linjaus koulujen avautumisen suhteen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odotettavissa huomenna – saa nähdä, mitä sieltä tulee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ja vaikuttaako se yliopistoihin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the Government is expected to inform tomorrow about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opening of schools – we will see what the Prime Minister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says and whether that concerns universities</a:t>
            </a:r>
            <a:endParaRPr lang="fi-FI" sz="2400" i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7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513409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Opetuksen palautepäivä tiistai 19.5.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Teaching feedback day Tuesday 19.5.</a:t>
            </a:r>
          </a:p>
          <a:p>
            <a:pPr marL="342900" indent="-342900">
              <a:buFontTx/>
              <a:buChar char="-"/>
            </a:pPr>
            <a:endParaRPr lang="fi-FI" sz="2400" i="1" dirty="0"/>
          </a:p>
          <a:p>
            <a:pPr marL="342900" indent="-342900">
              <a:buFontTx/>
              <a:buChar char="-"/>
            </a:pPr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more info later</a:t>
            </a:r>
            <a:endParaRPr lang="fi-FI" sz="2400" i="1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57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71466" y="1555399"/>
            <a:ext cx="8229600" cy="4983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900" dirty="0" smtClean="0"/>
              <a:t>Opetus</a:t>
            </a:r>
            <a:r>
              <a:rPr lang="fi-FI" sz="1900" dirty="0"/>
              <a:t>, jota ei voi järjestää etäopetuksena tai siirtää myöhemmäksi, </a:t>
            </a:r>
            <a:r>
              <a:rPr lang="fi-FI" sz="1900" dirty="0">
                <a:solidFill>
                  <a:srgbClr val="FF0000"/>
                </a:solidFill>
              </a:rPr>
              <a:t>voi jatkua kampuksella siltä osin kun</a:t>
            </a:r>
            <a:r>
              <a:rPr lang="fi-FI" sz="1900" dirty="0"/>
              <a:t>: </a:t>
            </a:r>
          </a:p>
          <a:p>
            <a:r>
              <a:rPr lang="fi-FI" sz="1900" dirty="0" smtClean="0"/>
              <a:t>opetuksen </a:t>
            </a:r>
            <a:r>
              <a:rPr lang="fi-FI" sz="1900" dirty="0"/>
              <a:t>tavoitteena on varmistaa opiskelijan alemman tai ylemmän korkeakoulututkinnon valmistuminen 31.7.2020 mennessä (esim. opinnäytetyön laboratoriotyöt) </a:t>
            </a:r>
          </a:p>
          <a:p>
            <a:r>
              <a:rPr lang="fi-FI" sz="1900" dirty="0" smtClean="0">
                <a:solidFill>
                  <a:srgbClr val="FF0000"/>
                </a:solidFill>
              </a:rPr>
              <a:t>opetus </a:t>
            </a:r>
            <a:r>
              <a:rPr lang="fi-FI" sz="1900" dirty="0">
                <a:solidFill>
                  <a:srgbClr val="FF0000"/>
                </a:solidFill>
              </a:rPr>
              <a:t>on oleellista järjestää muuten opintojen etenemisen vuoksi </a:t>
            </a:r>
            <a:r>
              <a:rPr lang="fi-FI" sz="1900" dirty="0"/>
              <a:t>(</a:t>
            </a:r>
            <a:r>
              <a:rPr lang="fi-FI" sz="1900" dirty="0">
                <a:solidFill>
                  <a:srgbClr val="FF0000"/>
                </a:solidFill>
              </a:rPr>
              <a:t>esimerkiksi opintojakso on pohjatietona syyslukukauden </a:t>
            </a:r>
            <a:r>
              <a:rPr lang="fi-FI" sz="1900" dirty="0" smtClean="0">
                <a:solidFill>
                  <a:srgbClr val="FF0000"/>
                </a:solidFill>
              </a:rPr>
              <a:t>opinnoille</a:t>
            </a:r>
            <a:r>
              <a:rPr lang="fi-FI" sz="1900" dirty="0" smtClean="0"/>
              <a:t>)</a:t>
            </a:r>
          </a:p>
          <a:p>
            <a:pPr marL="0" indent="0">
              <a:buNone/>
            </a:pPr>
            <a:endParaRPr lang="fi-FI" sz="1900" dirty="0" smtClean="0"/>
          </a:p>
          <a:p>
            <a:pPr marL="0" indent="0" hangingPunct="0">
              <a:buNone/>
            </a:pPr>
            <a:r>
              <a:rPr lang="en-US" sz="1900" i="1" dirty="0"/>
              <a:t>Teaching that cannot be arranged online or postponed </a:t>
            </a:r>
            <a:r>
              <a:rPr lang="en-US" sz="1900" i="1" dirty="0">
                <a:solidFill>
                  <a:srgbClr val="FF0000"/>
                </a:solidFill>
              </a:rPr>
              <a:t>may continue </a:t>
            </a:r>
            <a:r>
              <a:rPr lang="en-US" sz="1900" i="1" dirty="0" smtClean="0">
                <a:solidFill>
                  <a:srgbClr val="FF0000"/>
                </a:solidFill>
              </a:rPr>
              <a:t>at</a:t>
            </a:r>
            <a:r>
              <a:rPr lang="en-US" sz="1900" i="1" dirty="0" smtClean="0">
                <a:solidFill>
                  <a:srgbClr val="FF0000"/>
                </a:solidFill>
              </a:rPr>
              <a:t> </a:t>
            </a:r>
            <a:r>
              <a:rPr lang="en-US" sz="1900" i="1" dirty="0">
                <a:solidFill>
                  <a:srgbClr val="FF0000"/>
                </a:solidFill>
              </a:rPr>
              <a:t>campus when</a:t>
            </a:r>
            <a:r>
              <a:rPr lang="en-US" sz="1900" i="1" dirty="0"/>
              <a:t>:</a:t>
            </a:r>
            <a:endParaRPr lang="fi-FI" sz="1900" i="1" dirty="0"/>
          </a:p>
          <a:p>
            <a:pPr hangingPunct="0"/>
            <a:r>
              <a:rPr lang="en-US" sz="1900" i="1" dirty="0" smtClean="0"/>
              <a:t>the </a:t>
            </a:r>
            <a:r>
              <a:rPr lang="en-US" sz="1900" i="1" dirty="0"/>
              <a:t>aim of the teaching is to ensure the completion of the student's bachelor's or master's degree by 31 July 2020 (e.g., laboratory work of the thesis</a:t>
            </a:r>
            <a:r>
              <a:rPr lang="en-US" sz="1900" i="1" dirty="0" smtClean="0"/>
              <a:t>)</a:t>
            </a:r>
          </a:p>
          <a:p>
            <a:pPr hangingPunct="0"/>
            <a:r>
              <a:rPr lang="en-US" sz="1900" i="1" dirty="0" smtClean="0">
                <a:solidFill>
                  <a:srgbClr val="FF0000"/>
                </a:solidFill>
              </a:rPr>
              <a:t>teaching is needed to be organized, because it is a prerequisite for a follow-up course in the autumn </a:t>
            </a:r>
            <a:r>
              <a:rPr lang="en-US" sz="1900" i="1" dirty="0" smtClean="0">
                <a:solidFill>
                  <a:srgbClr val="FF0000"/>
                </a:solidFill>
              </a:rPr>
              <a:t>term</a:t>
            </a:r>
            <a:endParaRPr lang="fi-FI" sz="1900" i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846127" y="476672"/>
            <a:ext cx="78406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900" dirty="0" smtClean="0"/>
              <a:t>Yliopiston johto on täsmentänyt ohjetta opetuksesta kampuksella:</a:t>
            </a:r>
          </a:p>
          <a:p>
            <a:r>
              <a:rPr lang="fi-FI" sz="1900" i="1" dirty="0" smtClean="0"/>
              <a:t>University leadership has updated the instructions on teaching at the campus:</a:t>
            </a:r>
            <a:endParaRPr lang="fi-FI" sz="1900" i="1" dirty="0"/>
          </a:p>
        </p:txBody>
      </p:sp>
    </p:spTree>
    <p:extLst>
      <p:ext uri="{BB962C8B-B14F-4D97-AF65-F5344CB8AC3E}">
        <p14:creationId xmlns:p14="http://schemas.microsoft.com/office/powerpoint/2010/main" val="330420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74440" y="836712"/>
            <a:ext cx="8145115" cy="50629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900" dirty="0" smtClean="0"/>
              <a:t>Edellisen johdosta on käynnissä selvitys ja suunnittelu, jolla pyritään siihen, että</a:t>
            </a:r>
          </a:p>
          <a:p>
            <a:r>
              <a:rPr lang="fi-FI" sz="1900" dirty="0" smtClean="0"/>
              <a:t>fuksien Biokemian menetelmät I –kurssin jäljellä olevat työt ja Aineenvaihdunta I</a:t>
            </a:r>
          </a:p>
          <a:p>
            <a:r>
              <a:rPr lang="fi-FI" sz="1900" dirty="0" smtClean="0"/>
              <a:t>-kurssin työt voitaisiin toteuttaa toukokuun aikana</a:t>
            </a:r>
          </a:p>
          <a:p>
            <a:endParaRPr lang="fi-FI" sz="1900" dirty="0"/>
          </a:p>
          <a:p>
            <a:endParaRPr lang="fi-FI" sz="1900" dirty="0" smtClean="0"/>
          </a:p>
          <a:p>
            <a:pPr marL="342900" indent="-342900">
              <a:buFontTx/>
              <a:buChar char="-"/>
            </a:pPr>
            <a:r>
              <a:rPr lang="fi-FI" sz="1900" dirty="0" smtClean="0"/>
              <a:t>tästä varmaan tulee tarkempaa tietoa heti vapun jälkeen, kunhan asiat</a:t>
            </a:r>
          </a:p>
          <a:p>
            <a:r>
              <a:rPr lang="fi-FI" sz="1900" dirty="0"/>
              <a:t> </a:t>
            </a:r>
            <a:r>
              <a:rPr lang="fi-FI" sz="1900" dirty="0" smtClean="0"/>
              <a:t>      selviävät, että saadaanko toteutettua</a:t>
            </a:r>
          </a:p>
          <a:p>
            <a:pPr marL="342900" indent="-342900">
              <a:buFontTx/>
              <a:buChar char="-"/>
            </a:pPr>
            <a:r>
              <a:rPr lang="fi-FI" sz="1900" dirty="0" smtClean="0"/>
              <a:t>opiskelijoiden ja opettajien turvallisuus on toki edelleen primääri asia</a:t>
            </a:r>
          </a:p>
          <a:p>
            <a:pPr marL="342900" indent="-342900">
              <a:buFontTx/>
              <a:buChar char="-"/>
            </a:pPr>
            <a:r>
              <a:rPr lang="fi-FI" sz="1900" dirty="0" smtClean="0"/>
              <a:t>yliopiston ohjeistus 3 metrin välimatkasta, ja sitä myöten maksimi määrästä</a:t>
            </a:r>
          </a:p>
          <a:p>
            <a:r>
              <a:rPr lang="fi-FI" sz="1900" dirty="0"/>
              <a:t> </a:t>
            </a:r>
            <a:r>
              <a:rPr lang="fi-FI" sz="1900" dirty="0" smtClean="0"/>
              <a:t>     ihmisiä samassa tilassa, on yksi tärkeä suunnittelussa huomioon otettava asia</a:t>
            </a:r>
          </a:p>
          <a:p>
            <a:endParaRPr lang="fi-FI" sz="1900" dirty="0"/>
          </a:p>
          <a:p>
            <a:endParaRPr lang="fi-FI" sz="1900" dirty="0" smtClean="0"/>
          </a:p>
          <a:p>
            <a:r>
              <a:rPr lang="fi-FI" sz="1900" i="1" dirty="0" smtClean="0"/>
              <a:t>Due to the previous, students wishing to start an Orientation in order to proceed</a:t>
            </a:r>
          </a:p>
          <a:p>
            <a:r>
              <a:rPr lang="fi-FI" sz="1900" i="1" dirty="0" smtClean="0"/>
              <a:t>to the pro gradu experimental work, could in principle return to the campus for</a:t>
            </a:r>
          </a:p>
          <a:p>
            <a:r>
              <a:rPr lang="fi-FI" sz="1900" i="1" dirty="0" smtClean="0"/>
              <a:t>this (since Orientations are typically prerequisite for starting pro gradu)</a:t>
            </a:r>
          </a:p>
          <a:p>
            <a:pPr marL="342900" indent="-342900">
              <a:buFontTx/>
              <a:buChar char="-"/>
            </a:pPr>
            <a:r>
              <a:rPr lang="fi-FI" sz="1900" i="1" dirty="0" smtClean="0"/>
              <a:t>but first thing is to contact your Orientation supervisor and find out if</a:t>
            </a:r>
          </a:p>
          <a:p>
            <a:r>
              <a:rPr lang="fi-FI" sz="1900" i="1" dirty="0"/>
              <a:t> </a:t>
            </a:r>
            <a:r>
              <a:rPr lang="fi-FI" sz="1900" i="1" dirty="0" smtClean="0"/>
              <a:t>     supervision and safety measures allow this</a:t>
            </a:r>
            <a:endParaRPr lang="fi-FI" sz="1900" i="1" dirty="0"/>
          </a:p>
        </p:txBody>
      </p:sp>
    </p:spTree>
    <p:extLst>
      <p:ext uri="{BB962C8B-B14F-4D97-AF65-F5344CB8AC3E}">
        <p14:creationId xmlns:p14="http://schemas.microsoft.com/office/powerpoint/2010/main" val="10282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23860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Reminder from last week: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those students, who would be eligible to return to campus for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lab work: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>
                <a:solidFill>
                  <a:srgbClr val="FF0000"/>
                </a:solidFill>
              </a:rPr>
              <a:t>the student decides</a:t>
            </a:r>
            <a:r>
              <a:rPr lang="fi-FI" sz="2400" dirty="0" smtClean="0"/>
              <a:t>, not the supervisor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/>
              <a:t>the supervisor shall not be in remote work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/>
              <a:t>the supervisor needs to advise the student properly on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safety instructions (for example please note that new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instructions demand 3 meter distance between persons</a:t>
            </a:r>
          </a:p>
          <a:p>
            <a:pPr lvl="1"/>
            <a:r>
              <a:rPr lang="fi-FI" sz="2400" dirty="0"/>
              <a:t> </a:t>
            </a:r>
            <a:r>
              <a:rPr lang="fi-FI" sz="2400" dirty="0" smtClean="0"/>
              <a:t>    working in the same space – lab or office)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261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Kesäyliopiston kursseista: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>
                <a:solidFill>
                  <a:srgbClr val="FF0000"/>
                </a:solidFill>
              </a:rPr>
              <a:t>maksullisista</a:t>
            </a:r>
            <a:r>
              <a:rPr lang="fi-FI" sz="2400" dirty="0" smtClean="0"/>
              <a:t> kursseista pitää olla tiedekunnan maksusitoumus, eli ne ovat maksuttomia opiskelijalle, mutta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lasku tulee tiedekunnalle</a:t>
            </a:r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ota yhteyttä Jari Heikkiseen </a:t>
            </a:r>
          </a:p>
          <a:p>
            <a:endParaRPr lang="fi-FI" sz="2400" dirty="0"/>
          </a:p>
          <a:p>
            <a:r>
              <a:rPr lang="fi-FI" sz="2400" i="1" dirty="0" smtClean="0"/>
              <a:t>About </a:t>
            </a:r>
            <a:r>
              <a:rPr lang="en-US" sz="2400" i="1" dirty="0" smtClean="0"/>
              <a:t>courses of t</a:t>
            </a:r>
            <a:r>
              <a:rPr lang="en-US" sz="2400" i="1" dirty="0" smtClean="0"/>
              <a:t>he </a:t>
            </a:r>
            <a:r>
              <a:rPr lang="en-US" sz="2400" i="1" dirty="0"/>
              <a:t>Summer University of Northern </a:t>
            </a:r>
            <a:r>
              <a:rPr lang="en-US" sz="2400" i="1" dirty="0" smtClean="0"/>
              <a:t>Ostrobothnia:</a:t>
            </a:r>
          </a:p>
          <a:p>
            <a:endParaRPr lang="en-US" sz="2400" i="1" dirty="0"/>
          </a:p>
          <a:p>
            <a:pPr marL="342900" indent="-342900">
              <a:buFontTx/>
              <a:buChar char="-"/>
            </a:pPr>
            <a:r>
              <a:rPr lang="en-US" sz="2400" i="1" dirty="0" smtClean="0"/>
              <a:t>courses with a </a:t>
            </a:r>
            <a:r>
              <a:rPr lang="en-US" sz="2400" i="1" dirty="0" smtClean="0">
                <a:solidFill>
                  <a:srgbClr val="FF0000"/>
                </a:solidFill>
              </a:rPr>
              <a:t>fee</a:t>
            </a:r>
            <a:r>
              <a:rPr lang="en-US" sz="2400" i="1" dirty="0" smtClean="0"/>
              <a:t> need permission from the Faculty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those are free for the student, but the Faculty will receive a bill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contact Jari Heikkinen</a:t>
            </a:r>
            <a:endParaRPr lang="fi-FI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420703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472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Kesäksi haluttuja </a:t>
            </a:r>
            <a:r>
              <a:rPr lang="fi-FI" sz="2400" dirty="0" smtClean="0"/>
              <a:t>tiedekunnan / opinto-ohjelman kursseja:</a:t>
            </a:r>
            <a:endParaRPr lang="fi-FI" sz="2400" dirty="0" smtClean="0"/>
          </a:p>
          <a:p>
            <a:r>
              <a:rPr lang="fi-FI" sz="2400" i="1" dirty="0" smtClean="0"/>
              <a:t>Courses wished for as summer studies:</a:t>
            </a:r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/>
              <a:t>Ruotsin kielen </a:t>
            </a:r>
            <a:r>
              <a:rPr lang="fi-FI" sz="2400" i="1" dirty="0" smtClean="0"/>
              <a:t>kirjallinen osa</a:t>
            </a:r>
            <a:r>
              <a:rPr lang="fi-FI" sz="2400" i="1" dirty="0"/>
              <a:t>	</a:t>
            </a:r>
            <a:r>
              <a:rPr lang="fi-FI" sz="2400" i="1" dirty="0" smtClean="0">
                <a:solidFill>
                  <a:srgbClr val="FF0000"/>
                </a:solidFill>
              </a:rPr>
              <a:t>no</a:t>
            </a:r>
            <a:endParaRPr lang="fi-FI" sz="2400" i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/>
              <a:t>Cellular communication	</a:t>
            </a:r>
            <a:r>
              <a:rPr lang="fi-FI" sz="2400" i="1" dirty="0" smtClean="0"/>
              <a:t>	</a:t>
            </a:r>
            <a:r>
              <a:rPr lang="fi-FI" sz="2400" i="1" dirty="0" smtClean="0">
                <a:solidFill>
                  <a:srgbClr val="FF0000"/>
                </a:solidFill>
              </a:rPr>
              <a:t>no</a:t>
            </a:r>
            <a:endParaRPr lang="fi-FI" sz="2400" i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/>
              <a:t>virology		</a:t>
            </a:r>
            <a:r>
              <a:rPr lang="fi-FI" sz="2400" i="1" dirty="0" smtClean="0"/>
              <a:t>		</a:t>
            </a:r>
            <a:r>
              <a:rPr lang="fi-FI" sz="2400" i="1" dirty="0" smtClean="0">
                <a:solidFill>
                  <a:srgbClr val="FF0000"/>
                </a:solidFill>
              </a:rPr>
              <a:t>no</a:t>
            </a:r>
            <a:endParaRPr lang="fi-FI" sz="2400" i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/>
              <a:t>introduction to immunology	</a:t>
            </a:r>
            <a:r>
              <a:rPr lang="fi-FI" sz="2400" i="1" dirty="0" smtClean="0">
                <a:solidFill>
                  <a:srgbClr val="FF0000"/>
                </a:solidFill>
              </a:rPr>
              <a:t>no</a:t>
            </a:r>
            <a:endParaRPr lang="fi-FI" sz="2400" i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/>
              <a:t>Yleinen ja epäorgaaninen kemia A	</a:t>
            </a:r>
            <a:r>
              <a:rPr lang="fi-FI" sz="2400" i="1" dirty="0"/>
              <a:t>	</a:t>
            </a:r>
            <a:r>
              <a:rPr lang="fi-FI" sz="2400" i="1" dirty="0" smtClean="0"/>
              <a:t>?</a:t>
            </a:r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/>
              <a:t>Molecular, cell biological and genetic aspects of diseases	</a:t>
            </a:r>
            <a:r>
              <a:rPr lang="fi-FI" sz="2400" i="1" dirty="0" smtClean="0"/>
              <a:t> </a:t>
            </a:r>
            <a:r>
              <a:rPr lang="fi-FI" sz="2400" i="1" dirty="0" smtClean="0">
                <a:solidFill>
                  <a:srgbClr val="00B050"/>
                </a:solidFill>
              </a:rPr>
              <a:t>YES</a:t>
            </a:r>
            <a:endParaRPr lang="fi-FI" sz="2400" i="1" dirty="0">
              <a:solidFill>
                <a:srgbClr val="00B05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/>
              <a:t>Mol biol </a:t>
            </a:r>
            <a:r>
              <a:rPr lang="fi-FI" sz="2400" i="1" dirty="0" smtClean="0"/>
              <a:t>II				</a:t>
            </a:r>
            <a:r>
              <a:rPr lang="fi-FI" sz="2400" i="1" dirty="0" smtClean="0">
                <a:solidFill>
                  <a:srgbClr val="FF0000"/>
                </a:solidFill>
              </a:rPr>
              <a:t>no</a:t>
            </a:r>
            <a:endParaRPr lang="fi-FI" sz="2400" i="1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/>
              <a:t>Scientific </a:t>
            </a:r>
            <a:r>
              <a:rPr lang="fi-FI" sz="2400" i="1" dirty="0" smtClean="0"/>
              <a:t>presentation / journal </a:t>
            </a:r>
            <a:r>
              <a:rPr lang="fi-FI" sz="2400" i="1" dirty="0"/>
              <a:t>club </a:t>
            </a:r>
            <a:r>
              <a:rPr lang="fi-FI" sz="2400" i="1" dirty="0" smtClean="0"/>
              <a:t>in </a:t>
            </a:r>
            <a:r>
              <a:rPr lang="fi-FI" sz="2400" i="1" dirty="0" smtClean="0"/>
              <a:t>Zoom	</a:t>
            </a:r>
            <a:r>
              <a:rPr lang="fi-FI" sz="2400" i="1" dirty="0" smtClean="0">
                <a:solidFill>
                  <a:srgbClr val="00B050"/>
                </a:solidFill>
              </a:rPr>
              <a:t>YES</a:t>
            </a:r>
            <a:endParaRPr lang="fi-FI" sz="2400" i="1" dirty="0" smtClean="0">
              <a:solidFill>
                <a:srgbClr val="00B05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Hypoxia </a:t>
            </a:r>
            <a:r>
              <a:rPr lang="fi-FI" sz="2400" i="1" dirty="0" smtClean="0"/>
              <a:t>response			</a:t>
            </a:r>
            <a:r>
              <a:rPr lang="fi-FI" sz="2400" i="1" dirty="0" smtClean="0">
                <a:solidFill>
                  <a:srgbClr val="FF0000"/>
                </a:solidFill>
              </a:rPr>
              <a:t>no</a:t>
            </a:r>
            <a:endParaRPr lang="fi-FI" sz="2400" i="1" dirty="0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Extracellular </a:t>
            </a:r>
            <a:r>
              <a:rPr lang="fi-FI" sz="2400" i="1" dirty="0" smtClean="0"/>
              <a:t>matrix		</a:t>
            </a:r>
            <a:r>
              <a:rPr lang="fi-FI" sz="2400" i="1" dirty="0" smtClean="0">
                <a:solidFill>
                  <a:srgbClr val="FF0000"/>
                </a:solidFill>
              </a:rPr>
              <a:t>no</a:t>
            </a:r>
            <a:endParaRPr lang="fi-FI" sz="2400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97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9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0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17510</TotalTime>
  <Words>875</Words>
  <Application>Microsoft Office PowerPoint</Application>
  <PresentationFormat>On-screen Show (4:3)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14</vt:i4>
      </vt:variant>
    </vt:vector>
  </HeadingPairs>
  <TitlesOfParts>
    <vt:vector size="37" baseType="lpstr">
      <vt:lpstr>ＭＳ Ｐゴシック</vt:lpstr>
      <vt:lpstr>Arial</vt:lpstr>
      <vt:lpstr>Calibri</vt:lpstr>
      <vt:lpstr>Gill Sans</vt:lpstr>
      <vt:lpstr>Trebuchet MS</vt:lpstr>
      <vt:lpstr>Wingdings</vt:lpstr>
      <vt:lpstr>Office Theme</vt:lpstr>
      <vt:lpstr>Sivu FI</vt:lpstr>
      <vt:lpstr>Reporting chemical risks</vt:lpstr>
      <vt:lpstr>1_Sivu FI</vt:lpstr>
      <vt:lpstr>2_Sivu FI</vt:lpstr>
      <vt:lpstr>3_Sivu FI</vt:lpstr>
      <vt:lpstr>4_Sivu FI</vt:lpstr>
      <vt:lpstr>5_Sivu FI</vt:lpstr>
      <vt:lpstr>6_Sivu FI</vt:lpstr>
      <vt:lpstr>1_Reporting chemical risks</vt:lpstr>
      <vt:lpstr>7_Sivu FI</vt:lpstr>
      <vt:lpstr>8_Sivu FI</vt:lpstr>
      <vt:lpstr>9_Sivu FI</vt:lpstr>
      <vt:lpstr>10_Sivu FI</vt:lpstr>
      <vt:lpstr>11_Sivu FI</vt:lpstr>
      <vt:lpstr>12_Sivu FI</vt:lpstr>
      <vt:lpstr>13_Sivu FI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FBMM info</dc:title>
  <dc:creator>Kalervo Hiltunen</dc:creator>
  <cp:lastModifiedBy>Tuomo Glumoff</cp:lastModifiedBy>
  <cp:revision>1590</cp:revision>
  <cp:lastPrinted>2017-08-22T05:17:58Z</cp:lastPrinted>
  <dcterms:created xsi:type="dcterms:W3CDTF">2014-09-01T05:11:38Z</dcterms:created>
  <dcterms:modified xsi:type="dcterms:W3CDTF">2020-04-28T10:56:52Z</dcterms:modified>
</cp:coreProperties>
</file>