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0" r:id="rId5"/>
    <p:sldId id="268" r:id="rId6"/>
    <p:sldId id="257" r:id="rId7"/>
    <p:sldId id="271" r:id="rId8"/>
    <p:sldId id="270" r:id="rId9"/>
    <p:sldId id="269" r:id="rId10"/>
    <p:sldId id="261" r:id="rId11"/>
    <p:sldId id="264" r:id="rId12"/>
    <p:sldId id="272" r:id="rId13"/>
    <p:sldId id="273" r:id="rId14"/>
    <p:sldId id="267" r:id="rId15"/>
    <p:sldId id="259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76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DEE8-7C73-4229-9500-98AAAE20B986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3FECD-ADA9-4020-BCED-2DE9F139BC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5049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DEE8-7C73-4229-9500-98AAAE20B986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3FECD-ADA9-4020-BCED-2DE9F139BC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5869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DEE8-7C73-4229-9500-98AAAE20B986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3FECD-ADA9-4020-BCED-2DE9F139BC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1255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DEE8-7C73-4229-9500-98AAAE20B986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3FECD-ADA9-4020-BCED-2DE9F139BC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0512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DEE8-7C73-4229-9500-98AAAE20B986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3FECD-ADA9-4020-BCED-2DE9F139BC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5065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DEE8-7C73-4229-9500-98AAAE20B986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3FECD-ADA9-4020-BCED-2DE9F139BC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5163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DEE8-7C73-4229-9500-98AAAE20B986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3FECD-ADA9-4020-BCED-2DE9F139BC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539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DEE8-7C73-4229-9500-98AAAE20B986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3FECD-ADA9-4020-BCED-2DE9F139BC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9529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DEE8-7C73-4229-9500-98AAAE20B986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3FECD-ADA9-4020-BCED-2DE9F139BC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8902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DEE8-7C73-4229-9500-98AAAE20B986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3FECD-ADA9-4020-BCED-2DE9F139BC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212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DEE8-7C73-4229-9500-98AAAE20B986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3FECD-ADA9-4020-BCED-2DE9F139BC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0779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6DEE8-7C73-4229-9500-98AAAE20B986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3FECD-ADA9-4020-BCED-2DE9F139BC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5515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hjois-pohjanmaankesayliopisto.fi/fi/ruotsin-valmentava-kurssi-2-op-oy-ay901018y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1108" y="382954"/>
            <a:ext cx="330494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4000" b="1" dirty="0" smtClean="0">
                <a:solidFill>
                  <a:srgbClr val="FF0000"/>
                </a:solidFill>
              </a:rPr>
              <a:t>Lukuvuosi-info</a:t>
            </a:r>
          </a:p>
          <a:p>
            <a:r>
              <a:rPr lang="fi-FI" sz="4000" b="1" dirty="0">
                <a:solidFill>
                  <a:srgbClr val="FF0000"/>
                </a:solidFill>
              </a:rPr>
              <a:t>3</a:t>
            </a:r>
            <a:r>
              <a:rPr lang="fi-FI" sz="4000" b="1" dirty="0" smtClean="0">
                <a:solidFill>
                  <a:srgbClr val="FF0000"/>
                </a:solidFill>
              </a:rPr>
              <a:t>. vuosikurssi</a:t>
            </a:r>
          </a:p>
          <a:p>
            <a:r>
              <a:rPr lang="fi-FI" sz="4000" b="1" dirty="0" smtClean="0">
                <a:solidFill>
                  <a:srgbClr val="FF0000"/>
                </a:solidFill>
              </a:rPr>
              <a:t>2017-18</a:t>
            </a:r>
            <a:endParaRPr lang="fi-FI" sz="4000" b="1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9908" y="1198196"/>
            <a:ext cx="5611446" cy="455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25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2708" y="531446"/>
            <a:ext cx="11688777" cy="62478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 smtClean="0">
                <a:solidFill>
                  <a:srgbClr val="FF0000"/>
                </a:solidFill>
              </a:rPr>
              <a:t>HARJOITTELU</a:t>
            </a:r>
          </a:p>
          <a:p>
            <a:endParaRPr lang="fi-FI" sz="2000" dirty="0"/>
          </a:p>
          <a:p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tuettu harjoittelu (yliopiston harjoittelutuki)</a:t>
            </a:r>
          </a:p>
          <a:p>
            <a:pPr marL="342900" indent="-342900">
              <a:buFontTx/>
              <a:buChar char="-"/>
            </a:pPr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3. v. ja vanhemmille opiskelijoille</a:t>
            </a:r>
          </a:p>
          <a:p>
            <a:pPr marL="342900" indent="-342900">
              <a:buFontTx/>
              <a:buChar char="-"/>
            </a:pPr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tuen voi saada vain yhden kerran kotimaan harjoitteluun</a:t>
            </a:r>
          </a:p>
          <a:p>
            <a:pPr marL="342900" indent="-342900">
              <a:buFontTx/>
              <a:buChar char="-"/>
            </a:pPr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työnantaja maksaa palkan; vähintään 1,5 kk</a:t>
            </a:r>
          </a:p>
          <a:p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myös palkatonta harjoittelua voi tehdä</a:t>
            </a:r>
          </a:p>
          <a:p>
            <a:pPr marL="342900" indent="-342900">
              <a:buFontTx/>
              <a:buChar char="-"/>
            </a:pPr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yliopiston pyrkimys, että harjoitteluja tehtäisiin yliopiston ulkopuolella; myös mahdollista tutkimusryhmissä</a:t>
            </a:r>
          </a:p>
          <a:p>
            <a:pPr marL="342900" indent="-342900">
              <a:buFontTx/>
              <a:buChar char="-"/>
            </a:pPr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ilmoitus tuen hakemisesta tulee vuoden lopulla</a:t>
            </a:r>
          </a:p>
          <a:p>
            <a:pPr marL="342900" indent="-342900">
              <a:buFontTx/>
              <a:buChar char="-"/>
            </a:pPr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tuen saajat valitaan </a:t>
            </a:r>
            <a:r>
              <a:rPr lang="fi-FI" sz="2000" dirty="0" err="1" smtClean="0"/>
              <a:t>Histonin</a:t>
            </a:r>
            <a:r>
              <a:rPr lang="fi-FI" sz="2000" dirty="0" smtClean="0"/>
              <a:t> kanssa sovituilla periaatteilla</a:t>
            </a:r>
          </a:p>
          <a:p>
            <a:pPr marL="342900" indent="-342900">
              <a:buFontTx/>
              <a:buChar char="-"/>
            </a:pPr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kelpaa maisteriohjelmaan kurssille ”</a:t>
            </a:r>
            <a:r>
              <a:rPr lang="fi-FI" sz="2000" dirty="0" err="1" smtClean="0"/>
              <a:t>Orientation</a:t>
            </a:r>
            <a:r>
              <a:rPr lang="fi-FI" sz="2000" dirty="0" smtClean="0"/>
              <a:t> to </a:t>
            </a:r>
            <a:r>
              <a:rPr lang="fi-FI" sz="2000" dirty="0" err="1" smtClean="0"/>
              <a:t>research</a:t>
            </a:r>
            <a:r>
              <a:rPr lang="fi-FI" sz="2000" dirty="0" smtClean="0"/>
              <a:t> </a:t>
            </a:r>
            <a:r>
              <a:rPr lang="fi-FI" sz="2000" dirty="0" err="1" smtClean="0"/>
              <a:t>work</a:t>
            </a:r>
            <a:r>
              <a:rPr lang="fi-FI" sz="2000" dirty="0" smtClean="0"/>
              <a:t>” (6 op)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9779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2708" y="531446"/>
            <a:ext cx="6035050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 smtClean="0">
                <a:solidFill>
                  <a:srgbClr val="FF0000"/>
                </a:solidFill>
              </a:rPr>
              <a:t>VAIHTO-OPISKELUSTA (1)</a:t>
            </a:r>
          </a:p>
          <a:p>
            <a:endParaRPr lang="fi-FI" sz="2000" dirty="0" smtClean="0"/>
          </a:p>
          <a:p>
            <a:endParaRPr lang="fi-FI" sz="2000" dirty="0" smtClean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Jos vaihtoon lähtö kolmantena vuonna kiinnostaa,</a:t>
            </a:r>
          </a:p>
          <a:p>
            <a:r>
              <a:rPr lang="fi-FI" sz="2000" dirty="0"/>
              <a:t>	</a:t>
            </a:r>
            <a:r>
              <a:rPr lang="fi-FI" sz="2000" dirty="0" smtClean="0"/>
              <a:t>sitä kannatta alkaa suunnitella ajoissa</a:t>
            </a:r>
          </a:p>
          <a:p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ei viivästytä opintoja</a:t>
            </a:r>
          </a:p>
          <a:p>
            <a:pPr marL="342900" indent="-342900">
              <a:buFontTx/>
              <a:buChar char="-"/>
            </a:pPr>
            <a:endParaRPr lang="fi-FI" sz="2000" dirty="0" smtClean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Kanditodistukseen saa merkinnän</a:t>
            </a:r>
          </a:p>
          <a:p>
            <a:r>
              <a:rPr lang="fi-FI" sz="2000" dirty="0"/>
              <a:t>	</a:t>
            </a:r>
            <a:r>
              <a:rPr lang="fi-FI" sz="2000" dirty="0" smtClean="0"/>
              <a:t>”tutkinto kansainvälisellä opiskelijavaihdolla”</a:t>
            </a:r>
          </a:p>
          <a:p>
            <a:pPr marL="342900" indent="-342900">
              <a:buFontTx/>
              <a:buChar char="-"/>
            </a:pPr>
            <a:endParaRPr lang="fi-FI" sz="2000" dirty="0" smtClean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Vaihtoapurahoja on yleensä hyvin saatavilla</a:t>
            </a:r>
          </a:p>
          <a:p>
            <a:pPr marL="342900" indent="-342900">
              <a:buFontTx/>
              <a:buChar char="-"/>
            </a:pPr>
            <a:endParaRPr lang="fi-FI" sz="2000" dirty="0" smtClean="0"/>
          </a:p>
          <a:p>
            <a:pPr marL="342900" indent="-342900">
              <a:buFontTx/>
              <a:buChar char="-"/>
            </a:pPr>
            <a:r>
              <a:rPr lang="fi-FI" sz="2000" dirty="0" smtClean="0">
                <a:solidFill>
                  <a:srgbClr val="FF0000"/>
                </a:solidFill>
              </a:rPr>
              <a:t>ERASMUS+</a:t>
            </a:r>
          </a:p>
          <a:p>
            <a:pPr marL="342900" indent="-342900">
              <a:buFontTx/>
              <a:buChar char="-"/>
            </a:pPr>
            <a:endParaRPr lang="fi-FI" sz="2000" dirty="0" smtClean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Ja muutenkin suositellaan vähintään 3 kk vaihtoaikaa</a:t>
            </a:r>
          </a:p>
          <a:p>
            <a:pPr marL="342900" indent="-342900">
              <a:buFontTx/>
              <a:buChar char="-"/>
            </a:pPr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/>
              <a:t>Tiedekunta avustaa </a:t>
            </a:r>
            <a:r>
              <a:rPr lang="fi-FI" sz="2000" dirty="0" smtClean="0"/>
              <a:t>pienellä matkarahalla</a:t>
            </a:r>
          </a:p>
        </p:txBody>
      </p:sp>
    </p:spTree>
    <p:extLst>
      <p:ext uri="{BB962C8B-B14F-4D97-AF65-F5344CB8AC3E}">
        <p14:creationId xmlns:p14="http://schemas.microsoft.com/office/powerpoint/2010/main" val="249999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2708" y="531446"/>
            <a:ext cx="11462240" cy="53245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 smtClean="0">
                <a:solidFill>
                  <a:srgbClr val="FF0000"/>
                </a:solidFill>
              </a:rPr>
              <a:t>VAIHTO-OPISKELUSTA (2)</a:t>
            </a:r>
          </a:p>
          <a:p>
            <a:endParaRPr lang="fi-FI" sz="2000" dirty="0" smtClean="0"/>
          </a:p>
          <a:p>
            <a:r>
              <a:rPr lang="fi-FI" sz="2000" dirty="0" smtClean="0"/>
              <a:t>Alla </a:t>
            </a:r>
            <a:r>
              <a:rPr lang="fi-FI" sz="2000" dirty="0"/>
              <a:t>olevassa luettelossa roomalaiset numerot </a:t>
            </a:r>
            <a:r>
              <a:rPr lang="fi-FI" sz="2000" dirty="0" smtClean="0"/>
              <a:t>osoittavat </a:t>
            </a:r>
            <a:r>
              <a:rPr lang="fi-FI" sz="2000" dirty="0"/>
              <a:t>lukukausien kuukaudet. </a:t>
            </a:r>
            <a:endParaRPr lang="fi-FI" sz="2000" dirty="0" smtClean="0"/>
          </a:p>
          <a:p>
            <a:r>
              <a:rPr lang="fi-FI" sz="2000" dirty="0"/>
              <a:t>H</a:t>
            </a:r>
            <a:r>
              <a:rPr lang="fi-FI" sz="2000" dirty="0" smtClean="0"/>
              <a:t>uomaa </a:t>
            </a:r>
            <a:r>
              <a:rPr lang="fi-FI" sz="2000" dirty="0"/>
              <a:t>että Leipzigissä ja </a:t>
            </a:r>
            <a:r>
              <a:rPr lang="fi-FI" sz="2000" dirty="0" err="1"/>
              <a:t>Wurzburgissa</a:t>
            </a:r>
            <a:r>
              <a:rPr lang="fi-FI" sz="2000" dirty="0"/>
              <a:t> kevätlukukausi alkaa vasta huhtikuun </a:t>
            </a:r>
            <a:r>
              <a:rPr lang="fi-FI" sz="2000" dirty="0" smtClean="0"/>
              <a:t>alussa!!</a:t>
            </a:r>
          </a:p>
          <a:p>
            <a:r>
              <a:rPr lang="fi-FI" sz="2000" dirty="0"/>
              <a:t>(</a:t>
            </a:r>
            <a:r>
              <a:rPr lang="fi-FI" sz="2000" dirty="0" smtClean="0"/>
              <a:t>suluissa </a:t>
            </a:r>
            <a:r>
              <a:rPr lang="fi-FI" sz="2000" dirty="0"/>
              <a:t>paikkojen </a:t>
            </a:r>
            <a:r>
              <a:rPr lang="fi-FI" sz="2000" dirty="0" smtClean="0"/>
              <a:t>määrä)</a:t>
            </a:r>
            <a:endParaRPr lang="fi-FI" sz="2000" dirty="0"/>
          </a:p>
          <a:p>
            <a:r>
              <a:rPr lang="fi-FI" sz="2000" dirty="0"/>
              <a:t> </a:t>
            </a:r>
          </a:p>
          <a:p>
            <a:r>
              <a:rPr lang="fi-FI" sz="2000" dirty="0">
                <a:solidFill>
                  <a:srgbClr val="FF0000"/>
                </a:solidFill>
              </a:rPr>
              <a:t>Kevään 2018 vaihtopaikkoja ehtii hakea syksyllä </a:t>
            </a:r>
            <a:r>
              <a:rPr lang="fi-FI" sz="2000" dirty="0" smtClean="0">
                <a:solidFill>
                  <a:srgbClr val="FF0000"/>
                </a:solidFill>
              </a:rPr>
              <a:t>2017</a:t>
            </a:r>
          </a:p>
          <a:p>
            <a:r>
              <a:rPr lang="fi-FI" sz="2000" dirty="0" smtClean="0"/>
              <a:t>(mitä </a:t>
            </a:r>
            <a:r>
              <a:rPr lang="fi-FI" sz="2000" dirty="0"/>
              <a:t>aikaisemmin kevätlukukausi kohdemaassa alkaa sitä aikaisemmin syksyllä vaihdosta täytyy </a:t>
            </a:r>
            <a:r>
              <a:rPr lang="fi-FI" sz="2000" dirty="0" smtClean="0"/>
              <a:t>sopia)</a:t>
            </a:r>
            <a:endParaRPr lang="fi-FI" sz="2000" dirty="0"/>
          </a:p>
          <a:p>
            <a:r>
              <a:rPr lang="fi-FI" sz="2000" dirty="0"/>
              <a:t> </a:t>
            </a:r>
          </a:p>
          <a:p>
            <a:r>
              <a:rPr lang="fi-FI" sz="2000" dirty="0">
                <a:solidFill>
                  <a:srgbClr val="FF0000"/>
                </a:solidFill>
              </a:rPr>
              <a:t>Tanska</a:t>
            </a:r>
          </a:p>
          <a:p>
            <a:r>
              <a:rPr lang="fi-FI" sz="2000" dirty="0"/>
              <a:t>Odense, </a:t>
            </a:r>
            <a:r>
              <a:rPr lang="fi-FI" sz="2000" dirty="0" err="1"/>
              <a:t>University</a:t>
            </a:r>
            <a:r>
              <a:rPr lang="fi-FI" sz="2000" dirty="0"/>
              <a:t> of Southern </a:t>
            </a:r>
            <a:r>
              <a:rPr lang="fi-FI" sz="2000" dirty="0" err="1"/>
              <a:t>Denmark</a:t>
            </a:r>
            <a:r>
              <a:rPr lang="fi-FI" sz="2000" dirty="0"/>
              <a:t> (1) IX-I, II-VI</a:t>
            </a:r>
          </a:p>
          <a:p>
            <a:r>
              <a:rPr lang="fi-FI" sz="2000" dirty="0"/>
              <a:t> </a:t>
            </a:r>
          </a:p>
          <a:p>
            <a:r>
              <a:rPr lang="fi-FI" sz="2000" dirty="0">
                <a:solidFill>
                  <a:srgbClr val="FF0000"/>
                </a:solidFill>
              </a:rPr>
              <a:t>Saksa</a:t>
            </a:r>
          </a:p>
          <a:p>
            <a:r>
              <a:rPr lang="fi-FI" sz="2000" dirty="0"/>
              <a:t>Leipzig, </a:t>
            </a:r>
            <a:r>
              <a:rPr lang="fi-FI" sz="2000" dirty="0" err="1"/>
              <a:t>Universität</a:t>
            </a:r>
            <a:r>
              <a:rPr lang="fi-FI" sz="2000" dirty="0"/>
              <a:t> Leipzig (2) X-III, IV-VIII</a:t>
            </a:r>
          </a:p>
          <a:p>
            <a:r>
              <a:rPr lang="fi-FI" sz="2000" dirty="0" err="1"/>
              <a:t>Würzburg</a:t>
            </a:r>
            <a:r>
              <a:rPr lang="fi-FI" sz="2000" dirty="0"/>
              <a:t>, Julius-</a:t>
            </a:r>
            <a:r>
              <a:rPr lang="fi-FI" sz="2000" dirty="0" err="1"/>
              <a:t>Maximilians</a:t>
            </a:r>
            <a:r>
              <a:rPr lang="fi-FI" sz="2000" dirty="0"/>
              <a:t>-</a:t>
            </a:r>
            <a:r>
              <a:rPr lang="fi-FI" sz="2000" dirty="0" err="1"/>
              <a:t>Universität</a:t>
            </a:r>
            <a:r>
              <a:rPr lang="fi-FI" sz="2000" dirty="0"/>
              <a:t> </a:t>
            </a:r>
            <a:r>
              <a:rPr lang="fi-FI" sz="2000" dirty="0" err="1"/>
              <a:t>Würzburg</a:t>
            </a:r>
            <a:r>
              <a:rPr lang="fi-FI" sz="2000" dirty="0"/>
              <a:t> (4) X-III, </a:t>
            </a:r>
            <a:r>
              <a:rPr lang="fi-FI" sz="2000" dirty="0" smtClean="0"/>
              <a:t>IV-VIII	</a:t>
            </a:r>
            <a:r>
              <a:rPr lang="fi-FI" sz="2000" dirty="0" smtClean="0">
                <a:solidFill>
                  <a:srgbClr val="FF0000"/>
                </a:solidFill>
              </a:rPr>
              <a:t>Eevasisko.Mehtatalo@student.oulu.fi</a:t>
            </a:r>
            <a:endParaRPr lang="fi-FI" sz="2000" dirty="0">
              <a:solidFill>
                <a:srgbClr val="FF0000"/>
              </a:solidFill>
            </a:endParaRPr>
          </a:p>
          <a:p>
            <a:r>
              <a:rPr lang="fi-FI" sz="2000" dirty="0" err="1"/>
              <a:t>Ulm</a:t>
            </a:r>
            <a:r>
              <a:rPr lang="fi-FI" sz="2000" dirty="0"/>
              <a:t> (</a:t>
            </a:r>
            <a:r>
              <a:rPr lang="fi-FI" sz="2000" dirty="0" smtClean="0"/>
              <a:t>tavoite </a:t>
            </a:r>
            <a:r>
              <a:rPr lang="fi-FI" sz="2000" dirty="0"/>
              <a:t>saada opiskelijavaihtosopimus ennen kesää solmittua, jolloin vaihtoon voi hakea ensi </a:t>
            </a:r>
            <a:r>
              <a:rPr lang="fi-FI" sz="2000" dirty="0" smtClean="0"/>
              <a:t>kevääksi)</a:t>
            </a:r>
            <a:endParaRPr lang="fi-FI" sz="2000" dirty="0"/>
          </a:p>
          <a:p>
            <a:r>
              <a:rPr lang="fi-FI" sz="20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6770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2708" y="531446"/>
            <a:ext cx="8718092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 smtClean="0">
                <a:solidFill>
                  <a:srgbClr val="FF0000"/>
                </a:solidFill>
              </a:rPr>
              <a:t>VAIHTO-OPISKELUSTA (3)</a:t>
            </a:r>
          </a:p>
          <a:p>
            <a:endParaRPr lang="fi-FI" sz="2000" dirty="0" smtClean="0"/>
          </a:p>
          <a:p>
            <a:r>
              <a:rPr lang="fi-FI" sz="2000" dirty="0" smtClean="0">
                <a:solidFill>
                  <a:srgbClr val="FF0000"/>
                </a:solidFill>
              </a:rPr>
              <a:t>Belgia</a:t>
            </a:r>
          </a:p>
          <a:p>
            <a:r>
              <a:rPr lang="fi-FI" sz="2000" dirty="0" err="1" smtClean="0"/>
              <a:t>Leuven</a:t>
            </a:r>
            <a:r>
              <a:rPr lang="fi-FI" sz="2000" dirty="0" smtClean="0"/>
              <a:t>, </a:t>
            </a:r>
            <a:r>
              <a:rPr lang="fi-FI" sz="2000" dirty="0" err="1" smtClean="0"/>
              <a:t>Katholieke</a:t>
            </a:r>
            <a:r>
              <a:rPr lang="fi-FI" sz="2000" dirty="0" smtClean="0"/>
              <a:t> </a:t>
            </a:r>
            <a:r>
              <a:rPr lang="fi-FI" sz="2000" dirty="0" err="1" smtClean="0"/>
              <a:t>Universiteit</a:t>
            </a:r>
            <a:r>
              <a:rPr lang="fi-FI" sz="2000" dirty="0" smtClean="0"/>
              <a:t> </a:t>
            </a:r>
            <a:r>
              <a:rPr lang="fi-FI" sz="2000" dirty="0" err="1" smtClean="0"/>
              <a:t>Leuven</a:t>
            </a:r>
            <a:r>
              <a:rPr lang="fi-FI" sz="2000" dirty="0" smtClean="0"/>
              <a:t> (2) X-II, III-VI</a:t>
            </a:r>
          </a:p>
          <a:p>
            <a:r>
              <a:rPr lang="fi-FI" sz="2000" dirty="0" smtClean="0"/>
              <a:t>Antwerpen, </a:t>
            </a:r>
            <a:r>
              <a:rPr lang="fi-FI" sz="2000" dirty="0" err="1" smtClean="0"/>
              <a:t>Universiteit</a:t>
            </a:r>
            <a:r>
              <a:rPr lang="fi-FI" sz="2000" dirty="0" smtClean="0"/>
              <a:t> Antwerpen (1) X-I, II-VI</a:t>
            </a:r>
          </a:p>
          <a:p>
            <a:r>
              <a:rPr lang="fi-FI" sz="2000" dirty="0"/>
              <a:t> </a:t>
            </a:r>
          </a:p>
          <a:p>
            <a:r>
              <a:rPr lang="fi-FI" sz="2000" dirty="0">
                <a:solidFill>
                  <a:srgbClr val="FF0000"/>
                </a:solidFill>
              </a:rPr>
              <a:t>Itävalta </a:t>
            </a:r>
          </a:p>
          <a:p>
            <a:r>
              <a:rPr lang="fi-FI" sz="2000" dirty="0"/>
              <a:t>Wien, </a:t>
            </a:r>
            <a:r>
              <a:rPr lang="fi-FI" sz="2000" dirty="0" err="1"/>
              <a:t>Universität</a:t>
            </a:r>
            <a:r>
              <a:rPr lang="fi-FI" sz="2000" dirty="0"/>
              <a:t> Wien (2) X-II, </a:t>
            </a:r>
            <a:r>
              <a:rPr lang="fi-FI" sz="2000" dirty="0" smtClean="0"/>
              <a:t>III-VI		</a:t>
            </a:r>
            <a:r>
              <a:rPr lang="fi-FI" sz="2000" dirty="0" smtClean="0">
                <a:solidFill>
                  <a:srgbClr val="FF0000"/>
                </a:solidFill>
              </a:rPr>
              <a:t>Toni.Sandvik@student.oulu.fi</a:t>
            </a:r>
            <a:endParaRPr lang="fi-FI" sz="2000" dirty="0">
              <a:solidFill>
                <a:srgbClr val="FF0000"/>
              </a:solidFill>
            </a:endParaRPr>
          </a:p>
          <a:p>
            <a:r>
              <a:rPr lang="fi-FI" sz="2000" dirty="0"/>
              <a:t> </a:t>
            </a:r>
          </a:p>
          <a:p>
            <a:r>
              <a:rPr lang="fi-FI" sz="2000" dirty="0">
                <a:solidFill>
                  <a:srgbClr val="FF0000"/>
                </a:solidFill>
              </a:rPr>
              <a:t>Iso-Britannia</a:t>
            </a:r>
          </a:p>
          <a:p>
            <a:r>
              <a:rPr lang="fi-FI" sz="2000" dirty="0"/>
              <a:t>Canterbury, </a:t>
            </a:r>
            <a:r>
              <a:rPr lang="fi-FI" sz="2000" dirty="0" err="1"/>
              <a:t>University</a:t>
            </a:r>
            <a:r>
              <a:rPr lang="fi-FI" sz="2000" dirty="0"/>
              <a:t> of Kent (4) X-XII, I-III, </a:t>
            </a:r>
            <a:r>
              <a:rPr lang="fi-FI" sz="2000" dirty="0" smtClean="0"/>
              <a:t>V-VI	</a:t>
            </a:r>
            <a:r>
              <a:rPr lang="fi-FI" sz="2000" dirty="0" smtClean="0">
                <a:solidFill>
                  <a:srgbClr val="FF0000"/>
                </a:solidFill>
              </a:rPr>
              <a:t>Ella.Aitta@student.oulu.fi</a:t>
            </a:r>
            <a:endParaRPr lang="fi-FI" sz="2000" dirty="0">
              <a:solidFill>
                <a:srgbClr val="FF0000"/>
              </a:solidFill>
            </a:endParaRPr>
          </a:p>
          <a:p>
            <a:r>
              <a:rPr lang="fi-FI" sz="2000" dirty="0"/>
              <a:t> </a:t>
            </a:r>
          </a:p>
          <a:p>
            <a:pPr marL="342900" indent="-342900">
              <a:buFontTx/>
              <a:buChar char="-"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28784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2708" y="531446"/>
            <a:ext cx="11502572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 smtClean="0">
                <a:solidFill>
                  <a:srgbClr val="FF0000"/>
                </a:solidFill>
              </a:rPr>
              <a:t>KANDITUTKINNON VALMISTUMINEN</a:t>
            </a:r>
          </a:p>
          <a:p>
            <a:endParaRPr lang="fi-FI" sz="2000" dirty="0"/>
          </a:p>
          <a:p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jutelkaa Jarin kanssa esim. jo puoli vuotta etukäteen, mitä kursseja haluatte sisällyttää kanditutkintoon, ja</a:t>
            </a:r>
          </a:p>
          <a:p>
            <a:r>
              <a:rPr lang="fi-FI" sz="2000" dirty="0"/>
              <a:t> </a:t>
            </a:r>
            <a:r>
              <a:rPr lang="fi-FI" sz="2000" dirty="0" smtClean="0"/>
              <a:t>     mitä jättää maisteritutkintoon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60636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9295" y="203202"/>
            <a:ext cx="10625409" cy="6555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 smtClean="0">
                <a:solidFill>
                  <a:srgbClr val="FF0000"/>
                </a:solidFill>
              </a:rPr>
              <a:t>MAISTERIOHJELMA</a:t>
            </a:r>
          </a:p>
          <a:p>
            <a:endParaRPr lang="fi-FI" sz="2000" dirty="0" smtClean="0"/>
          </a:p>
          <a:p>
            <a:r>
              <a:rPr lang="fi-FI" sz="2000" dirty="0"/>
              <a:t>SYYSKUUN </a:t>
            </a:r>
            <a:r>
              <a:rPr lang="fi-FI" sz="2000" dirty="0" smtClean="0"/>
              <a:t>MAISTERIKURSSIT aikataulutettu 3v-opintoihin:</a:t>
            </a:r>
            <a:endParaRPr lang="fi-FI" sz="2000" dirty="0"/>
          </a:p>
          <a:p>
            <a:r>
              <a:rPr lang="fi-FI" sz="2000" dirty="0" err="1"/>
              <a:t>M</a:t>
            </a:r>
            <a:r>
              <a:rPr lang="fi-FI" sz="2000" dirty="0" err="1" smtClean="0"/>
              <a:t>olecular</a:t>
            </a:r>
            <a:r>
              <a:rPr lang="fi-FI" sz="2000" dirty="0" smtClean="0"/>
              <a:t> </a:t>
            </a:r>
            <a:r>
              <a:rPr lang="fi-FI" sz="2000" dirty="0" err="1"/>
              <a:t>biology</a:t>
            </a:r>
            <a:r>
              <a:rPr lang="fi-FI" sz="2000" dirty="0"/>
              <a:t> II (5 op, alkaa 4.9</a:t>
            </a:r>
            <a:r>
              <a:rPr lang="fi-FI" sz="2000" dirty="0" smtClean="0"/>
              <a:t>.)</a:t>
            </a:r>
          </a:p>
          <a:p>
            <a:r>
              <a:rPr lang="fi-FI" sz="2000" dirty="0" err="1"/>
              <a:t>P</a:t>
            </a:r>
            <a:r>
              <a:rPr lang="fi-FI" sz="2000" dirty="0" err="1" smtClean="0"/>
              <a:t>rotein</a:t>
            </a:r>
            <a:r>
              <a:rPr lang="fi-FI" sz="2000" dirty="0" smtClean="0"/>
              <a:t> </a:t>
            </a:r>
            <a:r>
              <a:rPr lang="fi-FI" sz="2000" dirty="0" err="1"/>
              <a:t>chemistry</a:t>
            </a:r>
            <a:r>
              <a:rPr lang="fi-FI" sz="2000" dirty="0"/>
              <a:t> II  (5 op, alkaa 4.9</a:t>
            </a:r>
            <a:r>
              <a:rPr lang="fi-FI" sz="2000" dirty="0" smtClean="0"/>
              <a:t>.)</a:t>
            </a:r>
          </a:p>
          <a:p>
            <a:endParaRPr lang="fi-FI" sz="2000" dirty="0" smtClean="0"/>
          </a:p>
          <a:p>
            <a:r>
              <a:rPr lang="fi-FI" sz="2000" dirty="0" smtClean="0">
                <a:solidFill>
                  <a:srgbClr val="FF0000"/>
                </a:solidFill>
              </a:rPr>
              <a:t>Jos teitä kiinnostaa opiskella näitä maisterikursseja jo nyt kandivaiheessa, niin pitäkää silti</a:t>
            </a:r>
          </a:p>
          <a:p>
            <a:r>
              <a:rPr lang="fi-FI" sz="2000" dirty="0" smtClean="0">
                <a:solidFill>
                  <a:srgbClr val="FF0000"/>
                </a:solidFill>
              </a:rPr>
              <a:t>mielessä, että aikaa on varattava riittävästi kirjallisuustutkielman tekemiseen!!!!!!!!!</a:t>
            </a:r>
            <a:endParaRPr lang="fi-FI" sz="2000" dirty="0">
              <a:solidFill>
                <a:srgbClr val="FF0000"/>
              </a:solidFill>
            </a:endParaRPr>
          </a:p>
          <a:p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voi alkaa jo miettiä valmiiksi, kiinnostaako proteiini- vai solupuoli</a:t>
            </a:r>
          </a:p>
          <a:p>
            <a:pPr marL="342900" indent="-342900">
              <a:buFontTx/>
              <a:buChar char="-"/>
            </a:pPr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valinnan voi tehdä myös vasta vaikka juuri ennen valmistumista (jos pakolliset molempiin täynnä)</a:t>
            </a:r>
          </a:p>
          <a:p>
            <a:pPr marL="342900" indent="-342900">
              <a:buFontTx/>
              <a:buChar char="-"/>
            </a:pPr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molemmista maisteriohjelmista voi ottaa kaikkia kursseja oman mielenkiinnon mukaan</a:t>
            </a:r>
            <a:r>
              <a:rPr lang="fi-FI" sz="2000" dirty="0">
                <a:solidFill>
                  <a:srgbClr val="FF0000"/>
                </a:solidFill>
              </a:rPr>
              <a:t>   </a:t>
            </a:r>
            <a:endParaRPr lang="fi-FI" sz="2000" dirty="0" smtClean="0">
              <a:solidFill>
                <a:srgbClr val="FF0000"/>
              </a:solidFill>
            </a:endParaRPr>
          </a:p>
          <a:p>
            <a:endParaRPr lang="fi-FI" sz="2000" dirty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fi-FI" sz="2000" dirty="0" smtClean="0"/>
              <a:t>vapaavalintaisia kursseja mahdollisuus suorittaa missä tahansa muussa yliopistossa </a:t>
            </a:r>
            <a:r>
              <a:rPr lang="fi-FI" sz="2000" dirty="0" err="1" smtClean="0"/>
              <a:t>max</a:t>
            </a:r>
            <a:r>
              <a:rPr lang="fi-FI" sz="2000" dirty="0" smtClean="0"/>
              <a:t>. 15 op</a:t>
            </a:r>
          </a:p>
          <a:p>
            <a:pPr marL="342900" indent="-342900">
              <a:buFontTx/>
              <a:buChar char="-"/>
            </a:pPr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kaksoistutkinto </a:t>
            </a:r>
            <a:r>
              <a:rPr lang="fi-FI" sz="2000" dirty="0" err="1" smtClean="0"/>
              <a:t>Ulmin</a:t>
            </a:r>
            <a:r>
              <a:rPr lang="fi-FI" sz="2000" dirty="0" smtClean="0"/>
              <a:t> yliopiston (Saksa) kanssa alkaa syyskuussa 2017</a:t>
            </a:r>
          </a:p>
          <a:p>
            <a:pPr marL="342900" indent="-342900">
              <a:buFontTx/>
              <a:buChar char="-"/>
            </a:pPr>
            <a:r>
              <a:rPr lang="fi-FI" sz="2000" dirty="0" smtClean="0"/>
              <a:t>ensimmäisessä haussa 15 hakijaa, 7 valittiin, 3 meiltä valmistuvaa kandia</a:t>
            </a:r>
          </a:p>
          <a:p>
            <a:endParaRPr lang="fi-FI" sz="2000" dirty="0"/>
          </a:p>
          <a:p>
            <a:r>
              <a:rPr lang="fi-FI" sz="2000" dirty="0" smtClean="0"/>
              <a:t>	* kahden vuoden ajasta 30-60 op </a:t>
            </a:r>
            <a:r>
              <a:rPr lang="fi-FI" sz="2000" dirty="0" err="1" smtClean="0"/>
              <a:t>Ulmissa</a:t>
            </a:r>
            <a:r>
              <a:rPr lang="fi-FI" sz="2000" dirty="0"/>
              <a:t> </a:t>
            </a:r>
            <a:r>
              <a:rPr lang="fi-FI" sz="2000" dirty="0" smtClean="0"/>
              <a:t>(n. puoli – 1 vuosi </a:t>
            </a:r>
            <a:r>
              <a:rPr lang="fi-FI" sz="2000" dirty="0" err="1" smtClean="0"/>
              <a:t>Ulmissa</a:t>
            </a:r>
            <a:r>
              <a:rPr lang="fi-FI" sz="20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6414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2708" y="531446"/>
            <a:ext cx="736195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 smtClean="0">
                <a:solidFill>
                  <a:srgbClr val="FF0000"/>
                </a:solidFill>
              </a:rPr>
              <a:t>HOPS</a:t>
            </a:r>
          </a:p>
          <a:p>
            <a:endParaRPr lang="fi-FI" sz="2000" dirty="0"/>
          </a:p>
          <a:p>
            <a:endParaRPr lang="fi-FI" sz="2000" dirty="0"/>
          </a:p>
          <a:p>
            <a:r>
              <a:rPr lang="fi-FI" sz="2000" dirty="0"/>
              <a:t>-          </a:t>
            </a:r>
            <a:r>
              <a:rPr lang="fi-FI" sz="2000" dirty="0" smtClean="0"/>
              <a:t>päivittäkää HOPS </a:t>
            </a:r>
            <a:r>
              <a:rPr lang="fi-FI" sz="2000" dirty="0"/>
              <a:t>→ </a:t>
            </a:r>
            <a:r>
              <a:rPr lang="fi-FI" sz="2000" dirty="0" smtClean="0"/>
              <a:t>omaopelle, </a:t>
            </a:r>
            <a:r>
              <a:rPr lang="fi-FI" sz="2000" dirty="0"/>
              <a:t>joka hyväksyy </a:t>
            </a:r>
            <a:r>
              <a:rPr lang="fi-FI" sz="2000" dirty="0" smtClean="0"/>
              <a:t>(ilman takarajaa)</a:t>
            </a:r>
          </a:p>
          <a:p>
            <a:endParaRPr lang="fi-FI" sz="2000" dirty="0"/>
          </a:p>
          <a:p>
            <a:r>
              <a:rPr lang="fi-FI" sz="2000" dirty="0"/>
              <a:t>-          </a:t>
            </a:r>
            <a:r>
              <a:rPr lang="fi-FI" sz="2000" dirty="0" smtClean="0"/>
              <a:t>valinnaiset kurssit nyt valittuna / mietinnässä?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405161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2708" y="531446"/>
            <a:ext cx="8283806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 smtClean="0">
                <a:solidFill>
                  <a:srgbClr val="FF0000"/>
                </a:solidFill>
              </a:rPr>
              <a:t>YLEISTÄ</a:t>
            </a:r>
          </a:p>
          <a:p>
            <a:endParaRPr lang="fi-FI" sz="2000" dirty="0"/>
          </a:p>
          <a:p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Yliopistotenttisysteemi nyt vakiintunut</a:t>
            </a:r>
          </a:p>
          <a:p>
            <a:pPr marL="342900" indent="-342900">
              <a:buFontTx/>
              <a:buChar char="-"/>
            </a:pPr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biokemian tenteistä voitaneen osa järjestää itse</a:t>
            </a:r>
          </a:p>
          <a:p>
            <a:pPr marL="342900" indent="-342900">
              <a:buFontTx/>
              <a:buChar char="-"/>
            </a:pPr>
            <a:endParaRPr lang="fi-FI" sz="2000" dirty="0"/>
          </a:p>
          <a:p>
            <a:pPr marL="342900" indent="-342900">
              <a:buFontTx/>
              <a:buChar char="-"/>
            </a:pPr>
            <a:endParaRPr lang="fi-FI" sz="2000" dirty="0" smtClean="0"/>
          </a:p>
          <a:p>
            <a:pPr marL="342900" indent="-342900">
              <a:buFontTx/>
              <a:buChar char="-"/>
            </a:pPr>
            <a:endParaRPr lang="fi-FI" sz="2000" dirty="0"/>
          </a:p>
          <a:p>
            <a:pPr marL="342900" indent="-342900">
              <a:buFontTx/>
              <a:buChar char="-"/>
            </a:pPr>
            <a:endParaRPr lang="fi-FI" sz="2000" dirty="0" smtClean="0"/>
          </a:p>
          <a:p>
            <a:r>
              <a:rPr lang="fi-FI" sz="2000" dirty="0">
                <a:solidFill>
                  <a:srgbClr val="FF0000"/>
                </a:solidFill>
              </a:rPr>
              <a:t>Lukukauden </a:t>
            </a:r>
            <a:r>
              <a:rPr lang="fi-FI" sz="2000" dirty="0" smtClean="0">
                <a:solidFill>
                  <a:srgbClr val="FF0000"/>
                </a:solidFill>
              </a:rPr>
              <a:t>2017-18 </a:t>
            </a:r>
            <a:r>
              <a:rPr lang="fi-FI" sz="2000" dirty="0">
                <a:solidFill>
                  <a:srgbClr val="FF0000"/>
                </a:solidFill>
              </a:rPr>
              <a:t>lukujärjestys julkaistaan </a:t>
            </a:r>
            <a:r>
              <a:rPr lang="fi-FI" sz="2000" dirty="0" smtClean="0">
                <a:solidFill>
                  <a:srgbClr val="FF0000"/>
                </a:solidFill>
              </a:rPr>
              <a:t>ennen kesää (tavoite 24.5.2017) </a:t>
            </a:r>
            <a:endParaRPr lang="fi-FI" sz="2000" dirty="0">
              <a:solidFill>
                <a:srgbClr val="FF0000"/>
              </a:solidFill>
            </a:endParaRPr>
          </a:p>
          <a:p>
            <a:endParaRPr lang="fi-FI" sz="2000" dirty="0" smtClean="0"/>
          </a:p>
          <a:p>
            <a:r>
              <a:rPr lang="fi-FI" sz="2000" dirty="0"/>
              <a:t>OPINNOT </a:t>
            </a:r>
            <a:r>
              <a:rPr lang="fi-FI" sz="2000" dirty="0" smtClean="0"/>
              <a:t>ALKAVAT </a:t>
            </a:r>
            <a:r>
              <a:rPr lang="fi-FI" sz="2000" dirty="0"/>
              <a:t>(ennakkotieto</a:t>
            </a:r>
            <a:r>
              <a:rPr lang="fi-FI" sz="2000" dirty="0" smtClean="0"/>
              <a:t>):</a:t>
            </a:r>
          </a:p>
          <a:p>
            <a:endParaRPr lang="fi-FI" sz="2000" dirty="0"/>
          </a:p>
          <a:p>
            <a:r>
              <a:rPr lang="fi-FI" sz="2000" dirty="0"/>
              <a:t>LuK-tutkielmakurssi </a:t>
            </a:r>
            <a:r>
              <a:rPr lang="fi-FI" sz="2000" dirty="0" smtClean="0"/>
              <a:t>	Ti </a:t>
            </a:r>
            <a:r>
              <a:rPr lang="fi-FI" sz="2000" dirty="0"/>
              <a:t>5.9.</a:t>
            </a:r>
          </a:p>
          <a:p>
            <a:r>
              <a:rPr lang="fi-FI" sz="2000" dirty="0"/>
              <a:t>Ruotsi  </a:t>
            </a:r>
            <a:r>
              <a:rPr lang="fi-FI" sz="2000" dirty="0" smtClean="0"/>
              <a:t>			Ti </a:t>
            </a:r>
            <a:r>
              <a:rPr lang="fi-FI" sz="2000" dirty="0"/>
              <a:t>5.9. </a:t>
            </a:r>
          </a:p>
          <a:p>
            <a:r>
              <a:rPr lang="fi-FI" sz="2000" dirty="0"/>
              <a:t>C</a:t>
            </a:r>
            <a:r>
              <a:rPr lang="fi-FI" sz="2000" dirty="0" smtClean="0"/>
              <a:t>ellular </a:t>
            </a:r>
            <a:r>
              <a:rPr lang="fi-FI" sz="2000" dirty="0" err="1"/>
              <a:t>communication</a:t>
            </a:r>
            <a:r>
              <a:rPr lang="fi-FI" sz="2000" dirty="0"/>
              <a:t> </a:t>
            </a:r>
            <a:r>
              <a:rPr lang="fi-FI" sz="2000" dirty="0" smtClean="0"/>
              <a:t>	Ma </a:t>
            </a:r>
            <a:r>
              <a:rPr lang="fi-FI" sz="2000" dirty="0"/>
              <a:t>4.9.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81304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2708" y="531446"/>
            <a:ext cx="8385309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 smtClean="0">
                <a:solidFill>
                  <a:srgbClr val="FF0000"/>
                </a:solidFill>
              </a:rPr>
              <a:t>LUK-TUTKIELMA</a:t>
            </a:r>
          </a:p>
          <a:p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kurssiosuus (alkaa 5.9.) + kirjallisuustutkielma + tiedettä popularisoiva esitys</a:t>
            </a:r>
          </a:p>
          <a:p>
            <a:pPr marL="342900" indent="-342900">
              <a:buFontTx/>
              <a:buChar char="-"/>
            </a:pPr>
            <a:r>
              <a:rPr lang="fi-FI" sz="2000" dirty="0" smtClean="0"/>
              <a:t>sis. kirjaston tiedonhankintakurssin, 1op</a:t>
            </a:r>
          </a:p>
          <a:p>
            <a:pPr marL="342900" indent="-342900">
              <a:buFontTx/>
              <a:buChar char="-"/>
            </a:pPr>
            <a:r>
              <a:rPr lang="fi-FI" sz="2000" dirty="0" smtClean="0"/>
              <a:t>sähköinen </a:t>
            </a:r>
            <a:r>
              <a:rPr lang="fi-FI" sz="2000" dirty="0"/>
              <a:t>palautus &gt;&gt; Laturi &gt;&gt; julkisiksi yliopiston kirjaston </a:t>
            </a:r>
            <a:r>
              <a:rPr lang="fi-FI" sz="2000" dirty="0" err="1" smtClean="0"/>
              <a:t>webissä</a:t>
            </a:r>
            <a:endParaRPr lang="fi-FI" sz="2000" dirty="0" smtClean="0"/>
          </a:p>
          <a:p>
            <a:pPr marL="342900" indent="-342900">
              <a:buFontTx/>
              <a:buChar char="-"/>
            </a:pPr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määräaika </a:t>
            </a:r>
            <a:r>
              <a:rPr lang="fi-FI" sz="2000" dirty="0"/>
              <a:t>kahdesti vuodessa: palautus </a:t>
            </a:r>
            <a:r>
              <a:rPr lang="fi-FI" sz="2000" i="1" dirty="0">
                <a:solidFill>
                  <a:srgbClr val="FF0000"/>
                </a:solidFill>
              </a:rPr>
              <a:t>marraskuussa</a:t>
            </a:r>
            <a:r>
              <a:rPr lang="fi-FI" sz="2000" dirty="0"/>
              <a:t> tai </a:t>
            </a:r>
            <a:r>
              <a:rPr lang="fi-FI" sz="2000" i="1" dirty="0">
                <a:solidFill>
                  <a:srgbClr val="FF0000"/>
                </a:solidFill>
              </a:rPr>
              <a:t>huhtikuussa</a:t>
            </a:r>
          </a:p>
          <a:p>
            <a:r>
              <a:rPr lang="fi-FI" sz="2000" dirty="0"/>
              <a:t>	- vapaasti valittavissa</a:t>
            </a:r>
          </a:p>
          <a:p>
            <a:r>
              <a:rPr lang="fi-FI" sz="2000" dirty="0"/>
              <a:t>	- populaarien esitysten ”posteritapahtuma” vastaavasti 2 </a:t>
            </a:r>
            <a:r>
              <a:rPr lang="fi-FI" sz="2000" dirty="0" smtClean="0"/>
              <a:t>kertaa</a:t>
            </a:r>
            <a:endParaRPr lang="fi-FI" sz="2000" dirty="0"/>
          </a:p>
          <a:p>
            <a:r>
              <a:rPr lang="fi-FI" sz="2000" b="1" dirty="0" smtClean="0">
                <a:solidFill>
                  <a:srgbClr val="FF0000"/>
                </a:solidFill>
              </a:rPr>
              <a:t>- muutoksia</a:t>
            </a:r>
            <a:r>
              <a:rPr lang="fi-FI" sz="2000" dirty="0"/>
              <a:t> </a:t>
            </a:r>
            <a:r>
              <a:rPr lang="fi-FI" sz="2000" dirty="0" smtClean="0"/>
              <a:t>yksityiskohtiin tältä osin voi tulla</a:t>
            </a:r>
          </a:p>
          <a:p>
            <a:endParaRPr lang="fi-FI" sz="2000" dirty="0" smtClean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voi tehdä myös kesällä &gt;&gt; ilmoita halukkuus Tuomolle nyt heti</a:t>
            </a:r>
          </a:p>
          <a:p>
            <a:r>
              <a:rPr lang="fi-FI" sz="2000" dirty="0"/>
              <a:t>	</a:t>
            </a:r>
            <a:r>
              <a:rPr lang="fi-FI" sz="2000" dirty="0" smtClean="0"/>
              <a:t>		&gt;&gt; yhden iltapäivän perehdytys</a:t>
            </a:r>
          </a:p>
          <a:p>
            <a:r>
              <a:rPr lang="fi-FI" sz="2000" dirty="0"/>
              <a:t>	</a:t>
            </a:r>
            <a:r>
              <a:rPr lang="fi-FI" sz="2000" dirty="0" smtClean="0"/>
              <a:t>		&gt;&gt; ohjaus sopimuksen mukaan</a:t>
            </a:r>
          </a:p>
          <a:p>
            <a:r>
              <a:rPr lang="fi-FI" sz="2000" dirty="0" smtClean="0"/>
              <a:t>			&gt;&gt; 6 op kesällä tehtävissä</a:t>
            </a:r>
            <a:endParaRPr lang="fi-FI" sz="2000" dirty="0"/>
          </a:p>
          <a:p>
            <a:endParaRPr lang="fi-FI" sz="2000" dirty="0"/>
          </a:p>
        </p:txBody>
      </p:sp>
      <p:sp>
        <p:nvSpPr>
          <p:cNvPr id="2" name="TextBox 1"/>
          <p:cNvSpPr txBox="1"/>
          <p:nvPr/>
        </p:nvSpPr>
        <p:spPr>
          <a:xfrm rot="20294487">
            <a:off x="8085621" y="3317631"/>
            <a:ext cx="28831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solidFill>
                  <a:srgbClr val="FF0000"/>
                </a:solidFill>
              </a:rPr>
              <a:t>PALJON TYÖSKENTELYÄ</a:t>
            </a:r>
          </a:p>
          <a:p>
            <a:r>
              <a:rPr lang="fi-FI" b="1" dirty="0" smtClean="0">
                <a:solidFill>
                  <a:srgbClr val="FF0000"/>
                </a:solidFill>
              </a:rPr>
              <a:t>ILMAN LUKUJÄRJESTYKSEEN</a:t>
            </a:r>
          </a:p>
          <a:p>
            <a:r>
              <a:rPr lang="fi-FI" b="1" dirty="0" smtClean="0">
                <a:solidFill>
                  <a:srgbClr val="FF0000"/>
                </a:solidFill>
              </a:rPr>
              <a:t>MERKITTYÄ AIKAA!!!!!!</a:t>
            </a:r>
            <a:endParaRPr lang="fi-FI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rot="20294487">
            <a:off x="6902271" y="4888524"/>
            <a:ext cx="40915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solidFill>
                  <a:srgbClr val="FF0000"/>
                </a:solidFill>
              </a:rPr>
              <a:t>VAATII OPISKELIJALTA ITSEKURIA</a:t>
            </a:r>
          </a:p>
          <a:p>
            <a:r>
              <a:rPr lang="fi-FI" b="1" dirty="0" smtClean="0">
                <a:solidFill>
                  <a:srgbClr val="FF0000"/>
                </a:solidFill>
              </a:rPr>
              <a:t>TEHDÄ TUTKIELMAA ETEENPÄIN, VAIKKA</a:t>
            </a:r>
          </a:p>
          <a:p>
            <a:r>
              <a:rPr lang="fi-FI" b="1" dirty="0" smtClean="0">
                <a:solidFill>
                  <a:srgbClr val="FF0000"/>
                </a:solidFill>
              </a:rPr>
              <a:t>LUKUJÄRJESTYKSESSÄ ON ”TYHJÄÄ”!!!!!</a:t>
            </a:r>
            <a:endParaRPr lang="fi-FI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28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2708" y="531446"/>
            <a:ext cx="11162736" cy="62478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>
                <a:solidFill>
                  <a:srgbClr val="FF0000"/>
                </a:solidFill>
              </a:rPr>
              <a:t>RUOTSIN KURSSI</a:t>
            </a:r>
          </a:p>
          <a:p>
            <a:endParaRPr lang="fi-FI" sz="2000" dirty="0" smtClean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linkittyy LuK-tutkielmaan</a:t>
            </a:r>
          </a:p>
          <a:p>
            <a:pPr marL="342900" indent="-342900">
              <a:buFontTx/>
              <a:buChar char="-"/>
            </a:pPr>
            <a:r>
              <a:rPr lang="fi-FI" sz="2000" dirty="0" smtClean="0"/>
              <a:t>alkaa 1.9.</a:t>
            </a:r>
            <a:endParaRPr lang="fi-FI" sz="2000" dirty="0"/>
          </a:p>
          <a:p>
            <a:r>
              <a:rPr lang="fi-FI" sz="2000" dirty="0"/>
              <a:t> </a:t>
            </a:r>
          </a:p>
          <a:p>
            <a:r>
              <a:rPr lang="fi-FI" sz="2000" dirty="0"/>
              <a:t>Lukion B-ruotsin arvosana vähintään 7 tai YO-arvosana A-L</a:t>
            </a:r>
          </a:p>
          <a:p>
            <a:r>
              <a:rPr lang="fi-FI" sz="2000" dirty="0"/>
              <a:t> </a:t>
            </a:r>
            <a:r>
              <a:rPr lang="fi-FI" sz="2000" dirty="0" smtClean="0"/>
              <a:t>&gt;&gt; </a:t>
            </a:r>
            <a:r>
              <a:rPr lang="fi-FI" sz="2000" dirty="0"/>
              <a:t>Kurssin alussa on lähtötasotesti	</a:t>
            </a:r>
          </a:p>
          <a:p>
            <a:r>
              <a:rPr lang="fi-FI" sz="2000" dirty="0"/>
              <a:t>Testi läpi </a:t>
            </a:r>
            <a:r>
              <a:rPr lang="fi-FI" sz="2000" dirty="0" smtClean="0"/>
              <a:t>&gt;&gt; </a:t>
            </a:r>
            <a:r>
              <a:rPr lang="fi-FI" sz="2000" dirty="0"/>
              <a:t>pääsee kurssille</a:t>
            </a:r>
          </a:p>
          <a:p>
            <a:r>
              <a:rPr lang="fi-FI" sz="2000" dirty="0"/>
              <a:t>Testi ei läpi </a:t>
            </a:r>
            <a:r>
              <a:rPr lang="fi-FI" sz="2000" dirty="0" smtClean="0"/>
              <a:t>&gt;&gt; </a:t>
            </a:r>
            <a:r>
              <a:rPr lang="fi-FI" sz="2000" dirty="0"/>
              <a:t>pääsee </a:t>
            </a:r>
            <a:r>
              <a:rPr lang="fi-FI" sz="2000" dirty="0" smtClean="0"/>
              <a:t>kurssille, </a:t>
            </a:r>
            <a:r>
              <a:rPr lang="fi-FI" sz="2000" dirty="0"/>
              <a:t>mutta samalla pitää suorittaa </a:t>
            </a:r>
            <a:r>
              <a:rPr lang="fi-FI" sz="2000" dirty="0" err="1"/>
              <a:t>På</a:t>
            </a:r>
            <a:r>
              <a:rPr lang="fi-FI" sz="2000" dirty="0"/>
              <a:t> </a:t>
            </a:r>
            <a:r>
              <a:rPr lang="fi-FI" sz="2000" dirty="0" err="1"/>
              <a:t>väg</a:t>
            </a:r>
            <a:r>
              <a:rPr lang="fi-FI" sz="2000" dirty="0"/>
              <a:t> (1-3 op)</a:t>
            </a:r>
          </a:p>
          <a:p>
            <a:r>
              <a:rPr lang="fi-FI" sz="2000" dirty="0"/>
              <a:t> </a:t>
            </a:r>
          </a:p>
          <a:p>
            <a:r>
              <a:rPr lang="fi-FI" sz="2000" dirty="0"/>
              <a:t>Lukion B-ruotsi arvosanalla 5 tai 6, ei kirjoitettu ruotsin </a:t>
            </a:r>
            <a:r>
              <a:rPr lang="fi-FI" sz="2000" dirty="0" smtClean="0"/>
              <a:t>ylioppilaskoetta, </a:t>
            </a:r>
            <a:r>
              <a:rPr lang="fi-FI" sz="2000" dirty="0"/>
              <a:t>tai ei suoritettu mitään </a:t>
            </a:r>
            <a:r>
              <a:rPr lang="fi-FI" sz="2000" dirty="0" smtClean="0"/>
              <a:t>ruotsin</a:t>
            </a:r>
          </a:p>
          <a:p>
            <a:r>
              <a:rPr lang="fi-FI" sz="2000" dirty="0" smtClean="0"/>
              <a:t>oppimäärästä, </a:t>
            </a:r>
            <a:r>
              <a:rPr lang="fi-FI" sz="2000" dirty="0"/>
              <a:t>tai vain osa</a:t>
            </a:r>
          </a:p>
          <a:p>
            <a:r>
              <a:rPr lang="fi-FI" sz="2000" dirty="0"/>
              <a:t> </a:t>
            </a:r>
          </a:p>
          <a:p>
            <a:r>
              <a:rPr lang="fi-FI" sz="2000" dirty="0"/>
              <a:t>&gt;</a:t>
            </a:r>
            <a:r>
              <a:rPr lang="fi-FI" sz="2000" dirty="0" smtClean="0"/>
              <a:t>&gt; </a:t>
            </a:r>
            <a:r>
              <a:rPr lang="fi-FI" sz="2000" dirty="0"/>
              <a:t>ruotsin  valmentava kurssi suoritettava ennakkoon (hätätilassa voi </a:t>
            </a:r>
            <a:r>
              <a:rPr lang="fi-FI" sz="2000" dirty="0" smtClean="0"/>
              <a:t>tehdä </a:t>
            </a:r>
            <a:r>
              <a:rPr lang="fi-FI" sz="2000" dirty="0"/>
              <a:t>syksyn aikana samalla kun </a:t>
            </a:r>
            <a:r>
              <a:rPr lang="fi-FI" sz="2000" dirty="0" smtClean="0"/>
              <a:t>käy</a:t>
            </a:r>
          </a:p>
          <a:p>
            <a:r>
              <a:rPr lang="fi-FI" sz="2000" dirty="0"/>
              <a:t> </a:t>
            </a:r>
            <a:r>
              <a:rPr lang="fi-FI" sz="2000" dirty="0" smtClean="0"/>
              <a:t>  varsinaista kurssia)</a:t>
            </a:r>
          </a:p>
          <a:p>
            <a:r>
              <a:rPr lang="fi-FI" sz="2000" dirty="0" smtClean="0"/>
              <a:t>&gt;&gt; ruotsia kannattaa </a:t>
            </a:r>
            <a:r>
              <a:rPr lang="fi-FI" sz="2000" dirty="0"/>
              <a:t>kerrata jo </a:t>
            </a:r>
            <a:r>
              <a:rPr lang="fi-FI" sz="2000" dirty="0" smtClean="0"/>
              <a:t>etukäteen</a:t>
            </a:r>
          </a:p>
          <a:p>
            <a:endParaRPr lang="fi-FI" sz="2000" dirty="0"/>
          </a:p>
          <a:p>
            <a:r>
              <a:rPr lang="fi-FI" sz="2000" dirty="0"/>
              <a:t>Ruotsin valmentavan kurssin voi suorittaa </a:t>
            </a:r>
            <a:r>
              <a:rPr lang="fi-FI" sz="2000" dirty="0" err="1"/>
              <a:t>Pohjois</a:t>
            </a:r>
            <a:r>
              <a:rPr lang="fi-FI" sz="2000" dirty="0"/>
              <a:t>-Pohjanmaan kesäyliopistossa (maksuton</a:t>
            </a:r>
            <a:r>
              <a:rPr lang="fi-FI" sz="2000" dirty="0" smtClean="0"/>
              <a:t>).</a:t>
            </a:r>
          </a:p>
          <a:p>
            <a:r>
              <a:rPr lang="fi-FI" sz="2000" dirty="0"/>
              <a:t>I</a:t>
            </a:r>
            <a:r>
              <a:rPr lang="fi-FI" sz="2000" dirty="0" smtClean="0"/>
              <a:t>lmoittautuminen </a:t>
            </a:r>
            <a:r>
              <a:rPr lang="fi-FI" sz="2000" dirty="0"/>
              <a:t>viimeistään 2.5. Kurssiaika 8.5.-</a:t>
            </a:r>
            <a:r>
              <a:rPr lang="fi-FI" sz="2000" dirty="0" smtClean="0"/>
              <a:t>19.6.2017</a:t>
            </a:r>
          </a:p>
          <a:p>
            <a:r>
              <a:rPr lang="fi-FI" sz="2000" u="sng" dirty="0" smtClean="0">
                <a:hlinkClick r:id="rId2"/>
              </a:rPr>
              <a:t>http</a:t>
            </a:r>
            <a:r>
              <a:rPr lang="fi-FI" sz="2000" u="sng" dirty="0">
                <a:hlinkClick r:id="rId2"/>
              </a:rPr>
              <a:t>://www.pohjois-pohjanmaankesayliopisto.fi/fi/ruotsin-valmentava-kurssi-2-op-oy-ay901018y</a:t>
            </a:r>
            <a:r>
              <a:rPr lang="fi-FI" sz="2000" u="sng" dirty="0" smtClean="0">
                <a:hlinkClick r:id="rId2"/>
              </a:rPr>
              <a:t>/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42440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2708" y="531446"/>
            <a:ext cx="513320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 smtClean="0">
                <a:solidFill>
                  <a:srgbClr val="FF0000"/>
                </a:solidFill>
              </a:rPr>
              <a:t>CELLULAR COMMUNICATION</a:t>
            </a:r>
          </a:p>
          <a:p>
            <a:endParaRPr lang="fi-FI" sz="2000" dirty="0"/>
          </a:p>
          <a:p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alkaa 5.9.</a:t>
            </a:r>
          </a:p>
          <a:p>
            <a:pPr marL="342900" indent="-342900">
              <a:buFontTx/>
              <a:buChar char="-"/>
            </a:pPr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ainoa kurssimuotoinen pakollinen 3. syksyllä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76822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2708" y="531446"/>
            <a:ext cx="379251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 smtClean="0">
                <a:solidFill>
                  <a:srgbClr val="FF0000"/>
                </a:solidFill>
              </a:rPr>
              <a:t>ELÄINFYSIOLOGIA</a:t>
            </a:r>
            <a:endParaRPr lang="fi-FI" sz="2000" b="1" dirty="0"/>
          </a:p>
          <a:p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5 op</a:t>
            </a:r>
          </a:p>
          <a:p>
            <a:pPr marL="342900" indent="-342900">
              <a:buFontTx/>
              <a:buChar char="-"/>
            </a:pPr>
            <a:r>
              <a:rPr lang="fi-FI" sz="2000" dirty="0" smtClean="0"/>
              <a:t>luennot </a:t>
            </a:r>
            <a:r>
              <a:rPr lang="fi-FI" sz="2000" dirty="0"/>
              <a:t>ja harjoitukset </a:t>
            </a:r>
            <a:r>
              <a:rPr lang="fi-FI" sz="2000" dirty="0" smtClean="0"/>
              <a:t>yhdessä</a:t>
            </a:r>
          </a:p>
          <a:p>
            <a:pPr marL="342900" indent="-342900">
              <a:buFontTx/>
              <a:buChar char="-"/>
            </a:pPr>
            <a:r>
              <a:rPr lang="fi-FI" sz="2000" dirty="0" smtClean="0"/>
              <a:t>alkaa </a:t>
            </a:r>
            <a:r>
              <a:rPr lang="fi-FI" sz="2000" dirty="0"/>
              <a:t>ke 20.9.</a:t>
            </a:r>
          </a:p>
          <a:p>
            <a:r>
              <a:rPr lang="fi-FI" sz="20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9642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2708" y="531446"/>
            <a:ext cx="1091350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 smtClean="0">
                <a:solidFill>
                  <a:srgbClr val="FF0000"/>
                </a:solidFill>
              </a:rPr>
              <a:t>LOPPUTENTTI</a:t>
            </a:r>
          </a:p>
          <a:p>
            <a:endParaRPr lang="fi-FI" sz="2000" dirty="0"/>
          </a:p>
          <a:p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Järjestetään syksyllä yhdessä sovittavana aikana, esim. n. marras-joulukuussa</a:t>
            </a:r>
          </a:p>
          <a:p>
            <a:pPr marL="342900" indent="-342900">
              <a:buFontTx/>
              <a:buChar char="-"/>
            </a:pPr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kaikki halukkaat voivat osallistua, mutta varsinkin suositellaan kevätlukukaudella vaihtoon lähteville </a:t>
            </a:r>
          </a:p>
          <a:p>
            <a:pPr marL="342900" indent="-342900">
              <a:buFontTx/>
              <a:buChar char="-"/>
            </a:pPr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Seuraavat kerrat n. toukokuussa 2018; tarvittaessa kaksi kertaa</a:t>
            </a:r>
          </a:p>
          <a:p>
            <a:pPr marL="1257300" lvl="2" indent="-342900">
              <a:buFontTx/>
              <a:buChar char="-"/>
            </a:pPr>
            <a:r>
              <a:rPr lang="fi-FI" sz="2000" dirty="0" smtClean="0"/>
              <a:t>myös mahdollista etätenttinä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13988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2708" y="531446"/>
            <a:ext cx="31704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 smtClean="0">
                <a:solidFill>
                  <a:srgbClr val="FF0000"/>
                </a:solidFill>
              </a:rPr>
              <a:t>VALINNAISISTA KURSSEISTA</a:t>
            </a:r>
            <a:r>
              <a:rPr lang="fi-FI" sz="2000" dirty="0" smtClean="0"/>
              <a:t> </a:t>
            </a:r>
            <a:endParaRPr lang="fi-FI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562708" y="1160585"/>
            <a:ext cx="953966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dirty="0"/>
              <a:t>Suositeltavia valinnaisia kursseja kevätlukukaudella </a:t>
            </a:r>
            <a:r>
              <a:rPr lang="fi-FI" sz="2000" dirty="0" smtClean="0"/>
              <a:t>2018</a:t>
            </a:r>
          </a:p>
          <a:p>
            <a:endParaRPr lang="fi-FI" sz="2000" dirty="0"/>
          </a:p>
          <a:p>
            <a:r>
              <a:rPr lang="fi-FI" sz="2000" dirty="0" smtClean="0"/>
              <a:t>740384A	</a:t>
            </a:r>
            <a:r>
              <a:rPr lang="fi-FI" sz="2000" dirty="0" err="1" smtClean="0"/>
              <a:t>Introduction</a:t>
            </a:r>
            <a:r>
              <a:rPr lang="fi-FI" sz="2000" dirty="0" smtClean="0"/>
              <a:t> </a:t>
            </a:r>
            <a:r>
              <a:rPr lang="fi-FI" sz="2000" dirty="0"/>
              <a:t>to </a:t>
            </a:r>
            <a:r>
              <a:rPr lang="fi-FI" sz="2000" dirty="0" err="1"/>
              <a:t>Immunology</a:t>
            </a:r>
            <a:r>
              <a:rPr lang="fi-FI" sz="2000" dirty="0"/>
              <a:t> (tammikuu)</a:t>
            </a:r>
          </a:p>
          <a:p>
            <a:r>
              <a:rPr lang="fi-FI" sz="2000" dirty="0" smtClean="0"/>
              <a:t>740385A	</a:t>
            </a:r>
            <a:r>
              <a:rPr lang="fi-FI" sz="2000" dirty="0" err="1" smtClean="0"/>
              <a:t>Virology</a:t>
            </a:r>
            <a:r>
              <a:rPr lang="fi-FI" sz="2000" dirty="0" smtClean="0"/>
              <a:t> </a:t>
            </a:r>
            <a:r>
              <a:rPr lang="fi-FI" sz="2000" dirty="0"/>
              <a:t>(tammikuun loppu)</a:t>
            </a:r>
          </a:p>
          <a:p>
            <a:r>
              <a:rPr lang="fi-FI" sz="2000" dirty="0" smtClean="0"/>
              <a:t>740386A	</a:t>
            </a:r>
            <a:r>
              <a:rPr lang="fi-FI" sz="2000" dirty="0" err="1" smtClean="0"/>
              <a:t>Physiological</a:t>
            </a:r>
            <a:r>
              <a:rPr lang="fi-FI" sz="2000" dirty="0" smtClean="0"/>
              <a:t> </a:t>
            </a:r>
            <a:r>
              <a:rPr lang="fi-FI" sz="2000" dirty="0" err="1"/>
              <a:t>Biochemistry</a:t>
            </a:r>
            <a:r>
              <a:rPr lang="fi-FI" sz="2000" dirty="0"/>
              <a:t> (tammikuu)</a:t>
            </a:r>
          </a:p>
          <a:p>
            <a:r>
              <a:rPr lang="fi-FI" sz="2000" dirty="0" smtClean="0"/>
              <a:t>755320A	Kehitysbiologia-histologia </a:t>
            </a:r>
            <a:r>
              <a:rPr lang="fi-FI" sz="2000" dirty="0"/>
              <a:t>(helmikuu)</a:t>
            </a:r>
          </a:p>
          <a:p>
            <a:r>
              <a:rPr lang="fi-FI" sz="2000" dirty="0" smtClean="0"/>
              <a:t>740368A	Radiokemia </a:t>
            </a:r>
            <a:r>
              <a:rPr lang="fi-FI" sz="2000" dirty="0"/>
              <a:t>ja säteilyturvallisuus (tammikuu)</a:t>
            </a:r>
          </a:p>
          <a:p>
            <a:r>
              <a:rPr lang="fi-FI" sz="2000" dirty="0" smtClean="0"/>
              <a:t>040911S		Eläinten </a:t>
            </a:r>
            <a:r>
              <a:rPr lang="fi-FI" sz="2000" dirty="0"/>
              <a:t>käyttäminen tutkimuksessa - kurssi toimenpiteiden </a:t>
            </a:r>
            <a:r>
              <a:rPr lang="fi-FI" sz="2000" dirty="0" smtClean="0"/>
              <a:t>suorittajalle</a:t>
            </a:r>
          </a:p>
          <a:p>
            <a:r>
              <a:rPr lang="fi-FI" sz="2000" dirty="0"/>
              <a:t>	</a:t>
            </a:r>
            <a:r>
              <a:rPr lang="fi-FI" sz="2000" dirty="0" smtClean="0"/>
              <a:t>	(aikaa </a:t>
            </a:r>
            <a:r>
              <a:rPr lang="fi-FI" sz="2000" dirty="0"/>
              <a:t>ei ilmoitettu, lienee maaliskuussa)</a:t>
            </a:r>
          </a:p>
          <a:p>
            <a:r>
              <a:rPr lang="fi-FI" sz="2000" dirty="0"/>
              <a:t> 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81676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405</Words>
  <Application>Microsoft Office PowerPoint</Application>
  <PresentationFormat>Widescreen</PresentationFormat>
  <Paragraphs>192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Oulu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Tuomo Glumoff</dc:creator>
  <cp:lastModifiedBy>Tuomo Glumoff</cp:lastModifiedBy>
  <cp:revision>55</cp:revision>
  <dcterms:created xsi:type="dcterms:W3CDTF">2015-09-02T13:31:24Z</dcterms:created>
  <dcterms:modified xsi:type="dcterms:W3CDTF">2017-05-02T05:17:20Z</dcterms:modified>
</cp:coreProperties>
</file>