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1B124F59-BC83-46C9-AD13-C0BEDC013743}">
          <p14:sldIdLst>
            <p14:sldId id="256"/>
            <p14:sldId id="257"/>
            <p14:sldId id="258"/>
            <p14:sldId id="259"/>
            <p14:sldId id="260"/>
            <p14:sldId id="261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 yhdysviiv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Otsikk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16" name="Päivämäärän paikkamerkki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04D5-094B-48E9-B46D-CF7FADBFF487}" type="datetimeFigureOut">
              <a:rPr lang="fi-FI" smtClean="0"/>
              <a:t>6.10.2015</a:t>
            </a:fld>
            <a:endParaRPr lang="fi-FI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5" name="Dian numeron paikkamerkki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BA24697-7A86-4058-82E2-D9CD27EF258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04D5-094B-48E9-B46D-CF7FADBFF487}" type="datetimeFigureOut">
              <a:rPr lang="fi-FI" smtClean="0"/>
              <a:t>6.10.2015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4697-7A86-4058-82E2-D9CD27EF258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04D5-094B-48E9-B46D-CF7FADBFF487}" type="datetimeFigureOut">
              <a:rPr lang="fi-FI" smtClean="0"/>
              <a:t>6.10.2015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4697-7A86-4058-82E2-D9CD27EF258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tsikk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27" name="Sisällön paikkamerkk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25" name="Päivämäärän paikkamerkki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04D5-094B-48E9-B46D-CF7FADBFF487}" type="datetimeFigureOut">
              <a:rPr lang="fi-FI" smtClean="0"/>
              <a:t>6.10.2015</a:t>
            </a:fld>
            <a:endParaRPr lang="fi-FI"/>
          </a:p>
        </p:txBody>
      </p:sp>
      <p:sp>
        <p:nvSpPr>
          <p:cNvPr id="19" name="Alatunnisteen paikkamerk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fi-FI"/>
          </a:p>
        </p:txBody>
      </p:sp>
      <p:sp>
        <p:nvSpPr>
          <p:cNvPr id="16" name="Dian numeron paikkamerkki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BA24697-7A86-4058-82E2-D9CD27EF258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 yhdysviiv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kstin paikkamerkki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19" name="Päivämäärän paikkamerkki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04D5-094B-48E9-B46D-CF7FADBFF487}" type="datetimeFigureOut">
              <a:rPr lang="fi-FI" smtClean="0"/>
              <a:t>6.10.2015</a:t>
            </a:fld>
            <a:endParaRPr lang="fi-FI"/>
          </a:p>
        </p:txBody>
      </p:sp>
      <p:sp>
        <p:nvSpPr>
          <p:cNvPr id="11" name="Alatunnisteen paikkamerk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Dian numeron paikkamerkki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4697-7A86-4058-82E2-D9CD27EF258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tsikk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4" name="Sisällön paikkamerkk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13" name="Sisällön paikkamerkk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21" name="Päivämäärän paikkamerkki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04D5-094B-48E9-B46D-CF7FADBFF487}" type="datetimeFigureOut">
              <a:rPr lang="fi-FI" smtClean="0"/>
              <a:t>6.10.2015</a:t>
            </a:fld>
            <a:endParaRPr lang="fi-FI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1" name="Dian numeron paikkamerkki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4697-7A86-4058-82E2-D9CD27EF258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tsikk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3" name="Tekstin paikkamerkki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25" name="Tekstin paikkamerkki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28" name="Sisällön paikkamerkk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04D5-094B-48E9-B46D-CF7FADBFF487}" type="datetimeFigureOut">
              <a:rPr lang="fi-FI" smtClean="0"/>
              <a:t>6.10.2015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BA24697-7A86-4058-82E2-D9CD27EF2585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uora yhdysviiv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tsikk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2" name="Päivämäärän paikkamerkki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04D5-094B-48E9-B46D-CF7FADBFF487}" type="datetimeFigureOut">
              <a:rPr lang="fi-FI" smtClean="0"/>
              <a:t>6.10.2015</a:t>
            </a:fld>
            <a:endParaRPr lang="fi-FI"/>
          </a:p>
        </p:txBody>
      </p:sp>
      <p:sp>
        <p:nvSpPr>
          <p:cNvPr id="21" name="Alatunnisteen paikkamerk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4697-7A86-4058-82E2-D9CD27EF258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04D5-094B-48E9-B46D-CF7FADBFF487}" type="datetimeFigureOut">
              <a:rPr lang="fi-FI" smtClean="0"/>
              <a:t>6.10.2015</a:t>
            </a:fld>
            <a:endParaRPr lang="fi-FI"/>
          </a:p>
        </p:txBody>
      </p:sp>
      <p:sp>
        <p:nvSpPr>
          <p:cNvPr id="24" name="Alatunnisteen paikkamerk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4697-7A86-4058-82E2-D9CD27EF258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 yhdysviiv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tsikk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26" name="Tekstin paikkamerkki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14" name="Sisällön paikkamerkk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25" name="Päivämäärän paikkamerkki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04D5-094B-48E9-B46D-CF7FADBFF487}" type="datetimeFigureOut">
              <a:rPr lang="fi-FI" smtClean="0"/>
              <a:t>6.10.2015</a:t>
            </a:fld>
            <a:endParaRPr lang="fi-FI"/>
          </a:p>
        </p:txBody>
      </p:sp>
      <p:sp>
        <p:nvSpPr>
          <p:cNvPr id="29" name="Alatunnisteen paikkamerk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4697-7A86-4058-82E2-D9CD27EF258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uvan paikkamerkki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i-FI" smtClean="0"/>
              <a:t>Lisää kuva napsauttamalla kuvaketta</a:t>
            </a:r>
            <a:endParaRPr kumimoji="0" lang="en-US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04D5-094B-48E9-B46D-CF7FADBFF487}" type="datetimeFigureOut">
              <a:rPr lang="fi-FI" smtClean="0"/>
              <a:t>6.10.2015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1" name="Dian numeron paikkamerkki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4697-7A86-4058-82E2-D9CD27EF2585}" type="slidenum">
              <a:rPr lang="fi-FI" smtClean="0"/>
              <a:t>‹#›</a:t>
            </a:fld>
            <a:endParaRPr lang="fi-FI"/>
          </a:p>
        </p:txBody>
      </p:sp>
      <p:sp>
        <p:nvSpPr>
          <p:cNvPr id="17" name="Otsikk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26" name="Tekstin paikkamerkki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 yhdysviiv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kstin paikkamerkki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11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E2804D5-094B-48E9-B46D-CF7FADBFF487}" type="datetimeFigureOut">
              <a:rPr lang="fi-FI" smtClean="0"/>
              <a:t>6.10.2015</a:t>
            </a:fld>
            <a:endParaRPr lang="fi-FI"/>
          </a:p>
        </p:txBody>
      </p:sp>
      <p:sp>
        <p:nvSpPr>
          <p:cNvPr id="28" name="Alatunnisteen paikkamerk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BA24697-7A86-4058-82E2-D9CD27EF2585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on paikkamerkki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9" name="Suora yhdysviiv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uora yhdysviiv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ayy.fi/nain-teet-kuntanauhasta-ruusukkeen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LvTWLrc6Q0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Vuosijuhlat</a:t>
            </a:r>
            <a:endParaRPr lang="fi-FI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617" y="2132856"/>
            <a:ext cx="6052455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Yleistä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smtClean="0"/>
              <a:t>Vuosijuhla on sitsejä hienompi akateeminen pöytäjuhla</a:t>
            </a:r>
          </a:p>
          <a:p>
            <a:r>
              <a:rPr lang="fi-FI" dirty="0" smtClean="0"/>
              <a:t>Juhlissa pukeudutaan hyvin, nautitaan ruoasta, juomasta ja ohjelmasta sekä lauletaan akateemisia juomalauluja</a:t>
            </a:r>
          </a:p>
          <a:p>
            <a:r>
              <a:rPr lang="fi-FI" dirty="0" smtClean="0"/>
              <a:t>Juhlia johtaa seremoniamestari</a:t>
            </a:r>
          </a:p>
          <a:p>
            <a:r>
              <a:rPr lang="fi-FI" dirty="0" smtClean="0"/>
              <a:t>Plaseeraus eli istumajärjestys on tehty valmiiksi</a:t>
            </a:r>
          </a:p>
          <a:p>
            <a:r>
              <a:rPr lang="fi-FI" dirty="0" smtClean="0"/>
              <a:t>Avec = henkilö, jonka kanssa saavut juhliin/istuu sinua vastapäätä</a:t>
            </a:r>
          </a:p>
          <a:p>
            <a:r>
              <a:rPr lang="fi-FI" dirty="0" smtClean="0"/>
              <a:t>Pöytäavec = miehen oikealle/naisen vasemmalla puolella istuva</a:t>
            </a:r>
          </a:p>
          <a:p>
            <a:r>
              <a:rPr lang="fi-FI" dirty="0" smtClean="0"/>
              <a:t>Pukukoodina juhlapuku tai tumma puku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0670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Pukeutuminen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idx="1"/>
          </p:nvPr>
        </p:nvSpPr>
        <p:spPr>
          <a:xfrm>
            <a:off x="251520" y="548680"/>
            <a:ext cx="4290556" cy="639762"/>
          </a:xfrm>
        </p:spPr>
        <p:txBody>
          <a:bodyPr/>
          <a:lstStyle/>
          <a:p>
            <a:r>
              <a:rPr lang="fi-FI" dirty="0" smtClean="0"/>
              <a:t>Miehet 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fi-FI" dirty="0" smtClean="0"/>
              <a:t>Naiset - (Miehen </a:t>
            </a:r>
            <a:r>
              <a:rPr lang="fi-FI" dirty="0"/>
              <a:t>asu </a:t>
            </a:r>
            <a:r>
              <a:rPr lang="fi-FI" dirty="0" smtClean="0"/>
              <a:t>määrittelee)</a:t>
            </a:r>
            <a:endParaRPr lang="fi-FI" dirty="0"/>
          </a:p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Juhlapuku eli </a:t>
            </a:r>
            <a:r>
              <a:rPr lang="fi-FI" dirty="0" smtClean="0"/>
              <a:t>frakki</a:t>
            </a:r>
          </a:p>
          <a:p>
            <a:pPr lvl="1"/>
            <a:r>
              <a:rPr lang="fi-FI" dirty="0" smtClean="0"/>
              <a:t>Valkoinen frakkipaita ja -liivi</a:t>
            </a:r>
          </a:p>
          <a:p>
            <a:pPr lvl="1"/>
            <a:r>
              <a:rPr lang="fi-FI" dirty="0" smtClean="0"/>
              <a:t>Valkoinen solmio/solmuke</a:t>
            </a:r>
          </a:p>
          <a:p>
            <a:pPr lvl="1"/>
            <a:r>
              <a:rPr lang="fi-FI" dirty="0" smtClean="0"/>
              <a:t>Käsineet valkoiset</a:t>
            </a:r>
          </a:p>
          <a:p>
            <a:pPr lvl="1"/>
            <a:r>
              <a:rPr lang="fi-FI" dirty="0" smtClean="0"/>
              <a:t>Mustat kiiltonahkakengät</a:t>
            </a:r>
            <a:endParaRPr lang="fi-FI" dirty="0"/>
          </a:p>
          <a:p>
            <a:r>
              <a:rPr lang="fi-FI" dirty="0" smtClean="0"/>
              <a:t>Tumma puku</a:t>
            </a:r>
          </a:p>
          <a:p>
            <a:pPr lvl="1"/>
            <a:r>
              <a:rPr lang="fi-FI" dirty="0" smtClean="0"/>
              <a:t>Valkoinen kauluspaita</a:t>
            </a:r>
          </a:p>
          <a:p>
            <a:pPr lvl="1"/>
            <a:r>
              <a:rPr lang="fi-FI" dirty="0" smtClean="0"/>
              <a:t>Taskuliina valkoinen/avecin mekon värinen</a:t>
            </a:r>
          </a:p>
          <a:p>
            <a:pPr lvl="1"/>
            <a:r>
              <a:rPr lang="fi-FI" dirty="0" smtClean="0"/>
              <a:t>Hillitty juhlava solmio</a:t>
            </a:r>
          </a:p>
          <a:p>
            <a:pPr lvl="1"/>
            <a:r>
              <a:rPr lang="fi-FI" dirty="0" smtClean="0"/>
              <a:t>Liivi </a:t>
            </a:r>
            <a:r>
              <a:rPr lang="fi-FI" dirty="0"/>
              <a:t>samaa kangasta kuin takki tai hillitty puvun väriin </a:t>
            </a:r>
            <a:r>
              <a:rPr lang="fi-FI" dirty="0" smtClean="0"/>
              <a:t>sopiva</a:t>
            </a:r>
          </a:p>
          <a:p>
            <a:pPr lvl="1"/>
            <a:r>
              <a:rPr lang="fi-FI" dirty="0" smtClean="0"/>
              <a:t>Mustat juhlakengät</a:t>
            </a:r>
            <a:endParaRPr lang="fi-FI" dirty="0"/>
          </a:p>
          <a:p>
            <a:pPr lvl="1"/>
            <a:endParaRPr lang="fi-FI" dirty="0"/>
          </a:p>
          <a:p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Täyspitkä </a:t>
            </a:r>
            <a:r>
              <a:rPr lang="fi-FI" dirty="0" smtClean="0"/>
              <a:t>iltapuku</a:t>
            </a:r>
            <a:r>
              <a:rPr lang="fi-FI" dirty="0"/>
              <a:t>, juhlavasta materiaalista</a:t>
            </a:r>
          </a:p>
          <a:p>
            <a:pPr lvl="1"/>
            <a:r>
              <a:rPr lang="fi-FI" dirty="0" smtClean="0"/>
              <a:t>Sirot avokkaat tai </a:t>
            </a:r>
            <a:r>
              <a:rPr lang="fi-FI" dirty="0" err="1" smtClean="0"/>
              <a:t>balleriinat</a:t>
            </a:r>
            <a:endParaRPr lang="fi-FI" dirty="0"/>
          </a:p>
          <a:p>
            <a:pPr lvl="1"/>
            <a:r>
              <a:rPr lang="fi-FI" dirty="0" smtClean="0"/>
              <a:t>Siro pienikokoinen laukku</a:t>
            </a:r>
          </a:p>
          <a:p>
            <a:pPr lvl="1"/>
            <a:r>
              <a:rPr lang="fi-FI" dirty="0"/>
              <a:t>Pitkät (kyynärpään yli ulottuvat) </a:t>
            </a:r>
            <a:r>
              <a:rPr lang="fi-FI" dirty="0" smtClean="0"/>
              <a:t>käsineet</a:t>
            </a:r>
          </a:p>
          <a:p>
            <a:r>
              <a:rPr lang="fi-FI" dirty="0" smtClean="0"/>
              <a:t>Yksimittainen tai kaksiosainen täyspitkä </a:t>
            </a:r>
            <a:r>
              <a:rPr lang="fi-FI" dirty="0"/>
              <a:t>tai nilkkapituinen puku. Juhlavasta </a:t>
            </a:r>
            <a:r>
              <a:rPr lang="fi-FI" dirty="0" smtClean="0"/>
              <a:t>materiaalista</a:t>
            </a:r>
          </a:p>
          <a:p>
            <a:pPr lvl="1"/>
            <a:r>
              <a:rPr lang="fi-FI" dirty="0"/>
              <a:t>Siro, pienikokoinen laukku. Usein kirjekuorimallinen</a:t>
            </a:r>
          </a:p>
          <a:p>
            <a:pPr lvl="1"/>
            <a:r>
              <a:rPr lang="fi-FI" dirty="0" smtClean="0"/>
              <a:t>Sirot avokkaat tai </a:t>
            </a:r>
            <a:r>
              <a:rPr lang="fi-FI" dirty="0" err="1" smtClean="0"/>
              <a:t>balleriinat</a:t>
            </a:r>
            <a:endParaRPr lang="fi-FI" dirty="0"/>
          </a:p>
          <a:p>
            <a:pPr lvl="1"/>
            <a:r>
              <a:rPr lang="fi-FI" dirty="0"/>
              <a:t>Käsineet voivat olla myös </a:t>
            </a:r>
            <a:r>
              <a:rPr lang="fi-FI" dirty="0" smtClean="0"/>
              <a:t>lyhyet</a:t>
            </a:r>
            <a:endParaRPr lang="fi-FI" dirty="0"/>
          </a:p>
          <a:p>
            <a:r>
              <a:rPr lang="fi-FI" dirty="0" smtClean="0"/>
              <a:t>Pitkät hiukset tulee olla kiinni (tai vähintään kauniisti kiharalla)</a:t>
            </a:r>
          </a:p>
        </p:txBody>
      </p:sp>
    </p:spTree>
    <p:extLst>
      <p:ext uri="{BB962C8B-B14F-4D97-AF65-F5344CB8AC3E}">
        <p14:creationId xmlns:p14="http://schemas.microsoft.com/office/powerpoint/2010/main" val="154299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Akateemiset kunnia- ja ansiomerkit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9512" y="1772816"/>
            <a:ext cx="8748464" cy="5085184"/>
          </a:xfrm>
        </p:spPr>
        <p:txBody>
          <a:bodyPr>
            <a:normAutofit fontScale="77500" lnSpcReduction="20000"/>
          </a:bodyPr>
          <a:lstStyle/>
          <a:p>
            <a:r>
              <a:rPr lang="fi-FI" dirty="0" smtClean="0"/>
              <a:t>Kutsussa mainitaan, jos juhlissa voi kantaa ansiomerkkejä ja ylioppilaskunta- ja kiltanauhoja. (vapaaehtoista)</a:t>
            </a:r>
          </a:p>
          <a:p>
            <a:r>
              <a:rPr lang="fi-FI" dirty="0" smtClean="0"/>
              <a:t>Nauhoja </a:t>
            </a:r>
            <a:r>
              <a:rPr lang="fi-FI" dirty="0"/>
              <a:t>voi kantaa kerralla enintään </a:t>
            </a:r>
            <a:r>
              <a:rPr lang="fi-FI" dirty="0" smtClean="0"/>
              <a:t>kolmea (</a:t>
            </a:r>
            <a:r>
              <a:rPr lang="fi-FI" dirty="0" err="1" smtClean="0"/>
              <a:t>ylhäältä-alas</a:t>
            </a:r>
            <a:r>
              <a:rPr lang="fi-FI" dirty="0" smtClean="0"/>
              <a:t>)</a:t>
            </a:r>
            <a:endParaRPr lang="fi-FI" dirty="0"/>
          </a:p>
          <a:p>
            <a:pPr lvl="1"/>
            <a:r>
              <a:rPr lang="fi-FI" dirty="0" smtClean="0"/>
              <a:t>1.Leveä </a:t>
            </a:r>
            <a:r>
              <a:rPr lang="fi-FI" dirty="0"/>
              <a:t>ylioppilaskuntanauha, </a:t>
            </a:r>
            <a:r>
              <a:rPr lang="fi-FI" dirty="0" smtClean="0"/>
              <a:t>2.ylioppilaskuntanauha</a:t>
            </a:r>
            <a:r>
              <a:rPr lang="fi-FI" dirty="0"/>
              <a:t>, </a:t>
            </a:r>
            <a:r>
              <a:rPr lang="fi-FI" dirty="0" smtClean="0"/>
              <a:t>3.vanhojen </a:t>
            </a:r>
            <a:r>
              <a:rPr lang="fi-FI" dirty="0"/>
              <a:t>puheenjohtajien tai sihteerien nauha, </a:t>
            </a:r>
            <a:r>
              <a:rPr lang="fi-FI" dirty="0" smtClean="0"/>
              <a:t>4.muut </a:t>
            </a:r>
            <a:r>
              <a:rPr lang="fi-FI" dirty="0"/>
              <a:t>Oulun yliopistoon liittyvien yhteisöjen nauhat (kiltanauhat</a:t>
            </a:r>
            <a:r>
              <a:rPr lang="fi-FI" dirty="0" smtClean="0"/>
              <a:t>), 5. </a:t>
            </a:r>
            <a:r>
              <a:rPr lang="fi-FI" dirty="0"/>
              <a:t>ystävyydenosoituksena myönnetyt </a:t>
            </a:r>
            <a:r>
              <a:rPr lang="fi-FI" dirty="0" smtClean="0"/>
              <a:t>nauhat</a:t>
            </a:r>
          </a:p>
          <a:p>
            <a:r>
              <a:rPr lang="fi-FI" dirty="0" smtClean="0"/>
              <a:t>Miehet (ja teekkarinaiset): oikealta olalta vasemmalle. Miehillä nauhat kulkevat liivin alta mutta solmion päältä </a:t>
            </a:r>
          </a:p>
          <a:p>
            <a:r>
              <a:rPr lang="fi-FI" dirty="0" smtClean="0"/>
              <a:t>Naisilla vasemmalta oikealle. Naisilla ruusuke laitetaan vasemmalle puolelle. </a:t>
            </a:r>
          </a:p>
          <a:p>
            <a:r>
              <a:rPr lang="fi-FI" dirty="0" smtClean="0"/>
              <a:t>Nauha ei saa koskettaa paljasta ihoa</a:t>
            </a:r>
          </a:p>
          <a:p>
            <a:r>
              <a:rPr lang="fi-FI" dirty="0" smtClean="0"/>
              <a:t>Ohje ruusukkeen tekoon: </a:t>
            </a:r>
            <a:r>
              <a:rPr lang="fi-FI" dirty="0" smtClean="0">
                <a:hlinkClick r:id="rId2"/>
              </a:rPr>
              <a:t>http</a:t>
            </a:r>
            <a:r>
              <a:rPr lang="fi-FI" dirty="0">
                <a:hlinkClick r:id="rId2"/>
              </a:rPr>
              <a:t>://ayy.fi/nain-teet-kuntanauhasta-ruusukkeen/</a:t>
            </a:r>
            <a:r>
              <a:rPr lang="fi-FI" dirty="0"/>
              <a:t> </a:t>
            </a:r>
            <a:endParaRPr lang="fi-FI" dirty="0" smtClean="0"/>
          </a:p>
          <a:p>
            <a:pPr marL="457200" lvl="1" indent="0">
              <a:buNone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505303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Käyttäytyminen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520" y="1484784"/>
            <a:ext cx="8686800" cy="5790654"/>
          </a:xfrm>
        </p:spPr>
        <p:txBody>
          <a:bodyPr>
            <a:normAutofit fontScale="77500" lnSpcReduction="20000"/>
          </a:bodyPr>
          <a:lstStyle/>
          <a:p>
            <a:r>
              <a:rPr lang="fi-FI" dirty="0" smtClean="0"/>
              <a:t>Juhliin saavutaan ajoissa! </a:t>
            </a:r>
            <a:r>
              <a:rPr lang="fi-FI" dirty="0" smtClean="0">
                <a:sym typeface="Wingdings" panose="05000000000000000000" pitchFamily="2" charset="2"/>
              </a:rPr>
              <a:t> paikalla viim. varttia ennen juhlan alkua</a:t>
            </a:r>
          </a:p>
          <a:p>
            <a:r>
              <a:rPr lang="fi-FI" dirty="0" smtClean="0"/>
              <a:t>Miehet muistavat  olla herrasmiehiä (oven avaus, takin ottaminen, pöytäavecin auttaminen istumaan yms..)</a:t>
            </a:r>
          </a:p>
          <a:p>
            <a:r>
              <a:rPr lang="fi-FI" dirty="0" smtClean="0"/>
              <a:t>Pöydässä </a:t>
            </a:r>
            <a:r>
              <a:rPr lang="fi-FI" dirty="0"/>
              <a:t>esittäydytään naapureille ennen </a:t>
            </a:r>
            <a:r>
              <a:rPr lang="fi-FI" dirty="0" smtClean="0"/>
              <a:t>istumista</a:t>
            </a:r>
          </a:p>
          <a:p>
            <a:r>
              <a:rPr lang="fi-FI" dirty="0" smtClean="0"/>
              <a:t>Lähes aina pöytiintarjoilu (myös buffet on mahdollinen)</a:t>
            </a:r>
          </a:p>
          <a:p>
            <a:r>
              <a:rPr lang="fi-FI" dirty="0" smtClean="0"/>
              <a:t>Lauluja voi laulaa myös pöytäkunnittain, silloin kun ei ole muuta ohjelmaa. </a:t>
            </a:r>
          </a:p>
          <a:p>
            <a:r>
              <a:rPr lang="fi-FI" dirty="0" smtClean="0"/>
              <a:t>Jokaisen laulun/ohjelmanumeron jälkeen skoolataan yhdessä. </a:t>
            </a:r>
          </a:p>
          <a:p>
            <a:pPr marL="0" indent="0">
              <a:buNone/>
            </a:pPr>
            <a:r>
              <a:rPr lang="fi-FI" dirty="0">
                <a:sym typeface="Wingdings" panose="05000000000000000000" pitchFamily="2" charset="2"/>
              </a:rPr>
              <a:t>	</a:t>
            </a:r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dirty="0" smtClean="0"/>
              <a:t>Skoolaus ensin pöytäavecille, sitten toiselle 	puolen 	ja  lopuksi avecille. Ei kilistellä! </a:t>
            </a:r>
          </a:p>
          <a:p>
            <a:r>
              <a:rPr lang="fi-FI" dirty="0" smtClean="0"/>
              <a:t>Puheiden aikana ei syödä, juoda eikä höpötetä</a:t>
            </a:r>
          </a:p>
          <a:p>
            <a:r>
              <a:rPr lang="fi-FI" dirty="0" smtClean="0"/>
              <a:t>Pöydistä ei nousta milloin sattuu, juhlan aikana on taukoja. Jos kuitenkin niin teet, tee se huomaamattomasti</a:t>
            </a:r>
          </a:p>
        </p:txBody>
      </p:sp>
    </p:spTree>
    <p:extLst>
      <p:ext uri="{BB962C8B-B14F-4D97-AF65-F5344CB8AC3E}">
        <p14:creationId xmlns:p14="http://schemas.microsoft.com/office/powerpoint/2010/main" val="212767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/>
          <a:lstStyle/>
          <a:p>
            <a:r>
              <a:rPr lang="fi-FI" dirty="0" smtClean="0"/>
              <a:t>Juhlan kulku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4294967295"/>
          </p:nvPr>
        </p:nvSpPr>
        <p:spPr>
          <a:xfrm>
            <a:off x="179512" y="2204864"/>
            <a:ext cx="8686800" cy="4467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 smtClean="0"/>
              <a:t>Tervehdysten vastaanotto eli cocktail-tilaisuus</a:t>
            </a:r>
            <a:r>
              <a:rPr lang="fi-FI" sz="2400" b="1" dirty="0"/>
              <a:t> </a:t>
            </a:r>
            <a:r>
              <a:rPr lang="fi-FI" sz="2400" b="1" dirty="0" smtClean="0"/>
              <a:t>(kutsuvieraille)</a:t>
            </a:r>
          </a:p>
          <a:p>
            <a:pPr marL="0" indent="0">
              <a:buNone/>
            </a:pPr>
            <a:r>
              <a:rPr lang="fi-FI" sz="2400" b="1" dirty="0" smtClean="0"/>
              <a:t>Iltajuhla:  </a:t>
            </a:r>
            <a:r>
              <a:rPr lang="fi-FI" sz="2400" dirty="0" smtClean="0"/>
              <a:t>Alkumalja, lippusaattue (seisotaan)</a:t>
            </a:r>
          </a:p>
          <a:p>
            <a:pPr marL="0" indent="0">
              <a:buNone/>
            </a:pPr>
            <a:r>
              <a:rPr lang="fi-FI" sz="2400" dirty="0" smtClean="0"/>
              <a:t>Illallinen, jonka yhteydessä puheita, lauluja ja muuta ohjelmaa (mm. </a:t>
            </a:r>
            <a:r>
              <a:rPr lang="fi-FI" sz="2400" dirty="0"/>
              <a:t>puhe </a:t>
            </a:r>
            <a:r>
              <a:rPr lang="fi-FI" sz="2400" dirty="0" smtClean="0"/>
              <a:t>naiselle </a:t>
            </a:r>
            <a:r>
              <a:rPr lang="fi-FI" sz="2400" dirty="0" smtClean="0">
                <a:hlinkClick r:id="rId2"/>
              </a:rPr>
              <a:t>https</a:t>
            </a:r>
            <a:r>
              <a:rPr lang="fi-FI" sz="2400" dirty="0">
                <a:hlinkClick r:id="rId2"/>
              </a:rPr>
              <a:t>://</a:t>
            </a:r>
            <a:r>
              <a:rPr lang="fi-FI" sz="2400" dirty="0" smtClean="0">
                <a:hlinkClick r:id="rId2"/>
              </a:rPr>
              <a:t>www.youtube.com/watch?v=MLvTWLrc6Q0</a:t>
            </a:r>
            <a:r>
              <a:rPr lang="fi-FI" sz="2400" dirty="0" smtClean="0"/>
              <a:t> )</a:t>
            </a:r>
          </a:p>
          <a:p>
            <a:pPr marL="0" indent="0">
              <a:buNone/>
            </a:pPr>
            <a:r>
              <a:rPr lang="fi-FI" sz="2400" dirty="0" smtClean="0"/>
              <a:t>Tanssia, valokuvaus</a:t>
            </a:r>
          </a:p>
          <a:p>
            <a:pPr marL="0" indent="0">
              <a:buNone/>
            </a:pPr>
            <a:r>
              <a:rPr lang="fi-FI" sz="2400" b="1" dirty="0" smtClean="0"/>
              <a:t>Jatkot:</a:t>
            </a:r>
            <a:r>
              <a:rPr lang="fi-FI" sz="2400" dirty="0" smtClean="0"/>
              <a:t> tanssia, juomaa ja ehkä pientä iltapalaa</a:t>
            </a:r>
            <a:endParaRPr lang="fi-FI" sz="2400" b="1" dirty="0" smtClean="0"/>
          </a:p>
          <a:p>
            <a:pPr marL="0" indent="0">
              <a:buNone/>
            </a:pPr>
            <a:r>
              <a:rPr lang="fi-FI" sz="2400" b="1" dirty="0" smtClean="0"/>
              <a:t>Sillisaamiainen eli </a:t>
            </a:r>
            <a:r>
              <a:rPr lang="fi-FI" sz="2400" b="1" dirty="0" err="1" smtClean="0"/>
              <a:t>sillis</a:t>
            </a:r>
            <a:r>
              <a:rPr lang="fi-FI" sz="2400" b="1" dirty="0" smtClean="0"/>
              <a:t> </a:t>
            </a:r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306970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MUISTA SIIS!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1628800"/>
            <a:ext cx="8686800" cy="5229200"/>
          </a:xfrm>
        </p:spPr>
        <p:txBody>
          <a:bodyPr>
            <a:normAutofit fontScale="92500" lnSpcReduction="20000"/>
          </a:bodyPr>
          <a:lstStyle/>
          <a:p>
            <a:r>
              <a:rPr lang="fi-FI" dirty="0" err="1" smtClean="0"/>
              <a:t>Rule</a:t>
            </a:r>
            <a:r>
              <a:rPr lang="fi-FI" dirty="0" smtClean="0"/>
              <a:t> </a:t>
            </a:r>
            <a:r>
              <a:rPr lang="fi-FI" dirty="0" err="1" smtClean="0"/>
              <a:t>number</a:t>
            </a:r>
            <a:r>
              <a:rPr lang="fi-FI" dirty="0" smtClean="0"/>
              <a:t> 1: ole ajoissa!</a:t>
            </a:r>
          </a:p>
          <a:p>
            <a:r>
              <a:rPr lang="fi-FI" dirty="0" smtClean="0"/>
              <a:t>Älä juo itseäsi hirveään humalaan iltajuhlan aikana, sillä </a:t>
            </a:r>
            <a:r>
              <a:rPr lang="fi-FI" dirty="0" err="1" smtClean="0"/>
              <a:t>biletys</a:t>
            </a:r>
            <a:r>
              <a:rPr lang="fi-FI" dirty="0" smtClean="0"/>
              <a:t> jatkuu läpi yö ja seuraavalle päivällekin (</a:t>
            </a:r>
            <a:r>
              <a:rPr lang="fi-FI" dirty="0" err="1" smtClean="0"/>
              <a:t>sillis</a:t>
            </a:r>
            <a:r>
              <a:rPr lang="fi-FI" dirty="0" smtClean="0"/>
              <a:t>)</a:t>
            </a:r>
          </a:p>
          <a:p>
            <a:r>
              <a:rPr lang="fi-FI" dirty="0" smtClean="0"/>
              <a:t>Jos et tiedä miten jossakin tilanteessa tulee toimia, kysy ennen kuin toimit. Näin vältyt nolaamasta itsesi. </a:t>
            </a:r>
            <a:endParaRPr lang="fi-FI" dirty="0" smtClean="0">
              <a:sym typeface="Wingdings" panose="05000000000000000000" pitchFamily="2" charset="2"/>
            </a:endParaRPr>
          </a:p>
          <a:p>
            <a:r>
              <a:rPr lang="fi-FI" dirty="0">
                <a:sym typeface="Wingdings" panose="05000000000000000000" pitchFamily="2" charset="2"/>
              </a:rPr>
              <a:t>Juhlassa ei räplätä puhelinta, kuvia voi </a:t>
            </a:r>
            <a:r>
              <a:rPr lang="fi-FI" dirty="0" smtClean="0">
                <a:sym typeface="Wingdings" panose="05000000000000000000" pitchFamily="2" charset="2"/>
              </a:rPr>
              <a:t>ottaa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Jos haluat pitää puheenvuoron, tulee sinun kysyä asiasta etukäteen seremoniamestarilta. 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Vuosijuhlilla ei koskaan voi olla liian hienona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Mutta ennen kaikkea muista pitää hauskaa! </a:t>
            </a:r>
          </a:p>
          <a:p>
            <a:endParaRPr lang="fi-FI" dirty="0"/>
          </a:p>
          <a:p>
            <a:endParaRPr lang="fi-FI" dirty="0" smtClean="0">
              <a:sym typeface="Wingdings" panose="05000000000000000000" pitchFamily="2" charset="2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016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ellus">
  <a:themeElements>
    <a:clrScheme name="Vaellu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aellu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ellu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1473</TotalTime>
  <Words>446</Words>
  <Application>Microsoft Office PowerPoint</Application>
  <PresentationFormat>Näytössä katseltava diaesitys (4:3)</PresentationFormat>
  <Paragraphs>66</Paragraphs>
  <Slides>7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8" baseType="lpstr">
      <vt:lpstr>Vaellus</vt:lpstr>
      <vt:lpstr>Vuosijuhlat</vt:lpstr>
      <vt:lpstr>Yleistä</vt:lpstr>
      <vt:lpstr>Pukeutuminen</vt:lpstr>
      <vt:lpstr>Akateemiset kunnia- ja ansiomerkit</vt:lpstr>
      <vt:lpstr>Käyttäytyminen</vt:lpstr>
      <vt:lpstr>Juhlan kulku</vt:lpstr>
      <vt:lpstr>MUISTA SIIS!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Vuosijuhlat</dc:title>
  <dc:creator>asus</dc:creator>
  <cp:lastModifiedBy>asus</cp:lastModifiedBy>
  <cp:revision>21</cp:revision>
  <dcterms:created xsi:type="dcterms:W3CDTF">2015-10-06T10:55:40Z</dcterms:created>
  <dcterms:modified xsi:type="dcterms:W3CDTF">2015-10-07T11:28:57Z</dcterms:modified>
</cp:coreProperties>
</file>