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94" r:id="rId8"/>
    <p:sldMasterId id="2147483696" r:id="rId9"/>
    <p:sldMasterId id="2147483697" r:id="rId10"/>
    <p:sldMasterId id="2147483699" r:id="rId11"/>
    <p:sldMasterId id="2147483701" r:id="rId12"/>
    <p:sldMasterId id="2147483703" r:id="rId13"/>
    <p:sldMasterId id="2147483705" r:id="rId14"/>
    <p:sldMasterId id="2147483707" r:id="rId15"/>
    <p:sldMasterId id="2147483709" r:id="rId16"/>
    <p:sldMasterId id="2147483711" r:id="rId17"/>
  </p:sldMasterIdLst>
  <p:notesMasterIdLst>
    <p:notesMasterId r:id="rId37"/>
  </p:notesMasterIdLst>
  <p:handoutMasterIdLst>
    <p:handoutMasterId r:id="rId38"/>
  </p:handoutMasterIdLst>
  <p:sldIdLst>
    <p:sldId id="991" r:id="rId18"/>
    <p:sldId id="992" r:id="rId19"/>
    <p:sldId id="1006" r:id="rId20"/>
    <p:sldId id="993" r:id="rId21"/>
    <p:sldId id="999" r:id="rId22"/>
    <p:sldId id="994" r:id="rId23"/>
    <p:sldId id="996" r:id="rId24"/>
    <p:sldId id="997" r:id="rId25"/>
    <p:sldId id="995" r:id="rId26"/>
    <p:sldId id="1007" r:id="rId27"/>
    <p:sldId id="1003" r:id="rId28"/>
    <p:sldId id="1004" r:id="rId29"/>
    <p:sldId id="1000" r:id="rId30"/>
    <p:sldId id="1001" r:id="rId31"/>
    <p:sldId id="1005" r:id="rId32"/>
    <p:sldId id="1008" r:id="rId33"/>
    <p:sldId id="1002" r:id="rId34"/>
    <p:sldId id="1009" r:id="rId35"/>
    <p:sldId id="998" r:id="rId36"/>
  </p:sldIdLst>
  <p:sldSz cx="9144000" cy="6858000" type="screen4x3"/>
  <p:notesSz cx="7104063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4545E5"/>
    <a:srgbClr val="413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0570" autoAdjust="0"/>
  </p:normalViewPr>
  <p:slideViewPr>
    <p:cSldViewPr>
      <p:cViewPr varScale="1">
        <p:scale>
          <a:sx n="70" d="100"/>
          <a:sy n="70" d="100"/>
        </p:scale>
        <p:origin x="190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493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0A04A2E8-BF48-4010-AB9A-0C094415B1C2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2304FDAF-3468-4858-A2F2-B3932BC9E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1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A0249791-D073-4FAF-BE9E-375D8A1042EC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1" tIns="47730" rIns="95461" bIns="477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8" y="4861443"/>
            <a:ext cx="5683250" cy="4605576"/>
          </a:xfrm>
          <a:prstGeom prst="rect">
            <a:avLst/>
          </a:prstGeom>
        </p:spPr>
        <p:txBody>
          <a:bodyPr vert="horz" lIns="95461" tIns="47730" rIns="95461" bIns="4773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3271271B-32C8-4249-9117-5A536FCDC8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0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45A3-C488-4222-93CA-FC494A518085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1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E7BB-CFB7-4692-806B-1555B720D092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4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48DC-8A99-4D4B-8D85-1B7DB48B2F39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85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7.4.2020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431290" y="529410"/>
            <a:ext cx="335048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tx2"/>
                </a:solidFill>
              </a:rPr>
              <a:t>Oulun yliopisto</a:t>
            </a:r>
            <a:endParaRPr lang="fi-FI" sz="45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99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94EB343E-EDD0-4501-988B-9A386F4E06D4}" type="datetimeFigureOut">
              <a:rPr lang="fi-FI" smtClean="0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3910BCE-C936-43E6-9B11-F3CC9EFD4B40}" type="slidenum">
              <a:rPr lang="fi-FI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827204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6030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Chart"/>
          <p:cNvSpPr>
            <a:spLocks noGrp="1"/>
          </p:cNvSpPr>
          <p:nvPr>
            <p:ph type="chart" sz="quarter" idx="14" hasCustomPrompt="1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185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206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1556792"/>
            <a:ext cx="8229600" cy="4680520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95927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728700"/>
            <a:ext cx="8229600" cy="5508612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67051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94888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C25F-2A79-4E6B-AF16-E5490E38D14F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92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Chart"/>
          <p:cNvSpPr>
            <a:spLocks noGrp="1"/>
          </p:cNvSpPr>
          <p:nvPr>
            <p:ph type="chart" sz="quarter" idx="13"/>
          </p:nvPr>
        </p:nvSpPr>
        <p:spPr>
          <a:xfrm>
            <a:off x="457200" y="457200"/>
            <a:ext cx="8229600" cy="578011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553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Table"/>
          <p:cNvSpPr>
            <a:spLocks noGrp="1"/>
          </p:cNvSpPr>
          <p:nvPr>
            <p:ph type="tbl" sz="quarter" idx="13"/>
          </p:nvPr>
        </p:nvSpPr>
        <p:spPr>
          <a:xfrm>
            <a:off x="457200" y="1772816"/>
            <a:ext cx="8229600" cy="44644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xt"/>
          <p:cNvSpPr>
            <a:spLocks noGrp="1"/>
          </p:cNvSpPr>
          <p:nvPr>
            <p:ph type="body" sz="quarter" idx="14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43496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6478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953450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148E-386A-495C-85B2-DADB01B55B5C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4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D825F-76E8-44B3-ABEB-153ADA062A8C}" type="datetime1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6536-CE8D-4A53-9F6C-A557B43AC790}" type="datetime1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5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BB39-8995-4F57-A8FF-52FCBEAACFF8}" type="datetime1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CBDD-D2B3-4C1B-A31B-7BEC2ACC11FB}" type="datetime1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8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7801-8D4B-4FB3-A482-55C2B61CB005}" type="datetime1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2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20C75-2E44-42A3-833E-B75CCE428E93}" type="datetime1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0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D561B-83F7-4FD6-A66A-73D7B747D83E}" type="datetime1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4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92708463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525697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289291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528285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052610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243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280541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961003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7.4.2020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69995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9133509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270882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205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89734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430125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2478545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7.4.2020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759525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568" y="2852936"/>
            <a:ext cx="74598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Tiedekunnan infotilaisuus opiskelijoille Zoomissa, </a:t>
            </a:r>
            <a:r>
              <a:rPr lang="fi-FI" sz="2400" dirty="0" smtClean="0"/>
              <a:t>7</a:t>
            </a:r>
            <a:r>
              <a:rPr lang="fi-FI" sz="2400" dirty="0" smtClean="0"/>
              <a:t>.4.2020</a:t>
            </a:r>
            <a:endParaRPr lang="fi-FI" sz="2400" dirty="0" smtClean="0"/>
          </a:p>
          <a:p>
            <a:endParaRPr lang="fi-FI" sz="2400" dirty="0"/>
          </a:p>
          <a:p>
            <a:r>
              <a:rPr lang="fi-FI" sz="2400" dirty="0" smtClean="0"/>
              <a:t>Faculty information to students in Zoom, </a:t>
            </a:r>
            <a:r>
              <a:rPr lang="fi-FI" sz="2400" dirty="0" smtClean="0"/>
              <a:t>7</a:t>
            </a:r>
            <a:r>
              <a:rPr lang="fi-FI" sz="2400" dirty="0" smtClean="0"/>
              <a:t>.4.2020</a:t>
            </a:r>
            <a:endParaRPr lang="fi-FI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549849"/>
            <a:ext cx="3024336" cy="195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67744" y="2204864"/>
            <a:ext cx="41018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i="1" dirty="0" smtClean="0"/>
          </a:p>
          <a:p>
            <a:r>
              <a:rPr lang="fi-FI" sz="2400" dirty="0" smtClean="0"/>
              <a:t>uudet ohjeet / </a:t>
            </a:r>
            <a:r>
              <a:rPr lang="fi-FI" sz="2400" i="1" dirty="0" smtClean="0"/>
              <a:t>new </a:t>
            </a:r>
            <a:r>
              <a:rPr lang="fi-FI" sz="2400" i="1" dirty="0" smtClean="0"/>
              <a:t>instructions</a:t>
            </a:r>
            <a:endParaRPr lang="fi-FI" sz="2400" i="1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93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40294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NEW INFORMATION: MASTER DEGREE STUDENTS </a:t>
            </a:r>
            <a:endParaRPr lang="fi-FI" sz="2400" dirty="0">
              <a:solidFill>
                <a:srgbClr val="FF0000"/>
              </a:solidFill>
            </a:endParaRPr>
          </a:p>
          <a:p>
            <a:endParaRPr lang="fi-FI" sz="2400" dirty="0" smtClean="0"/>
          </a:p>
          <a:p>
            <a:r>
              <a:rPr lang="fi-FI" sz="2400" dirty="0" smtClean="0"/>
              <a:t>Students doing pro gradu experimental work such that graduation</a:t>
            </a:r>
          </a:p>
          <a:p>
            <a:r>
              <a:rPr lang="fi-FI" sz="2400" dirty="0" smtClean="0"/>
              <a:t>is due by 31.7.2020 may come to campus to continue their lab</a:t>
            </a:r>
          </a:p>
          <a:p>
            <a:r>
              <a:rPr lang="fi-FI" sz="2400" dirty="0" smtClean="0"/>
              <a:t>work </a:t>
            </a:r>
            <a:r>
              <a:rPr lang="fi-FI" sz="2400" dirty="0" smtClean="0">
                <a:solidFill>
                  <a:srgbClr val="FF0000"/>
                </a:solidFill>
              </a:rPr>
              <a:t>on the following conditions</a:t>
            </a:r>
            <a:r>
              <a:rPr lang="fi-FI" sz="2400" dirty="0" smtClean="0"/>
              <a:t>:</a:t>
            </a:r>
          </a:p>
          <a:p>
            <a:endParaRPr lang="fi-FI" sz="2400" dirty="0"/>
          </a:p>
          <a:p>
            <a:r>
              <a:rPr lang="fi-FI" sz="2400" dirty="0" smtClean="0"/>
              <a:t>1) Lab work is in a very late stage and pro gradu thesis largely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written, such that graduation is imminent (must take place by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31.7.2020)</a:t>
            </a:r>
          </a:p>
          <a:p>
            <a:r>
              <a:rPr lang="fi-FI" sz="2400" dirty="0" smtClean="0"/>
              <a:t>2) If condition 1) is met, a specific permission needs to be applied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for. Supervisor must contact pro gradu responsible person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</a:t>
            </a:r>
            <a:r>
              <a:rPr lang="fi-FI" sz="2400" dirty="0" smtClean="0"/>
              <a:t>Alexander Kastaniotis.</a:t>
            </a:r>
          </a:p>
          <a:p>
            <a:r>
              <a:rPr lang="fi-FI" sz="2400" dirty="0" smtClean="0"/>
              <a:t>3) The lab space risk analysis needs to be carried out. Supervisor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to manage this.</a:t>
            </a: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365521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326510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NEW INFORMATION (continued):</a:t>
            </a:r>
            <a:endParaRPr lang="fi-FI" sz="2400" dirty="0">
              <a:solidFill>
                <a:srgbClr val="FF0000"/>
              </a:solidFill>
            </a:endParaRPr>
          </a:p>
          <a:p>
            <a:endParaRPr lang="fi-FI" sz="2400" dirty="0" smtClean="0"/>
          </a:p>
          <a:p>
            <a:endParaRPr lang="fi-FI" sz="2400" dirty="0" smtClean="0"/>
          </a:p>
          <a:p>
            <a:r>
              <a:rPr lang="fi-FI" sz="2400" dirty="0" smtClean="0"/>
              <a:t>4) Note that all other studies need to be done as well.</a:t>
            </a:r>
          </a:p>
          <a:p>
            <a:endParaRPr lang="fi-FI" sz="2400" dirty="0"/>
          </a:p>
          <a:p>
            <a:r>
              <a:rPr lang="fi-FI" sz="2400" dirty="0" smtClean="0"/>
              <a:t>If the pro gradu experimental work and/or writing the pro gradu</a:t>
            </a:r>
          </a:p>
          <a:p>
            <a:r>
              <a:rPr lang="fi-FI" sz="2400" dirty="0" smtClean="0"/>
              <a:t>thesis is in such a phase that graduation </a:t>
            </a:r>
            <a:r>
              <a:rPr lang="fi-FI" sz="2400" dirty="0" smtClean="0">
                <a:solidFill>
                  <a:srgbClr val="FF0000"/>
                </a:solidFill>
              </a:rPr>
              <a:t>would anyway not take</a:t>
            </a:r>
          </a:p>
          <a:p>
            <a:r>
              <a:rPr lang="fi-FI" sz="2400" dirty="0" smtClean="0">
                <a:solidFill>
                  <a:srgbClr val="FF0000"/>
                </a:solidFill>
              </a:rPr>
              <a:t>place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smtClean="0"/>
              <a:t>by 31.7.2020, permission is not granted.</a:t>
            </a:r>
          </a:p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Orientation or other lab work </a:t>
            </a:r>
            <a:r>
              <a:rPr lang="fi-FI" sz="2400" dirty="0" smtClean="0"/>
              <a:t>could only be a reason for the</a:t>
            </a:r>
          </a:p>
          <a:p>
            <a:r>
              <a:rPr lang="fi-FI" sz="2400" dirty="0" smtClean="0"/>
              <a:t>permission, if that is the last missing study needed for graduation</a:t>
            </a:r>
          </a:p>
          <a:p>
            <a:r>
              <a:rPr lang="fi-FI" sz="2400" dirty="0" smtClean="0"/>
              <a:t>by 31.7.2020.</a:t>
            </a:r>
          </a:p>
        </p:txBody>
      </p:sp>
    </p:spTree>
    <p:extLst>
      <p:ext uri="{BB962C8B-B14F-4D97-AF65-F5344CB8AC3E}">
        <p14:creationId xmlns:p14="http://schemas.microsoft.com/office/powerpoint/2010/main" val="9153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23860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Reminder from last week: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those students, who would be eligible to return to campus for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lab work:</a:t>
            </a:r>
            <a:endParaRPr lang="fi-FI" sz="2400" dirty="0" smtClean="0"/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i-FI" sz="2400" dirty="0" smtClean="0">
                <a:solidFill>
                  <a:srgbClr val="FF0000"/>
                </a:solidFill>
              </a:rPr>
              <a:t>the student decides</a:t>
            </a:r>
            <a:r>
              <a:rPr lang="fi-FI" sz="2400" dirty="0" smtClean="0"/>
              <a:t>, not the supervisor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i-FI" sz="2400" dirty="0" smtClean="0"/>
              <a:t>the supervisor shall not be in remote </a:t>
            </a:r>
            <a:r>
              <a:rPr lang="fi-FI" sz="2400" dirty="0" smtClean="0"/>
              <a:t>work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i-FI" sz="2400" dirty="0" smtClean="0"/>
              <a:t>the supervisor needs to advise the student properly on</a:t>
            </a:r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   safety instructions (for example please note that new</a:t>
            </a:r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   </a:t>
            </a:r>
            <a:r>
              <a:rPr lang="fi-FI" sz="2400" dirty="0" smtClean="0"/>
              <a:t>instructions </a:t>
            </a:r>
            <a:r>
              <a:rPr lang="fi-FI" sz="2400" dirty="0" smtClean="0"/>
              <a:t>demand 3 meter distance between persons</a:t>
            </a:r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   working in </a:t>
            </a:r>
            <a:r>
              <a:rPr lang="fi-FI" sz="2400" dirty="0" smtClean="0"/>
              <a:t>the same space – lab or office)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261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26615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- </a:t>
            </a:r>
            <a:r>
              <a:rPr lang="fi-FI" sz="2400" dirty="0" smtClean="0"/>
              <a:t>hybrid </a:t>
            </a:r>
            <a:r>
              <a:rPr lang="fi-FI" sz="2400" dirty="0" smtClean="0"/>
              <a:t>courses to save time and provide possibilities for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getting credits</a:t>
            </a:r>
          </a:p>
          <a:p>
            <a:r>
              <a:rPr lang="fi-FI" sz="2400" dirty="0"/>
              <a:t>	</a:t>
            </a:r>
            <a:r>
              <a:rPr lang="fi-FI" sz="2400" dirty="0" smtClean="0"/>
              <a:t>* </a:t>
            </a:r>
            <a:r>
              <a:rPr lang="fi-FI" sz="2400" dirty="0" smtClean="0">
                <a:solidFill>
                  <a:srgbClr val="FF0000"/>
                </a:solidFill>
              </a:rPr>
              <a:t>Dissertation + Pro </a:t>
            </a:r>
            <a:r>
              <a:rPr lang="fi-FI" sz="2400" dirty="0" smtClean="0">
                <a:solidFill>
                  <a:srgbClr val="FF0000"/>
                </a:solidFill>
              </a:rPr>
              <a:t>gradu</a:t>
            </a:r>
          </a:p>
          <a:p>
            <a:endParaRPr lang="fi-FI" sz="2400" dirty="0"/>
          </a:p>
          <a:p>
            <a:r>
              <a:rPr lang="fi-FI" sz="2400" dirty="0" smtClean="0"/>
              <a:t>	- </a:t>
            </a:r>
            <a:r>
              <a:rPr lang="fi-FI" sz="2400" dirty="0" smtClean="0">
                <a:solidFill>
                  <a:srgbClr val="FF0000"/>
                </a:solidFill>
              </a:rPr>
              <a:t>this will be done</a:t>
            </a:r>
          </a:p>
          <a:p>
            <a:r>
              <a:rPr lang="fi-FI" sz="2400" dirty="0"/>
              <a:t>	</a:t>
            </a:r>
            <a:r>
              <a:rPr lang="fi-FI" sz="2400" dirty="0" smtClean="0"/>
              <a:t>- to be accepted to the curriculum tomorrow in</a:t>
            </a:r>
          </a:p>
          <a:p>
            <a:r>
              <a:rPr lang="fi-FI" sz="2400" dirty="0"/>
              <a:t>	</a:t>
            </a:r>
            <a:r>
              <a:rPr lang="fi-FI" sz="2400" dirty="0" smtClean="0"/>
              <a:t>  Education Committee and informed asap</a:t>
            </a:r>
            <a:endParaRPr lang="fi-FI" sz="2400" dirty="0" smtClean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857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4145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KANDITUTKINNON OPISKELIJOILLE:</a:t>
            </a:r>
            <a:endParaRPr lang="fi-FI" sz="2400" dirty="0">
              <a:solidFill>
                <a:srgbClr val="FF0000"/>
              </a:solidFill>
            </a:endParaRPr>
          </a:p>
          <a:p>
            <a:endParaRPr lang="fi-FI" sz="2400" dirty="0" smtClean="0"/>
          </a:p>
          <a:p>
            <a:endParaRPr lang="fi-FI" sz="2400" dirty="0" smtClean="0"/>
          </a:p>
          <a:p>
            <a:pPr marL="457200" indent="-457200">
              <a:buAutoNum type="arabicParenR"/>
            </a:pPr>
            <a:r>
              <a:rPr lang="fi-FI" sz="2400" dirty="0" smtClean="0"/>
              <a:t>Vastaava periaate kuin edellä, eli jos kandidaatintutkinnon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  valmistuminen 31.7.2020 mennessä on kiinni pakollisesta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  labrakurssista, se pyritään (=tullaan) järjestämään esim. jollain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  vaihtoehtoisella tavalla, jolla vähintäänkin minimissään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  hyväksyttävissä olevat oppimistavoitteet täyttyvät.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olkaa yhteydessä minuun (Tuomo) ja Renata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Prunskaite-Hyyryläiseen, jos teillä on tämä tilanne</a:t>
            </a:r>
          </a:p>
        </p:txBody>
      </p:sp>
    </p:spTree>
    <p:extLst>
      <p:ext uri="{BB962C8B-B14F-4D97-AF65-F5344CB8AC3E}">
        <p14:creationId xmlns:p14="http://schemas.microsoft.com/office/powerpoint/2010/main" val="39762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99513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KANDITUTKINNON OPISKELIJOILLE:</a:t>
            </a:r>
            <a:endParaRPr lang="fi-FI" sz="2400" dirty="0">
              <a:solidFill>
                <a:srgbClr val="FF0000"/>
              </a:solidFill>
            </a:endParaRPr>
          </a:p>
          <a:p>
            <a:endParaRPr lang="fi-FI" sz="2400" dirty="0" smtClean="0"/>
          </a:p>
          <a:p>
            <a:endParaRPr lang="fi-FI" sz="2400" dirty="0" smtClean="0"/>
          </a:p>
          <a:p>
            <a:r>
              <a:rPr lang="fi-FI" sz="2400" dirty="0" smtClean="0"/>
              <a:t>2) Kandidaatintutkielman kirjoittaminen kesällä on mahdollista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tullaan järjestämään perehdytys siten, että halukkaat voivat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aloittaa viimeistään huhti-toukokuun vaihteessa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postia tulossa piakkoin sähköpostilistan kautta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371043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Kesäksi haluttuja kursseja (ehdotettu viime tiistain jälkeen):</a:t>
            </a:r>
          </a:p>
          <a:p>
            <a:r>
              <a:rPr lang="fi-FI" sz="2400" i="1" dirty="0" smtClean="0"/>
              <a:t>Courses wished for as summer studies:</a:t>
            </a:r>
            <a:endParaRPr lang="fi-FI" sz="2400" i="1" dirty="0" smtClean="0"/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i="1" dirty="0"/>
              <a:t>Ruotsin kielen </a:t>
            </a:r>
            <a:r>
              <a:rPr lang="fi-FI" sz="2400" i="1" dirty="0" smtClean="0"/>
              <a:t>kirjallinen osa</a:t>
            </a:r>
            <a:r>
              <a:rPr lang="fi-FI" sz="2400" i="1" dirty="0"/>
              <a:t>	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Cellular communication					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virology		</a:t>
            </a:r>
            <a:r>
              <a:rPr lang="fi-FI" sz="2400" i="1" dirty="0" smtClean="0"/>
              <a:t>2</a:t>
            </a:r>
            <a:r>
              <a:rPr lang="fi-FI" sz="2400" i="1" dirty="0"/>
              <a:t>		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introduction to immunology	</a:t>
            </a:r>
            <a:r>
              <a:rPr lang="fi-FI" sz="2400" i="1" dirty="0" smtClean="0"/>
              <a:t>2</a:t>
            </a:r>
            <a:r>
              <a:rPr lang="fi-FI" sz="2400" i="1" dirty="0"/>
              <a:t>		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mitä </a:t>
            </a:r>
            <a:r>
              <a:rPr lang="fi-FI" sz="2400" i="1" dirty="0" smtClean="0"/>
              <a:t>vaan</a:t>
            </a:r>
            <a:r>
              <a:rPr lang="fi-FI" sz="2400" i="1" dirty="0"/>
              <a:t>					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Yleinen ja epäorgaaninen kemia A				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Molecular, cell biological and genetic aspects of diseases	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Mol biol </a:t>
            </a:r>
            <a:r>
              <a:rPr lang="fi-FI" sz="2400" i="1" dirty="0" smtClean="0"/>
              <a:t>II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Scientific </a:t>
            </a:r>
            <a:r>
              <a:rPr lang="fi-FI" sz="2400" i="1" dirty="0" smtClean="0"/>
              <a:t>presentation / journal </a:t>
            </a:r>
            <a:r>
              <a:rPr lang="fi-FI" sz="2400" i="1" dirty="0"/>
              <a:t>club </a:t>
            </a:r>
            <a:r>
              <a:rPr lang="fi-FI" sz="2400" i="1" dirty="0" smtClean="0"/>
              <a:t>in Zoom</a:t>
            </a:r>
          </a:p>
          <a:p>
            <a:endParaRPr lang="fi-FI" sz="2400" i="1" dirty="0"/>
          </a:p>
          <a:p>
            <a:r>
              <a:rPr lang="fi-FI" sz="2400" i="1" dirty="0" smtClean="0">
                <a:solidFill>
                  <a:srgbClr val="FF0000"/>
                </a:solidFill>
              </a:rPr>
              <a:t>Anything else? </a:t>
            </a:r>
            <a:r>
              <a:rPr lang="fi-FI" sz="2400" i="1" dirty="0" smtClean="0"/>
              <a:t>I will now approach teachers of these courses</a:t>
            </a:r>
          </a:p>
          <a:p>
            <a:r>
              <a:rPr lang="fi-FI" sz="2400" i="1" dirty="0" smtClean="0"/>
              <a:t>and find out if it is possible for them to arrange teaching of</a:t>
            </a:r>
          </a:p>
          <a:p>
            <a:r>
              <a:rPr lang="fi-FI" sz="2400" i="1" dirty="0" smtClean="0"/>
              <a:t>these courses in any way.</a:t>
            </a:r>
            <a:r>
              <a:rPr lang="fi-FI" sz="2400" i="1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8757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Finnish Bachelor's Graduate Survey (</a:t>
            </a:r>
            <a:r>
              <a:rPr lang="en-US" dirty="0" err="1">
                <a:solidFill>
                  <a:srgbClr val="0070C0"/>
                </a:solidFill>
              </a:rPr>
              <a:t>Kandipalaute</a:t>
            </a:r>
            <a:r>
              <a:rPr lang="en-US" dirty="0">
                <a:solidFill>
                  <a:srgbClr val="0070C0"/>
                </a:solidFill>
              </a:rPr>
              <a:t>), Year 2019</a:t>
            </a:r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844824"/>
            <a:ext cx="8867778" cy="396044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427984" y="2492896"/>
            <a:ext cx="750687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Oval 7"/>
          <p:cNvSpPr/>
          <p:nvPr/>
        </p:nvSpPr>
        <p:spPr>
          <a:xfrm>
            <a:off x="4427984" y="5301208"/>
            <a:ext cx="750687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7173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46640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Kysymyksiä, kokemuksia, miten opiskelu etänä sujuu?</a:t>
            </a:r>
          </a:p>
          <a:p>
            <a:r>
              <a:rPr lang="fi-FI" sz="2400" i="1" dirty="0" smtClean="0"/>
              <a:t>Questions, experiences, how is studying remote managed?</a:t>
            </a:r>
          </a:p>
          <a:p>
            <a:endParaRPr lang="fi-FI" sz="2400" i="1" dirty="0"/>
          </a:p>
          <a:p>
            <a:endParaRPr lang="fi-FI" sz="2400" i="1" dirty="0" smtClean="0"/>
          </a:p>
          <a:p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97433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66547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Sisältö / </a:t>
            </a:r>
            <a:r>
              <a:rPr lang="fi-FI" sz="2400" i="1" dirty="0" smtClean="0"/>
              <a:t>contents</a:t>
            </a:r>
            <a:r>
              <a:rPr lang="fi-FI" sz="2400" dirty="0" smtClean="0"/>
              <a:t>: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tilannekatsaus / </a:t>
            </a:r>
            <a:r>
              <a:rPr lang="fi-FI" sz="2400" i="1" dirty="0" smtClean="0"/>
              <a:t>review</a:t>
            </a:r>
            <a:r>
              <a:rPr lang="fi-FI" sz="2400" i="1" dirty="0" smtClean="0"/>
              <a:t> </a:t>
            </a:r>
            <a:r>
              <a:rPr lang="fi-FI" sz="2400" i="1" dirty="0" smtClean="0"/>
              <a:t>of the situation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uudet ohjeet / </a:t>
            </a:r>
            <a:r>
              <a:rPr lang="fi-FI" sz="2400" i="1" dirty="0" smtClean="0"/>
              <a:t>new instructions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kysymyksiä ja vastauksia / </a:t>
            </a:r>
            <a:r>
              <a:rPr lang="fi-FI" sz="2400" i="1" dirty="0" smtClean="0"/>
              <a:t>questions and answers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3857851"/>
            <a:ext cx="6299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Tiedekunta olemme me – opiskelijat ja opettajat!</a:t>
            </a:r>
          </a:p>
          <a:p>
            <a:endParaRPr lang="fi-FI" sz="2400" dirty="0"/>
          </a:p>
          <a:p>
            <a:r>
              <a:rPr lang="fi-FI" sz="2400" i="1" dirty="0" smtClean="0"/>
              <a:t>The </a:t>
            </a:r>
            <a:r>
              <a:rPr lang="fi-FI" sz="2400" i="1" smtClean="0"/>
              <a:t>Faculty are we </a:t>
            </a:r>
            <a:r>
              <a:rPr lang="fi-FI" sz="2400" i="1" dirty="0" smtClean="0"/>
              <a:t>– students and teachers!</a:t>
            </a:r>
          </a:p>
        </p:txBody>
      </p:sp>
    </p:spTree>
    <p:extLst>
      <p:ext uri="{BB962C8B-B14F-4D97-AF65-F5344CB8AC3E}">
        <p14:creationId xmlns:p14="http://schemas.microsoft.com/office/powerpoint/2010/main" val="23269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7704" y="2708920"/>
            <a:ext cx="5036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tilannekatsaus </a:t>
            </a:r>
            <a:r>
              <a:rPr lang="fi-FI" sz="2400" dirty="0" smtClean="0"/>
              <a:t>/ </a:t>
            </a:r>
            <a:r>
              <a:rPr lang="fi-FI" sz="2400" i="1" dirty="0" smtClean="0"/>
              <a:t>review</a:t>
            </a:r>
            <a:r>
              <a:rPr lang="fi-FI" sz="2400" i="1" dirty="0" smtClean="0"/>
              <a:t> </a:t>
            </a:r>
            <a:r>
              <a:rPr lang="fi-FI" sz="2400" i="1" dirty="0" smtClean="0"/>
              <a:t>of the </a:t>
            </a:r>
            <a:r>
              <a:rPr lang="fi-FI" sz="2400" i="1" dirty="0" smtClean="0"/>
              <a:t>situation</a:t>
            </a:r>
            <a:endParaRPr lang="fi-FI" sz="2400" i="1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00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13842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kampus on suljettu opiskelijoilta tällä tietoa </a:t>
            </a:r>
            <a:r>
              <a:rPr lang="fi-FI" sz="2400" dirty="0" smtClean="0">
                <a:solidFill>
                  <a:srgbClr val="FF0000"/>
                </a:solidFill>
              </a:rPr>
              <a:t>13.5. </a:t>
            </a:r>
            <a:r>
              <a:rPr lang="fi-FI" sz="2400" dirty="0" smtClean="0"/>
              <a:t>asti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campus is closed from students until </a:t>
            </a:r>
            <a:r>
              <a:rPr lang="fi-FI" sz="2400" i="1" dirty="0" smtClean="0">
                <a:solidFill>
                  <a:srgbClr val="FF0000"/>
                </a:solidFill>
              </a:rPr>
              <a:t>13.5. </a:t>
            </a:r>
            <a:r>
              <a:rPr lang="fi-FI" sz="2400" i="1" dirty="0" smtClean="0"/>
              <a:t>for now</a:t>
            </a:r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opetus on verkossa / </a:t>
            </a:r>
            <a:r>
              <a:rPr lang="fi-FI" sz="2400" i="1" dirty="0" smtClean="0"/>
              <a:t>teaching is in the net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luennot / </a:t>
            </a:r>
            <a:r>
              <a:rPr lang="fi-FI" sz="2400" i="1" dirty="0" smtClean="0"/>
              <a:t>lectures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harjoitustyöt (ei lab) / </a:t>
            </a:r>
            <a:r>
              <a:rPr lang="fi-FI" sz="2400" i="1" dirty="0" smtClean="0"/>
              <a:t>exercises (not lab)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tentit / </a:t>
            </a:r>
            <a:r>
              <a:rPr lang="fi-FI" sz="2400" i="1" dirty="0" smtClean="0"/>
              <a:t>exams</a:t>
            </a:r>
            <a:endParaRPr lang="fi-FI" sz="2400" i="1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77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846776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fi-FI" sz="2400" u="sng" dirty="0" smtClean="0">
                <a:solidFill>
                  <a:srgbClr val="FF0000"/>
                </a:solidFill>
              </a:rPr>
              <a:t>Fuksit</a:t>
            </a:r>
            <a:r>
              <a:rPr lang="fi-FI" sz="2400" dirty="0" smtClean="0">
                <a:solidFill>
                  <a:srgbClr val="FF0000"/>
                </a:solidFill>
              </a:rPr>
              <a:t>:</a:t>
            </a:r>
          </a:p>
          <a:p>
            <a:pPr lvl="1"/>
            <a:endParaRPr lang="fi-FI" sz="2400" dirty="0">
              <a:solidFill>
                <a:srgbClr val="FF0000"/>
              </a:solidFill>
            </a:endParaRPr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Biokemian menetelmät I </a:t>
            </a:r>
            <a:r>
              <a:rPr lang="fi-FI" sz="2400" dirty="0" smtClean="0"/>
              <a:t>viimeinen viikko ja </a:t>
            </a:r>
            <a:r>
              <a:rPr lang="fi-FI" sz="2400" dirty="0" smtClean="0">
                <a:solidFill>
                  <a:srgbClr val="FF0000"/>
                </a:solidFill>
              </a:rPr>
              <a:t>Aineenvaihdunta I</a:t>
            </a:r>
            <a:r>
              <a:rPr lang="fi-FI" sz="2400" dirty="0" smtClean="0"/>
              <a:t> </a:t>
            </a:r>
          </a:p>
          <a:p>
            <a:pPr lvl="1"/>
            <a:r>
              <a:rPr lang="fi-FI" sz="2400" dirty="0" smtClean="0"/>
              <a:t>järjestetään toukokuun kahden viimeisen viikon aikana /</a:t>
            </a:r>
          </a:p>
          <a:p>
            <a:pPr lvl="1"/>
            <a:r>
              <a:rPr lang="fi-FI" sz="2400" dirty="0" smtClean="0"/>
              <a:t>heti, kun kampukselle pääsee 13.5. jälkeen</a:t>
            </a:r>
            <a:endParaRPr lang="fi-FI" sz="2400" dirty="0"/>
          </a:p>
          <a:p>
            <a:pPr lvl="1"/>
            <a:endParaRPr lang="fi-FI" sz="2400" dirty="0" smtClean="0"/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Mikrobiologia</a:t>
            </a:r>
            <a:r>
              <a:rPr lang="fi-FI" sz="2400" dirty="0" smtClean="0"/>
              <a:t>n labrakurssi peruuntuu kevään osalta</a:t>
            </a:r>
          </a:p>
          <a:p>
            <a:pPr lvl="1"/>
            <a:endParaRPr lang="fi-FI" sz="2400" dirty="0"/>
          </a:p>
          <a:p>
            <a:pPr lvl="1"/>
            <a:endParaRPr lang="fi-FI" sz="2400" dirty="0" smtClean="0"/>
          </a:p>
          <a:p>
            <a:pPr lvl="1"/>
            <a:r>
              <a:rPr lang="fi-FI" sz="2400" u="sng" dirty="0" smtClean="0">
                <a:solidFill>
                  <a:srgbClr val="FF0000"/>
                </a:solidFill>
              </a:rPr>
              <a:t>Kakkoskurssi</a:t>
            </a:r>
            <a:r>
              <a:rPr lang="fi-FI" sz="2400" dirty="0" smtClean="0">
                <a:solidFill>
                  <a:srgbClr val="FF0000"/>
                </a:solidFill>
              </a:rPr>
              <a:t>:</a:t>
            </a:r>
          </a:p>
          <a:p>
            <a:pPr lvl="1"/>
            <a:endParaRPr lang="fi-FI" sz="2400" dirty="0" smtClean="0"/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Solun biologia</a:t>
            </a:r>
            <a:r>
              <a:rPr lang="fi-FI" sz="2400" dirty="0" smtClean="0"/>
              <a:t>n labrakurssi peruuntuu kevään osalta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420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4571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u="sng" dirty="0" smtClean="0">
                <a:solidFill>
                  <a:srgbClr val="FF0000"/>
                </a:solidFill>
              </a:rPr>
              <a:t>Master degree</a:t>
            </a:r>
            <a:r>
              <a:rPr lang="fi-FI" sz="2400" i="1" dirty="0" smtClean="0">
                <a:solidFill>
                  <a:srgbClr val="FF0000"/>
                </a:solidFill>
              </a:rPr>
              <a:t>:</a:t>
            </a:r>
          </a:p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Yeast genetics </a:t>
            </a:r>
            <a:r>
              <a:rPr lang="fi-FI" sz="2400" dirty="0" smtClean="0"/>
              <a:t>lab course is cancelled from the spring term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82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620688"/>
            <a:ext cx="880273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opettajia on pyydetty olemaan joustavia, jotta opiskelijat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saavat tarvittavan määrän opintopisteitä ja opiskelut etenevät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teachers have been asked to be flexible, such that students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can get the needed amount of credits and studies advance</a:t>
            </a:r>
          </a:p>
          <a:p>
            <a:endParaRPr lang="fi-FI" sz="2400" dirty="0"/>
          </a:p>
          <a:p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>
                <a:solidFill>
                  <a:srgbClr val="FF0000"/>
                </a:solidFill>
              </a:rPr>
              <a:t>esimerkkejä tai mahdollisuuksia </a:t>
            </a:r>
            <a:r>
              <a:rPr lang="fi-FI" sz="2400" dirty="0" smtClean="0"/>
              <a:t>/ </a:t>
            </a:r>
            <a:r>
              <a:rPr lang="fi-FI" sz="2400" i="1" dirty="0" smtClean="0">
                <a:solidFill>
                  <a:srgbClr val="FF0000"/>
                </a:solidFill>
              </a:rPr>
              <a:t>examples or possibilities</a:t>
            </a:r>
            <a:r>
              <a:rPr lang="fi-FI" sz="2400" dirty="0" smtClean="0"/>
              <a:t>: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ylimääräisiä tenttikertoja / extra exams 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(myös kesäopintoina / </a:t>
            </a:r>
            <a:r>
              <a:rPr lang="fi-FI" sz="2400" i="1" dirty="0" smtClean="0"/>
              <a:t>also as summer studies</a:t>
            </a:r>
            <a:r>
              <a:rPr lang="fi-FI" sz="2400" dirty="0" smtClean="0"/>
              <a:t>)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luentokursseja kirjatentteinä / </a:t>
            </a:r>
            <a:r>
              <a:rPr lang="fi-FI" sz="2400" i="1" dirty="0" smtClean="0"/>
              <a:t>lecture courses as book based</a:t>
            </a:r>
          </a:p>
          <a:p>
            <a:pPr lvl="1"/>
            <a:r>
              <a:rPr lang="fi-FI" sz="2400" i="1" dirty="0"/>
              <a:t> </a:t>
            </a:r>
            <a:r>
              <a:rPr lang="fi-FI" sz="2400" i="1" dirty="0" smtClean="0"/>
              <a:t>    exams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vaihtoehtoisia ”tentti”käytäntöjä / </a:t>
            </a:r>
            <a:r>
              <a:rPr lang="fi-FI" sz="2400" i="1" dirty="0" smtClean="0"/>
              <a:t>alternative ways of ”exams”</a:t>
            </a:r>
            <a:endParaRPr lang="fi-FI" sz="2400" dirty="0"/>
          </a:p>
          <a:p>
            <a:pPr marL="800100" lvl="1" indent="-342900">
              <a:buFontTx/>
              <a:buChar char="-"/>
            </a:pPr>
            <a:endParaRPr lang="fi-FI" sz="2400" i="1" dirty="0" smtClean="0"/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olkaa yhteydessä ko. kurssin vastuuopettajaan!</a:t>
            </a:r>
          </a:p>
          <a:p>
            <a:pPr marL="800100" lvl="1" indent="-342900">
              <a:buFontTx/>
              <a:buChar char="-"/>
            </a:pPr>
            <a:r>
              <a:rPr lang="fi-FI" sz="2400" i="1" dirty="0" smtClean="0"/>
              <a:t>please contact the responsible teacher of such a course!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590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620688"/>
            <a:ext cx="865679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tutkintotodistusten kirjoittaminen sujuu normaalisti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degree certificates can be obtained as usually</a:t>
            </a:r>
          </a:p>
          <a:p>
            <a:endParaRPr lang="fi-FI" sz="2400" i="1" dirty="0" smtClean="0"/>
          </a:p>
          <a:p>
            <a:endParaRPr lang="fi-FI" sz="2400" i="1" dirty="0"/>
          </a:p>
          <a:p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dirty="0">
                <a:solidFill>
                  <a:srgbClr val="FF0000"/>
                </a:solidFill>
              </a:rPr>
              <a:t>t</a:t>
            </a:r>
            <a:r>
              <a:rPr lang="fi-FI" sz="2400" dirty="0" smtClean="0">
                <a:solidFill>
                  <a:srgbClr val="FF0000"/>
                </a:solidFill>
              </a:rPr>
              <a:t>arkistakaa </a:t>
            </a:r>
            <a:r>
              <a:rPr lang="fi-FI" sz="2400" dirty="0">
                <a:solidFill>
                  <a:srgbClr val="FF0000"/>
                </a:solidFill>
              </a:rPr>
              <a:t>päivittäin: https://</a:t>
            </a:r>
            <a:r>
              <a:rPr lang="fi-FI" sz="2400" dirty="0" smtClean="0">
                <a:solidFill>
                  <a:srgbClr val="FF0000"/>
                </a:solidFill>
              </a:rPr>
              <a:t>www.oulu.fi/yliopisto/koronavirus</a:t>
            </a:r>
          </a:p>
          <a:p>
            <a:pPr marL="342900" indent="-342900">
              <a:buFontTx/>
              <a:buChar char="-"/>
            </a:pPr>
            <a:r>
              <a:rPr lang="fi-FI" sz="2400" i="1" dirty="0">
                <a:solidFill>
                  <a:srgbClr val="FF0000"/>
                </a:solidFill>
              </a:rPr>
              <a:t>c</a:t>
            </a:r>
            <a:r>
              <a:rPr lang="fi-FI" sz="2400" i="1" dirty="0" smtClean="0">
                <a:solidFill>
                  <a:srgbClr val="FF0000"/>
                </a:solidFill>
              </a:rPr>
              <a:t>heck daily</a:t>
            </a:r>
            <a:r>
              <a:rPr lang="fi-FI" sz="2400" dirty="0">
                <a:solidFill>
                  <a:srgbClr val="FF0000"/>
                </a:solidFill>
              </a:rPr>
              <a:t>: https://</a:t>
            </a:r>
            <a:r>
              <a:rPr lang="fi-FI" sz="2400" dirty="0" smtClean="0">
                <a:solidFill>
                  <a:srgbClr val="FF0000"/>
                </a:solidFill>
              </a:rPr>
              <a:t>www.oulu.fi/university/coronavirus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olkaa yhteydessä omaopettajaan, mm. voi tulla HOPSin päivitystä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contact your tutor teacher, e.g. PSP updates</a:t>
            </a:r>
            <a:endParaRPr lang="fi-FI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440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36844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orientation- ja erikoistyöopintoja tekevät voivat palata näihin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opintoihin heti, kun kampuskielto loppuu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students doing orientations or pro gradu experimental work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can return to campus as soon as the campus is opened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erikoistyötä tekevät opiskelijat ja töiden ohjaajat on ohjeistettu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olemaan joustavia ja tekemään sellaisia osia töistä, joita voi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tehdä etänä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students doing </a:t>
            </a:r>
            <a:r>
              <a:rPr lang="fi-FI" sz="2400" i="1" dirty="0"/>
              <a:t>pro gradu experimental </a:t>
            </a:r>
            <a:r>
              <a:rPr lang="fi-FI" sz="2400" i="1" dirty="0" smtClean="0"/>
              <a:t>work and their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supervisors have been advised to undertake such parts of the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work that can be done remote</a:t>
            </a:r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määräpäivät siirtyvät </a:t>
            </a:r>
            <a:r>
              <a:rPr lang="fi-FI" sz="2400" i="1" dirty="0" smtClean="0"/>
              <a:t>/ deadlines move ahead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520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7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8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9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0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17385</TotalTime>
  <Words>986</Words>
  <Application>Microsoft Office PowerPoint</Application>
  <PresentationFormat>On-screen Show (4:3)</PresentationFormat>
  <Paragraphs>187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19</vt:i4>
      </vt:variant>
    </vt:vector>
  </HeadingPairs>
  <TitlesOfParts>
    <vt:vector size="42" baseType="lpstr">
      <vt:lpstr>ＭＳ Ｐゴシック</vt:lpstr>
      <vt:lpstr>Arial</vt:lpstr>
      <vt:lpstr>Calibri</vt:lpstr>
      <vt:lpstr>Gill Sans</vt:lpstr>
      <vt:lpstr>Trebuchet MS</vt:lpstr>
      <vt:lpstr>Wingdings</vt:lpstr>
      <vt:lpstr>Office Theme</vt:lpstr>
      <vt:lpstr>Sivu FI</vt:lpstr>
      <vt:lpstr>Reporting chemical risks</vt:lpstr>
      <vt:lpstr>1_Sivu FI</vt:lpstr>
      <vt:lpstr>2_Sivu FI</vt:lpstr>
      <vt:lpstr>3_Sivu FI</vt:lpstr>
      <vt:lpstr>4_Sivu FI</vt:lpstr>
      <vt:lpstr>5_Sivu FI</vt:lpstr>
      <vt:lpstr>6_Sivu FI</vt:lpstr>
      <vt:lpstr>1_Reporting chemical risks</vt:lpstr>
      <vt:lpstr>7_Sivu FI</vt:lpstr>
      <vt:lpstr>8_Sivu FI</vt:lpstr>
      <vt:lpstr>9_Sivu FI</vt:lpstr>
      <vt:lpstr>10_Sivu FI</vt:lpstr>
      <vt:lpstr>11_Sivu FI</vt:lpstr>
      <vt:lpstr>12_Sivu FI</vt:lpstr>
      <vt:lpstr>13_Sivu FI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Finnish Bachelor's Graduate Survey (Kandipalaute), Year 2019</vt:lpstr>
      <vt:lpstr>PowerPoint Presentation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FBMM info</dc:title>
  <dc:creator>Kalervo Hiltunen</dc:creator>
  <cp:lastModifiedBy>Tuomo Glumoff</cp:lastModifiedBy>
  <cp:revision>1577</cp:revision>
  <cp:lastPrinted>2017-08-22T05:17:58Z</cp:lastPrinted>
  <dcterms:created xsi:type="dcterms:W3CDTF">2014-09-01T05:11:38Z</dcterms:created>
  <dcterms:modified xsi:type="dcterms:W3CDTF">2020-04-07T10:52:33Z</dcterms:modified>
</cp:coreProperties>
</file>